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337" r:id="rId3"/>
    <p:sldId id="260" r:id="rId4"/>
    <p:sldId id="261" r:id="rId5"/>
    <p:sldId id="262" r:id="rId6"/>
    <p:sldId id="300" r:id="rId7"/>
    <p:sldId id="301" r:id="rId8"/>
    <p:sldId id="310" r:id="rId9"/>
    <p:sldId id="303" r:id="rId10"/>
    <p:sldId id="304" r:id="rId11"/>
    <p:sldId id="305" r:id="rId12"/>
    <p:sldId id="308" r:id="rId13"/>
    <p:sldId id="306" r:id="rId14"/>
    <p:sldId id="307" r:id="rId15"/>
    <p:sldId id="321" r:id="rId16"/>
    <p:sldId id="322" r:id="rId17"/>
    <p:sldId id="323" r:id="rId18"/>
    <p:sldId id="324" r:id="rId19"/>
    <p:sldId id="332" r:id="rId20"/>
    <p:sldId id="333" r:id="rId21"/>
    <p:sldId id="334" r:id="rId22"/>
    <p:sldId id="335" r:id="rId23"/>
    <p:sldId id="336" r:id="rId24"/>
    <p:sldId id="329" r:id="rId25"/>
    <p:sldId id="331" r:id="rId26"/>
    <p:sldId id="330" r:id="rId27"/>
    <p:sldId id="325" r:id="rId28"/>
    <p:sldId id="326" r:id="rId29"/>
    <p:sldId id="32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-486" y="-102"/>
      </p:cViewPr>
      <p:guideLst>
        <p:guide orient="horz" pos="2160"/>
        <p:guide pos="384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F6A6CC-3864-444F-A070-814E4C2BE97B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57E0D-D149-994B-AA20-075169268A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940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3160" cy="411156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2" name="CustomShape 2"/>
          <p:cNvSpPr/>
          <p:nvPr/>
        </p:nvSpPr>
        <p:spPr>
          <a:xfrm>
            <a:off x="3884760" y="8685360"/>
            <a:ext cx="2968560" cy="4539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5597F741-027A-4E94-A247-4EE2C60A6DE1}" type="slidenum">
              <a:rPr lang="tr-TR" sz="1200">
                <a:solidFill>
                  <a:srgbClr val="000000"/>
                </a:solidFill>
                <a:latin typeface="+mn-lt"/>
                <a:ea typeface="+mn-ea"/>
              </a:rPr>
              <a:t>6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3160" cy="411156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94" name="CustomShape 2"/>
          <p:cNvSpPr/>
          <p:nvPr/>
        </p:nvSpPr>
        <p:spPr>
          <a:xfrm>
            <a:off x="3884760" y="8685360"/>
            <a:ext cx="2968560" cy="4539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F116B35C-986B-4EC9-A4B5-D03852EF3CB8}" type="slidenum">
              <a:rPr lang="tr-TR" sz="1200">
                <a:solidFill>
                  <a:srgbClr val="000000"/>
                </a:solidFill>
                <a:latin typeface="+mn-lt"/>
                <a:ea typeface="+mn-ea"/>
              </a:rPr>
              <a:t>7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36638" y="685800"/>
            <a:ext cx="4784725" cy="2692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9234" y="3510708"/>
            <a:ext cx="5486400" cy="4844439"/>
          </a:xfrm>
        </p:spPr>
        <p:txBody>
          <a:bodyPr/>
          <a:lstStyle/>
          <a:p>
            <a:pPr algn="just"/>
            <a:endParaRPr lang="en-US" sz="1050" dirty="0" smtClean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A6FAA9-D176-45CF-8DE3-27673D7D2D9D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616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769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828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6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7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30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2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5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069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02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522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72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97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899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6" y="365125"/>
            <a:ext cx="2628899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299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211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25600" y="1461600"/>
            <a:ext cx="11745600" cy="5158800"/>
          </a:xfrm>
        </p:spPr>
        <p:txBody>
          <a:bodyPr/>
          <a:lstStyle>
            <a:lvl2pPr>
              <a:defRPr>
                <a:solidFill>
                  <a:srgbClr val="5F5F5F"/>
                </a:solidFill>
              </a:defRPr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797421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C2E52-A7C1-4EF8-9724-31497B81C891}" type="datetimeFigureOut">
              <a:rPr lang="en-US" smtClean="0"/>
              <a:t>5/16/2016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98DBF-769B-4A5D-8F17-F3C071368B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3385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4152" y="837127"/>
            <a:ext cx="9144000" cy="2943292"/>
          </a:xfrm>
        </p:spPr>
        <p:txBody>
          <a:bodyPr>
            <a:normAutofit/>
          </a:bodyPr>
          <a:lstStyle/>
          <a:p>
            <a:r>
              <a:rPr lang="tr-TR" sz="3600" b="1" dirty="0"/>
              <a:t>Ekonomi Politikaları Perspektifinden İklim Değişikliğiyle Mücadele</a:t>
            </a:r>
            <a:r>
              <a:rPr lang="en-US" sz="3600" b="1" dirty="0"/>
              <a:t> 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600" b="1" dirty="0"/>
              <a:t/>
            </a:r>
            <a:br>
              <a:rPr lang="en-US" sz="3600" b="1" dirty="0"/>
            </a:b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tr-TR" sz="3200" b="1" dirty="0" smtClean="0">
                <a:effectLst/>
              </a:rPr>
              <a:t>TÜSİAD </a:t>
            </a:r>
            <a:r>
              <a:rPr lang="en-US" sz="3200" b="1" dirty="0" err="1" smtClean="0">
                <a:effectLst/>
              </a:rPr>
              <a:t>Projes</a:t>
            </a:r>
            <a:r>
              <a:rPr lang="tr-TR" sz="3200" b="1" dirty="0" smtClean="0"/>
              <a:t>i</a:t>
            </a:r>
            <a:r>
              <a:rPr lang="en-US" sz="3200" b="1" dirty="0" smtClean="0">
                <a:effectLst/>
              </a:rPr>
              <a:t> </a:t>
            </a:r>
            <a:r>
              <a:rPr lang="en-US" sz="3200" b="1" dirty="0" err="1" smtClean="0">
                <a:effectLst/>
              </a:rPr>
              <a:t>Ön</a:t>
            </a:r>
            <a:r>
              <a:rPr lang="en-US" sz="3200" b="1" dirty="0" smtClean="0">
                <a:effectLst/>
              </a:rPr>
              <a:t> </a:t>
            </a:r>
            <a:r>
              <a:rPr lang="en-US" sz="3200" b="1" dirty="0" err="1" smtClean="0">
                <a:effectLst/>
              </a:rPr>
              <a:t>Sunumu</a:t>
            </a:r>
            <a:endParaRPr lang="en-US" sz="3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4667891"/>
            <a:ext cx="9144000" cy="13723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CC0000"/>
                </a:solidFill>
              </a:rPr>
              <a:t>Prof Dr. A. Erin</a:t>
            </a:r>
            <a:r>
              <a:rPr lang="tr-TR" dirty="0" smtClean="0">
                <a:solidFill>
                  <a:srgbClr val="CC0000"/>
                </a:solidFill>
              </a:rPr>
              <a:t>ç Yeldan</a:t>
            </a:r>
          </a:p>
          <a:p>
            <a:r>
              <a:rPr lang="tr-TR" dirty="0" smtClean="0">
                <a:solidFill>
                  <a:srgbClr val="CC0000"/>
                </a:solidFill>
              </a:rPr>
              <a:t>Bilkent Üniversitesi</a:t>
            </a:r>
            <a:endParaRPr lang="en-US" dirty="0" smtClean="0">
              <a:solidFill>
                <a:srgbClr val="CC0000"/>
              </a:solidFill>
            </a:endParaRPr>
          </a:p>
          <a:p>
            <a:endParaRPr lang="en-US" dirty="0" smtClean="0">
              <a:solidFill>
                <a:srgbClr val="CC0000"/>
              </a:solidFill>
            </a:endParaRPr>
          </a:p>
          <a:p>
            <a:endParaRPr lang="en-US" dirty="0">
              <a:solidFill>
                <a:srgbClr val="CC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27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200" b="1" dirty="0"/>
              <a:t>Ekonomi Perspektifinden İklim Değişikliğiyle Mücadele Projesi  </a:t>
            </a:r>
            <a:br>
              <a:rPr lang="tr-TR" sz="3200" b="1" dirty="0"/>
            </a:br>
            <a:r>
              <a:rPr lang="tr-TR" sz="3200" b="1" dirty="0"/>
              <a:t>Paydaş Toplantısı </a:t>
            </a:r>
            <a:r>
              <a:rPr lang="tr-TR" sz="3200" b="1" dirty="0" smtClean="0"/>
              <a:t>Gündemi</a:t>
            </a:r>
            <a:r>
              <a:rPr lang="tr-TR" sz="3200" b="1" dirty="0"/>
              <a:t/>
            </a:r>
            <a:br>
              <a:rPr lang="tr-TR" sz="3200" b="1" dirty="0"/>
            </a:br>
            <a:endParaRPr lang="tr-TR" sz="3200" b="1" dirty="0"/>
          </a:p>
        </p:txBody>
      </p:sp>
      <p:sp>
        <p:nvSpPr>
          <p:cNvPr id="3" name="Dikdörtgen 2"/>
          <p:cNvSpPr/>
          <p:nvPr/>
        </p:nvSpPr>
        <p:spPr>
          <a:xfrm>
            <a:off x="1091045" y="1714500"/>
            <a:ext cx="104220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b="1" dirty="0"/>
              <a:t> </a:t>
            </a:r>
            <a:endParaRPr lang="tr-TR" dirty="0"/>
          </a:p>
          <a:p>
            <a:r>
              <a:rPr lang="tr-TR" b="1" dirty="0"/>
              <a:t>5 Mayıs 2016</a:t>
            </a:r>
            <a:endParaRPr lang="tr-TR" dirty="0"/>
          </a:p>
          <a:p>
            <a:r>
              <a:rPr lang="tr-TR" b="1" dirty="0"/>
              <a:t>TÜSİAD Genel Merkezi</a:t>
            </a:r>
            <a:endParaRPr lang="tr-TR" dirty="0"/>
          </a:p>
          <a:p>
            <a:r>
              <a:rPr lang="tr-TR" b="1" dirty="0"/>
              <a:t> </a:t>
            </a:r>
            <a:endParaRPr lang="tr-TR" dirty="0"/>
          </a:p>
          <a:p>
            <a:r>
              <a:rPr lang="tr-TR" dirty="0"/>
              <a:t> </a:t>
            </a:r>
          </a:p>
          <a:p>
            <a:r>
              <a:rPr lang="tr-TR" b="1" dirty="0"/>
              <a:t>09:30 - 10:00	Kayıt</a:t>
            </a:r>
            <a:endParaRPr lang="tr-TR" dirty="0"/>
          </a:p>
          <a:p>
            <a:r>
              <a:rPr lang="tr-TR" b="1" dirty="0"/>
              <a:t> </a:t>
            </a:r>
            <a:endParaRPr lang="tr-TR" dirty="0"/>
          </a:p>
          <a:p>
            <a:r>
              <a:rPr lang="tr-TR" b="1" dirty="0"/>
              <a:t>10:00 – 10:30	Açılış - Proje Hakkında Bilgilendirme Sunumu</a:t>
            </a:r>
            <a:endParaRPr lang="tr-TR" dirty="0"/>
          </a:p>
          <a:p>
            <a:r>
              <a:rPr lang="tr-TR" b="1" dirty="0"/>
              <a:t> </a:t>
            </a:r>
            <a:endParaRPr lang="tr-TR" dirty="0"/>
          </a:p>
          <a:p>
            <a:r>
              <a:rPr lang="tr-TR" dirty="0"/>
              <a:t>Dr. Nurşen Numanoğlu, TÜSİAD Genel Sekreter Yardımcısı</a:t>
            </a:r>
          </a:p>
          <a:p>
            <a:r>
              <a:rPr lang="tr-TR" dirty="0"/>
              <a:t>Prof. Dr. Erinç </a:t>
            </a:r>
            <a:r>
              <a:rPr lang="tr-TR" dirty="0" err="1"/>
              <a:t>Yeldan</a:t>
            </a:r>
            <a:r>
              <a:rPr lang="tr-TR" dirty="0"/>
              <a:t>, Bilkent Üniversitesi İktisadi ve İdari Bilimler Fakültesi Dekanı</a:t>
            </a:r>
          </a:p>
          <a:p>
            <a:r>
              <a:rPr lang="tr-TR" i="1" dirty="0"/>
              <a:t> </a:t>
            </a:r>
            <a:endParaRPr lang="tr-TR" dirty="0"/>
          </a:p>
          <a:p>
            <a:r>
              <a:rPr lang="tr-TR" b="1" dirty="0"/>
              <a:t>10:30– 12:00</a:t>
            </a:r>
            <a:r>
              <a:rPr lang="tr-TR" dirty="0"/>
              <a:t>	</a:t>
            </a:r>
            <a:r>
              <a:rPr lang="tr-TR" b="1" dirty="0"/>
              <a:t>Katılımcıların Değerlendirmelerinin Alınması </a:t>
            </a:r>
            <a:endParaRPr lang="tr-TR" dirty="0"/>
          </a:p>
          <a:p>
            <a:r>
              <a:rPr lang="tr-TR" dirty="0"/>
              <a:t> </a:t>
            </a:r>
          </a:p>
          <a:p>
            <a:r>
              <a:rPr lang="tr-TR" b="1" dirty="0"/>
              <a:t>12:00 – 12:15 Kapanış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46997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542" y="1213317"/>
            <a:ext cx="9627859" cy="534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623998" cy="987157"/>
          </a:xfrm>
        </p:spPr>
        <p:txBody>
          <a:bodyPr>
            <a:normAutofit fontScale="90000"/>
          </a:bodyPr>
          <a:lstStyle/>
          <a:p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err="1"/>
              <a:t>Türkiye’nin</a:t>
            </a:r>
            <a:r>
              <a:rPr lang="en-US" i="1" dirty="0"/>
              <a:t> </a:t>
            </a:r>
            <a:r>
              <a:rPr lang="en-US" i="1" dirty="0" err="1"/>
              <a:t>Karbon</a:t>
            </a:r>
            <a:r>
              <a:rPr lang="en-US" i="1" dirty="0"/>
              <a:t> </a:t>
            </a:r>
            <a:r>
              <a:rPr lang="en-US" i="1" dirty="0" err="1"/>
              <a:t>Patikası</a:t>
            </a:r>
            <a:r>
              <a:rPr lang="en-US" i="1" dirty="0"/>
              <a:t>: </a:t>
            </a:r>
            <a:r>
              <a:rPr lang="en-US" i="1" dirty="0" err="1"/>
              <a:t>Gözlemler</a:t>
            </a:r>
            <a:r>
              <a:rPr lang="en-US" i="1" dirty="0"/>
              <a:t/>
            </a:r>
            <a:br>
              <a:rPr lang="en-US" i="1" dirty="0"/>
            </a:br>
            <a:r>
              <a:rPr lang="en-US" i="1" dirty="0" smtClean="0"/>
              <a:t/>
            </a:r>
            <a:br>
              <a:rPr lang="en-US" i="1" dirty="0" smtClean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1031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0061" y="1677244"/>
            <a:ext cx="10623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GSYH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Büyümesi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ve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Enerji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Üretiminden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Kaynaklanan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CO2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Emisyonlarındaki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Değişme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(%)</a:t>
            </a:r>
            <a:endParaRPr lang="en-US" sz="2000" dirty="0">
              <a:latin typeface="Times New Roman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985" y="2389436"/>
            <a:ext cx="5422586" cy="340950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573" y="2389436"/>
            <a:ext cx="5661651" cy="340950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838200" y="365126"/>
            <a:ext cx="10515600" cy="9485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i="1" dirty="0" err="1"/>
              <a:t>Türkiye’nin</a:t>
            </a:r>
            <a:r>
              <a:rPr lang="en-US" i="1" dirty="0"/>
              <a:t> </a:t>
            </a:r>
            <a:r>
              <a:rPr lang="en-US" i="1" dirty="0" err="1"/>
              <a:t>Karbon</a:t>
            </a:r>
            <a:r>
              <a:rPr lang="en-US" i="1" dirty="0"/>
              <a:t> </a:t>
            </a:r>
            <a:r>
              <a:rPr lang="en-US" i="1" dirty="0" err="1"/>
              <a:t>Patikası</a:t>
            </a:r>
            <a:r>
              <a:rPr lang="en-US" i="1" dirty="0"/>
              <a:t>: </a:t>
            </a:r>
            <a:r>
              <a:rPr lang="en-US" i="1" dirty="0" err="1"/>
              <a:t>Gözlemler</a:t>
            </a:r>
            <a:r>
              <a:rPr lang="en-US" i="1" dirty="0"/>
              <a:t/>
            </a:r>
            <a:br>
              <a:rPr lang="en-US" i="1" dirty="0"/>
            </a:b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44173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364" y="1313650"/>
            <a:ext cx="8633614" cy="5272799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838200" y="365126"/>
            <a:ext cx="10515600" cy="9485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i="1" dirty="0" err="1"/>
              <a:t>Türkiye’nin</a:t>
            </a:r>
            <a:r>
              <a:rPr lang="en-US" i="1" dirty="0"/>
              <a:t> </a:t>
            </a:r>
            <a:r>
              <a:rPr lang="en-US" i="1" dirty="0" err="1"/>
              <a:t>Karbon</a:t>
            </a:r>
            <a:r>
              <a:rPr lang="en-US" i="1" dirty="0"/>
              <a:t> </a:t>
            </a:r>
            <a:r>
              <a:rPr lang="en-US" i="1" dirty="0" err="1"/>
              <a:t>Patikası</a:t>
            </a:r>
            <a:r>
              <a:rPr lang="en-US" i="1" dirty="0"/>
              <a:t>: </a:t>
            </a:r>
            <a:r>
              <a:rPr lang="en-US" i="1" dirty="0" err="1"/>
              <a:t>Gözlemler</a:t>
            </a:r>
            <a:r>
              <a:rPr lang="en-US" i="1" dirty="0"/>
              <a:t/>
            </a:r>
            <a:br>
              <a:rPr lang="en-US" i="1" dirty="0"/>
            </a:br>
            <a:r>
              <a:rPr lang="en-US" i="1" dirty="0" smtClean="0"/>
              <a:t/>
            </a:r>
            <a:br>
              <a:rPr lang="en-US" i="1" dirty="0" smtClean="0"/>
            </a:b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59777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CustomShape 1"/>
          <p:cNvSpPr/>
          <p:nvPr/>
        </p:nvSpPr>
        <p:spPr>
          <a:xfrm>
            <a:off x="768002" y="1728000"/>
            <a:ext cx="10939200" cy="4245120"/>
          </a:xfrm>
          <a:prstGeom prst="rect">
            <a:avLst/>
          </a:prstGeom>
          <a:noFill/>
          <a:ln>
            <a:noFill/>
          </a:ln>
        </p:spPr>
      </p:sp>
      <p:sp>
        <p:nvSpPr>
          <p:cNvPr id="128" name="CustomShape 2"/>
          <p:cNvSpPr/>
          <p:nvPr/>
        </p:nvSpPr>
        <p:spPr>
          <a:xfrm>
            <a:off x="1199519" y="188640"/>
            <a:ext cx="10223521" cy="58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3200">
                <a:solidFill>
                  <a:srgbClr val="404040"/>
                </a:solidFill>
                <a:latin typeface="WWF"/>
                <a:ea typeface="DejaVu Sans"/>
              </a:rPr>
              <a:t>GHG Emissions - Turkey</a:t>
            </a:r>
            <a:endParaRPr/>
          </a:p>
        </p:txBody>
      </p:sp>
      <p:pic>
        <p:nvPicPr>
          <p:cNvPr id="129" name="Picture 168"/>
          <p:cNvPicPr/>
          <p:nvPr/>
        </p:nvPicPr>
        <p:blipFill>
          <a:blip r:embed="rId3"/>
          <a:stretch>
            <a:fillRect/>
          </a:stretch>
        </p:blipFill>
        <p:spPr>
          <a:xfrm>
            <a:off x="624000" y="1764000"/>
            <a:ext cx="11133600" cy="4242960"/>
          </a:xfrm>
          <a:prstGeom prst="rect">
            <a:avLst/>
          </a:prstGeom>
          <a:ln>
            <a:noFill/>
          </a:ln>
        </p:spPr>
      </p:pic>
      <p:sp>
        <p:nvSpPr>
          <p:cNvPr id="130" name="CustomShape 3"/>
          <p:cNvSpPr/>
          <p:nvPr/>
        </p:nvSpPr>
        <p:spPr>
          <a:xfrm>
            <a:off x="2448000" y="2988000"/>
            <a:ext cx="3164160" cy="281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1300">
                <a:solidFill>
                  <a:srgbClr val="000000"/>
                </a:solidFill>
                <a:latin typeface="Calibri"/>
                <a:ea typeface="DejaVu Sans"/>
              </a:rPr>
              <a:t>Annual rate of increase: 2.8% </a:t>
            </a:r>
            <a:endParaRPr/>
          </a:p>
        </p:txBody>
      </p:sp>
      <p:sp>
        <p:nvSpPr>
          <p:cNvPr id="131" name="Line 4"/>
          <p:cNvSpPr/>
          <p:nvPr/>
        </p:nvSpPr>
        <p:spPr>
          <a:xfrm flipV="1">
            <a:off x="5796965" y="2196000"/>
            <a:ext cx="11039" cy="3456000"/>
          </a:xfrm>
          <a:prstGeom prst="line">
            <a:avLst/>
          </a:prstGeom>
          <a:ln>
            <a:solidFill>
              <a:srgbClr val="DD4814"/>
            </a:solidFill>
          </a:ln>
        </p:spPr>
      </p:sp>
      <p:sp>
        <p:nvSpPr>
          <p:cNvPr id="132" name="CustomShape 5"/>
          <p:cNvSpPr/>
          <p:nvPr/>
        </p:nvSpPr>
        <p:spPr>
          <a:xfrm>
            <a:off x="5856000" y="2022480"/>
            <a:ext cx="3164160" cy="281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1300">
                <a:solidFill>
                  <a:srgbClr val="000000"/>
                </a:solidFill>
                <a:latin typeface="Calibri"/>
                <a:ea typeface="DejaVu Sans"/>
              </a:rPr>
              <a:t>Annual rate of increase:3.9 % </a:t>
            </a:r>
            <a:endParaRPr/>
          </a:p>
        </p:txBody>
      </p:sp>
      <p:sp>
        <p:nvSpPr>
          <p:cNvPr id="133" name="CustomShape 6"/>
          <p:cNvSpPr/>
          <p:nvPr/>
        </p:nvSpPr>
        <p:spPr>
          <a:xfrm>
            <a:off x="1152003" y="6264000"/>
            <a:ext cx="8268480" cy="262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1200">
                <a:solidFill>
                  <a:srgbClr val="000000"/>
                </a:solidFill>
                <a:latin typeface="Arial"/>
                <a:ea typeface="Droid Sans Fallback"/>
              </a:rPr>
              <a:t>Figure: GHG Emissions in Turkey (1990 - 2013)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60594053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"/>
          <p:cNvSpPr/>
          <p:nvPr/>
        </p:nvSpPr>
        <p:spPr>
          <a:xfrm>
            <a:off x="768002" y="1728000"/>
            <a:ext cx="10939200" cy="4245120"/>
          </a:xfrm>
          <a:prstGeom prst="rect">
            <a:avLst/>
          </a:prstGeom>
          <a:noFill/>
          <a:ln>
            <a:noFill/>
          </a:ln>
        </p:spPr>
      </p:sp>
      <p:sp>
        <p:nvSpPr>
          <p:cNvPr id="135" name="CustomShape 2"/>
          <p:cNvSpPr/>
          <p:nvPr/>
        </p:nvSpPr>
        <p:spPr>
          <a:xfrm>
            <a:off x="1199520" y="188640"/>
            <a:ext cx="10127520" cy="589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3600" dirty="0">
                <a:solidFill>
                  <a:srgbClr val="404040"/>
                </a:solidFill>
                <a:latin typeface="WWF"/>
                <a:ea typeface="DejaVu Sans"/>
              </a:rPr>
              <a:t>Paris COP21: </a:t>
            </a:r>
            <a:r>
              <a:rPr lang="tr-TR" sz="3600" dirty="0" smtClean="0">
                <a:solidFill>
                  <a:srgbClr val="404040"/>
                </a:solidFill>
                <a:latin typeface="WWF"/>
                <a:ea typeface="DejaVu Sans"/>
              </a:rPr>
              <a:t>Bir fırsat</a:t>
            </a:r>
            <a:endParaRPr dirty="0"/>
          </a:p>
        </p:txBody>
      </p:sp>
      <p:sp>
        <p:nvSpPr>
          <p:cNvPr id="136" name="CustomShape 3"/>
          <p:cNvSpPr/>
          <p:nvPr/>
        </p:nvSpPr>
        <p:spPr>
          <a:xfrm>
            <a:off x="960003" y="6120000"/>
            <a:ext cx="8268480" cy="262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tr-TR" sz="1200">
                <a:solidFill>
                  <a:srgbClr val="000000"/>
                </a:solidFill>
                <a:latin typeface="Arial"/>
                <a:ea typeface="Droid Sans Fallback"/>
              </a:rPr>
              <a:t>Figure: Official INDC of Turkey</a:t>
            </a:r>
            <a:endParaRPr/>
          </a:p>
        </p:txBody>
      </p:sp>
      <p:pic>
        <p:nvPicPr>
          <p:cNvPr id="137" name="Picture 136"/>
          <p:cNvPicPr/>
          <p:nvPr/>
        </p:nvPicPr>
        <p:blipFill>
          <a:blip r:embed="rId3"/>
          <a:stretch>
            <a:fillRect/>
          </a:stretch>
        </p:blipFill>
        <p:spPr>
          <a:xfrm>
            <a:off x="768002" y="1368000"/>
            <a:ext cx="10079520" cy="431964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384179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0" y="6040115"/>
            <a:ext cx="12192000" cy="728473"/>
          </a:xfrm>
          <a:prstGeom prst="rect">
            <a:avLst/>
          </a:prstGeom>
        </p:spPr>
        <p:txBody>
          <a:bodyPr/>
          <a:lstStyle/>
          <a:p>
            <a:pPr marL="0" indent="0" algn="ctr" eaLnBrk="0" hangingPunct="0">
              <a:spcBef>
                <a:spcPct val="0"/>
              </a:spcBef>
              <a:buNone/>
              <a:defRPr/>
            </a:pP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2 </a:t>
            </a:r>
            <a:r>
              <a:rPr lang="en-US" sz="2000" b="1" i="1" kern="1200" dirty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°C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patikasını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elde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etmek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için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stratejik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yaklaşım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ve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büyük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ölçekli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yatırım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r>
              <a:rPr lang="en-US" sz="2000" b="1" i="1" kern="1200" dirty="0" err="1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gerekli</a:t>
            </a:r>
            <a:r>
              <a:rPr lang="en-US" sz="2000" b="1" i="1" kern="1200" dirty="0" smtClean="0">
                <a:solidFill>
                  <a:schemeClr val="tx1"/>
                </a:solidFill>
                <a:latin typeface="Calibri" pitchFamily="34" charset="0"/>
                <a:cs typeface="Arial" charset="0"/>
              </a:rPr>
              <a:t> </a:t>
            </a:r>
            <a:endParaRPr lang="en-US" sz="2000" b="1" i="1" kern="1200" dirty="0">
              <a:solidFill>
                <a:schemeClr val="tx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7" name="Line 9"/>
          <p:cNvSpPr>
            <a:spLocks noChangeShapeType="1"/>
          </p:cNvSpPr>
          <p:nvPr/>
        </p:nvSpPr>
        <p:spPr bwMode="auto">
          <a:xfrm>
            <a:off x="1631770" y="4758501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1631770" y="4221321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9" name="Line 11"/>
          <p:cNvSpPr>
            <a:spLocks noChangeShapeType="1"/>
          </p:cNvSpPr>
          <p:nvPr/>
        </p:nvSpPr>
        <p:spPr bwMode="auto">
          <a:xfrm>
            <a:off x="1631770" y="3666234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10" name="Line 12"/>
          <p:cNvSpPr>
            <a:spLocks noChangeShapeType="1"/>
          </p:cNvSpPr>
          <p:nvPr/>
        </p:nvSpPr>
        <p:spPr bwMode="auto">
          <a:xfrm>
            <a:off x="1631770" y="3111149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11" name="Line 13"/>
          <p:cNvSpPr>
            <a:spLocks noChangeShapeType="1"/>
          </p:cNvSpPr>
          <p:nvPr/>
        </p:nvSpPr>
        <p:spPr bwMode="auto">
          <a:xfrm>
            <a:off x="1631770" y="2573969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1631770" y="2018883"/>
            <a:ext cx="6865010" cy="0"/>
          </a:xfrm>
          <a:prstGeom prst="line">
            <a:avLst/>
          </a:prstGeom>
          <a:noFill/>
          <a:ln w="12700">
            <a:solidFill>
              <a:srgbClr val="C0C0C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grpSp>
        <p:nvGrpSpPr>
          <p:cNvPr id="63" name="Group 62"/>
          <p:cNvGrpSpPr/>
          <p:nvPr/>
        </p:nvGrpSpPr>
        <p:grpSpPr>
          <a:xfrm>
            <a:off x="1631770" y="2484440"/>
            <a:ext cx="6865010" cy="2453121"/>
            <a:chOff x="1187658" y="2197511"/>
            <a:chExt cx="5148758" cy="2453121"/>
          </a:xfrm>
        </p:grpSpPr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1187658" y="2824221"/>
              <a:ext cx="5148758" cy="1826411"/>
            </a:xfrm>
            <a:custGeom>
              <a:avLst/>
              <a:gdLst>
                <a:gd name="T0" fmla="*/ 0 w 1254"/>
                <a:gd name="T1" fmla="*/ 102 h 612"/>
                <a:gd name="T2" fmla="*/ 0 w 1254"/>
                <a:gd name="T3" fmla="*/ 102 h 612"/>
                <a:gd name="T4" fmla="*/ 42 w 1254"/>
                <a:gd name="T5" fmla="*/ 60 h 612"/>
                <a:gd name="T6" fmla="*/ 84 w 1254"/>
                <a:gd name="T7" fmla="*/ 48 h 612"/>
                <a:gd name="T8" fmla="*/ 126 w 1254"/>
                <a:gd name="T9" fmla="*/ 18 h 612"/>
                <a:gd name="T10" fmla="*/ 168 w 1254"/>
                <a:gd name="T11" fmla="*/ 18 h 612"/>
                <a:gd name="T12" fmla="*/ 210 w 1254"/>
                <a:gd name="T13" fmla="*/ 0 h 612"/>
                <a:gd name="T14" fmla="*/ 252 w 1254"/>
                <a:gd name="T15" fmla="*/ 0 h 612"/>
                <a:gd name="T16" fmla="*/ 294 w 1254"/>
                <a:gd name="T17" fmla="*/ 0 h 612"/>
                <a:gd name="T18" fmla="*/ 336 w 1254"/>
                <a:gd name="T19" fmla="*/ 0 h 612"/>
                <a:gd name="T20" fmla="*/ 378 w 1254"/>
                <a:gd name="T21" fmla="*/ 6 h 612"/>
                <a:gd name="T22" fmla="*/ 420 w 1254"/>
                <a:gd name="T23" fmla="*/ 24 h 612"/>
                <a:gd name="T24" fmla="*/ 462 w 1254"/>
                <a:gd name="T25" fmla="*/ 42 h 612"/>
                <a:gd name="T26" fmla="*/ 504 w 1254"/>
                <a:gd name="T27" fmla="*/ 60 h 612"/>
                <a:gd name="T28" fmla="*/ 546 w 1254"/>
                <a:gd name="T29" fmla="*/ 84 h 612"/>
                <a:gd name="T30" fmla="*/ 588 w 1254"/>
                <a:gd name="T31" fmla="*/ 114 h 612"/>
                <a:gd name="T32" fmla="*/ 630 w 1254"/>
                <a:gd name="T33" fmla="*/ 144 h 612"/>
                <a:gd name="T34" fmla="*/ 666 w 1254"/>
                <a:gd name="T35" fmla="*/ 174 h 612"/>
                <a:gd name="T36" fmla="*/ 708 w 1254"/>
                <a:gd name="T37" fmla="*/ 204 h 612"/>
                <a:gd name="T38" fmla="*/ 750 w 1254"/>
                <a:gd name="T39" fmla="*/ 240 h 612"/>
                <a:gd name="T40" fmla="*/ 792 w 1254"/>
                <a:gd name="T41" fmla="*/ 270 h 612"/>
                <a:gd name="T42" fmla="*/ 834 w 1254"/>
                <a:gd name="T43" fmla="*/ 312 h 612"/>
                <a:gd name="T44" fmla="*/ 876 w 1254"/>
                <a:gd name="T45" fmla="*/ 348 h 612"/>
                <a:gd name="T46" fmla="*/ 918 w 1254"/>
                <a:gd name="T47" fmla="*/ 378 h 612"/>
                <a:gd name="T48" fmla="*/ 960 w 1254"/>
                <a:gd name="T49" fmla="*/ 414 h 612"/>
                <a:gd name="T50" fmla="*/ 1002 w 1254"/>
                <a:gd name="T51" fmla="*/ 450 h 612"/>
                <a:gd name="T52" fmla="*/ 1044 w 1254"/>
                <a:gd name="T53" fmla="*/ 480 h 612"/>
                <a:gd name="T54" fmla="*/ 1086 w 1254"/>
                <a:gd name="T55" fmla="*/ 510 h 612"/>
                <a:gd name="T56" fmla="*/ 1128 w 1254"/>
                <a:gd name="T57" fmla="*/ 534 h 612"/>
                <a:gd name="T58" fmla="*/ 1170 w 1254"/>
                <a:gd name="T59" fmla="*/ 552 h 612"/>
                <a:gd name="T60" fmla="*/ 1212 w 1254"/>
                <a:gd name="T61" fmla="*/ 576 h 612"/>
                <a:gd name="T62" fmla="*/ 1254 w 1254"/>
                <a:gd name="T63" fmla="*/ 594 h 612"/>
                <a:gd name="T64" fmla="*/ 1254 w 1254"/>
                <a:gd name="T65" fmla="*/ 612 h 612"/>
                <a:gd name="T66" fmla="*/ 1212 w 1254"/>
                <a:gd name="T67" fmla="*/ 594 h 612"/>
                <a:gd name="T68" fmla="*/ 1170 w 1254"/>
                <a:gd name="T69" fmla="*/ 576 h 612"/>
                <a:gd name="T70" fmla="*/ 1128 w 1254"/>
                <a:gd name="T71" fmla="*/ 552 h 612"/>
                <a:gd name="T72" fmla="*/ 1086 w 1254"/>
                <a:gd name="T73" fmla="*/ 528 h 612"/>
                <a:gd name="T74" fmla="*/ 1044 w 1254"/>
                <a:gd name="T75" fmla="*/ 498 h 612"/>
                <a:gd name="T76" fmla="*/ 1002 w 1254"/>
                <a:gd name="T77" fmla="*/ 468 h 612"/>
                <a:gd name="T78" fmla="*/ 960 w 1254"/>
                <a:gd name="T79" fmla="*/ 438 h 612"/>
                <a:gd name="T80" fmla="*/ 918 w 1254"/>
                <a:gd name="T81" fmla="*/ 402 h 612"/>
                <a:gd name="T82" fmla="*/ 876 w 1254"/>
                <a:gd name="T83" fmla="*/ 366 h 612"/>
                <a:gd name="T84" fmla="*/ 834 w 1254"/>
                <a:gd name="T85" fmla="*/ 330 h 612"/>
                <a:gd name="T86" fmla="*/ 792 w 1254"/>
                <a:gd name="T87" fmla="*/ 294 h 612"/>
                <a:gd name="T88" fmla="*/ 750 w 1254"/>
                <a:gd name="T89" fmla="*/ 258 h 612"/>
                <a:gd name="T90" fmla="*/ 708 w 1254"/>
                <a:gd name="T91" fmla="*/ 222 h 612"/>
                <a:gd name="T92" fmla="*/ 666 w 1254"/>
                <a:gd name="T93" fmla="*/ 186 h 612"/>
                <a:gd name="T94" fmla="*/ 630 w 1254"/>
                <a:gd name="T95" fmla="*/ 156 h 612"/>
                <a:gd name="T96" fmla="*/ 588 w 1254"/>
                <a:gd name="T97" fmla="*/ 126 h 612"/>
                <a:gd name="T98" fmla="*/ 546 w 1254"/>
                <a:gd name="T99" fmla="*/ 96 h 612"/>
                <a:gd name="T100" fmla="*/ 504 w 1254"/>
                <a:gd name="T101" fmla="*/ 72 h 612"/>
                <a:gd name="T102" fmla="*/ 462 w 1254"/>
                <a:gd name="T103" fmla="*/ 48 h 612"/>
                <a:gd name="T104" fmla="*/ 420 w 1254"/>
                <a:gd name="T105" fmla="*/ 24 h 612"/>
                <a:gd name="T106" fmla="*/ 378 w 1254"/>
                <a:gd name="T107" fmla="*/ 12 h 612"/>
                <a:gd name="T108" fmla="*/ 336 w 1254"/>
                <a:gd name="T109" fmla="*/ 6 h 612"/>
                <a:gd name="T110" fmla="*/ 294 w 1254"/>
                <a:gd name="T111" fmla="*/ 0 h 612"/>
                <a:gd name="T112" fmla="*/ 252 w 1254"/>
                <a:gd name="T113" fmla="*/ 0 h 612"/>
                <a:gd name="T114" fmla="*/ 210 w 1254"/>
                <a:gd name="T115" fmla="*/ 0 h 612"/>
                <a:gd name="T116" fmla="*/ 168 w 1254"/>
                <a:gd name="T117" fmla="*/ 18 h 612"/>
                <a:gd name="T118" fmla="*/ 126 w 1254"/>
                <a:gd name="T119" fmla="*/ 18 h 612"/>
                <a:gd name="T120" fmla="*/ 84 w 1254"/>
                <a:gd name="T121" fmla="*/ 48 h 612"/>
                <a:gd name="T122" fmla="*/ 42 w 1254"/>
                <a:gd name="T123" fmla="*/ 60 h 612"/>
                <a:gd name="T124" fmla="*/ 0 w 1254"/>
                <a:gd name="T125" fmla="*/ 102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54" h="612">
                  <a:moveTo>
                    <a:pt x="0" y="102"/>
                  </a:moveTo>
                  <a:lnTo>
                    <a:pt x="0" y="102"/>
                  </a:lnTo>
                  <a:lnTo>
                    <a:pt x="42" y="60"/>
                  </a:lnTo>
                  <a:lnTo>
                    <a:pt x="84" y="48"/>
                  </a:lnTo>
                  <a:lnTo>
                    <a:pt x="126" y="18"/>
                  </a:lnTo>
                  <a:lnTo>
                    <a:pt x="168" y="18"/>
                  </a:lnTo>
                  <a:lnTo>
                    <a:pt x="210" y="0"/>
                  </a:lnTo>
                  <a:lnTo>
                    <a:pt x="252" y="0"/>
                  </a:lnTo>
                  <a:lnTo>
                    <a:pt x="294" y="0"/>
                  </a:lnTo>
                  <a:lnTo>
                    <a:pt x="336" y="0"/>
                  </a:lnTo>
                  <a:lnTo>
                    <a:pt x="378" y="6"/>
                  </a:lnTo>
                  <a:lnTo>
                    <a:pt x="420" y="24"/>
                  </a:lnTo>
                  <a:lnTo>
                    <a:pt x="462" y="42"/>
                  </a:lnTo>
                  <a:lnTo>
                    <a:pt x="504" y="60"/>
                  </a:lnTo>
                  <a:lnTo>
                    <a:pt x="546" y="84"/>
                  </a:lnTo>
                  <a:lnTo>
                    <a:pt x="588" y="114"/>
                  </a:lnTo>
                  <a:lnTo>
                    <a:pt x="630" y="144"/>
                  </a:lnTo>
                  <a:lnTo>
                    <a:pt x="666" y="174"/>
                  </a:lnTo>
                  <a:lnTo>
                    <a:pt x="708" y="204"/>
                  </a:lnTo>
                  <a:lnTo>
                    <a:pt x="750" y="240"/>
                  </a:lnTo>
                  <a:lnTo>
                    <a:pt x="792" y="270"/>
                  </a:lnTo>
                  <a:lnTo>
                    <a:pt x="834" y="312"/>
                  </a:lnTo>
                  <a:lnTo>
                    <a:pt x="876" y="348"/>
                  </a:lnTo>
                  <a:lnTo>
                    <a:pt x="918" y="378"/>
                  </a:lnTo>
                  <a:lnTo>
                    <a:pt x="960" y="414"/>
                  </a:lnTo>
                  <a:lnTo>
                    <a:pt x="1002" y="450"/>
                  </a:lnTo>
                  <a:lnTo>
                    <a:pt x="1044" y="480"/>
                  </a:lnTo>
                  <a:lnTo>
                    <a:pt x="1086" y="510"/>
                  </a:lnTo>
                  <a:lnTo>
                    <a:pt x="1128" y="534"/>
                  </a:lnTo>
                  <a:lnTo>
                    <a:pt x="1170" y="552"/>
                  </a:lnTo>
                  <a:lnTo>
                    <a:pt x="1212" y="576"/>
                  </a:lnTo>
                  <a:lnTo>
                    <a:pt x="1254" y="594"/>
                  </a:lnTo>
                  <a:lnTo>
                    <a:pt x="1254" y="612"/>
                  </a:lnTo>
                  <a:lnTo>
                    <a:pt x="1212" y="594"/>
                  </a:lnTo>
                  <a:lnTo>
                    <a:pt x="1170" y="576"/>
                  </a:lnTo>
                  <a:lnTo>
                    <a:pt x="1128" y="552"/>
                  </a:lnTo>
                  <a:lnTo>
                    <a:pt x="1086" y="528"/>
                  </a:lnTo>
                  <a:lnTo>
                    <a:pt x="1044" y="498"/>
                  </a:lnTo>
                  <a:lnTo>
                    <a:pt x="1002" y="468"/>
                  </a:lnTo>
                  <a:lnTo>
                    <a:pt x="960" y="438"/>
                  </a:lnTo>
                  <a:lnTo>
                    <a:pt x="918" y="402"/>
                  </a:lnTo>
                  <a:lnTo>
                    <a:pt x="876" y="366"/>
                  </a:lnTo>
                  <a:lnTo>
                    <a:pt x="834" y="330"/>
                  </a:lnTo>
                  <a:lnTo>
                    <a:pt x="792" y="294"/>
                  </a:lnTo>
                  <a:lnTo>
                    <a:pt x="750" y="258"/>
                  </a:lnTo>
                  <a:lnTo>
                    <a:pt x="708" y="222"/>
                  </a:lnTo>
                  <a:lnTo>
                    <a:pt x="666" y="186"/>
                  </a:lnTo>
                  <a:lnTo>
                    <a:pt x="630" y="156"/>
                  </a:lnTo>
                  <a:lnTo>
                    <a:pt x="588" y="126"/>
                  </a:lnTo>
                  <a:lnTo>
                    <a:pt x="546" y="96"/>
                  </a:lnTo>
                  <a:lnTo>
                    <a:pt x="504" y="72"/>
                  </a:lnTo>
                  <a:lnTo>
                    <a:pt x="462" y="48"/>
                  </a:lnTo>
                  <a:lnTo>
                    <a:pt x="420" y="24"/>
                  </a:lnTo>
                  <a:lnTo>
                    <a:pt x="378" y="12"/>
                  </a:lnTo>
                  <a:lnTo>
                    <a:pt x="336" y="6"/>
                  </a:lnTo>
                  <a:lnTo>
                    <a:pt x="294" y="0"/>
                  </a:lnTo>
                  <a:lnTo>
                    <a:pt x="252" y="0"/>
                  </a:lnTo>
                  <a:lnTo>
                    <a:pt x="210" y="0"/>
                  </a:lnTo>
                  <a:lnTo>
                    <a:pt x="168" y="18"/>
                  </a:lnTo>
                  <a:lnTo>
                    <a:pt x="126" y="18"/>
                  </a:lnTo>
                  <a:lnTo>
                    <a:pt x="84" y="48"/>
                  </a:lnTo>
                  <a:lnTo>
                    <a:pt x="42" y="6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FAC0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sz="1400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1187658" y="2197511"/>
              <a:ext cx="5148758" cy="2453121"/>
              <a:chOff x="1187658" y="2197511"/>
              <a:chExt cx="5148758" cy="2453121"/>
            </a:xfrm>
          </p:grpSpPr>
          <p:sp>
            <p:nvSpPr>
              <p:cNvPr id="25" name="Freeform 27"/>
              <p:cNvSpPr>
                <a:spLocks/>
              </p:cNvSpPr>
              <p:nvPr/>
            </p:nvSpPr>
            <p:spPr bwMode="auto">
              <a:xfrm>
                <a:off x="1187658" y="2806315"/>
                <a:ext cx="5148758" cy="376026"/>
              </a:xfrm>
              <a:custGeom>
                <a:avLst/>
                <a:gdLst>
                  <a:gd name="T0" fmla="*/ 0 w 1254"/>
                  <a:gd name="T1" fmla="*/ 108 h 126"/>
                  <a:gd name="T2" fmla="*/ 0 w 1254"/>
                  <a:gd name="T3" fmla="*/ 108 h 126"/>
                  <a:gd name="T4" fmla="*/ 42 w 1254"/>
                  <a:gd name="T5" fmla="*/ 66 h 126"/>
                  <a:gd name="T6" fmla="*/ 84 w 1254"/>
                  <a:gd name="T7" fmla="*/ 54 h 126"/>
                  <a:gd name="T8" fmla="*/ 126 w 1254"/>
                  <a:gd name="T9" fmla="*/ 24 h 126"/>
                  <a:gd name="T10" fmla="*/ 168 w 1254"/>
                  <a:gd name="T11" fmla="*/ 24 h 126"/>
                  <a:gd name="T12" fmla="*/ 210 w 1254"/>
                  <a:gd name="T13" fmla="*/ 12 h 126"/>
                  <a:gd name="T14" fmla="*/ 252 w 1254"/>
                  <a:gd name="T15" fmla="*/ 6 h 126"/>
                  <a:gd name="T16" fmla="*/ 294 w 1254"/>
                  <a:gd name="T17" fmla="*/ 0 h 126"/>
                  <a:gd name="T18" fmla="*/ 336 w 1254"/>
                  <a:gd name="T19" fmla="*/ 0 h 126"/>
                  <a:gd name="T20" fmla="*/ 378 w 1254"/>
                  <a:gd name="T21" fmla="*/ 0 h 126"/>
                  <a:gd name="T22" fmla="*/ 420 w 1254"/>
                  <a:gd name="T23" fmla="*/ 6 h 126"/>
                  <a:gd name="T24" fmla="*/ 462 w 1254"/>
                  <a:gd name="T25" fmla="*/ 12 h 126"/>
                  <a:gd name="T26" fmla="*/ 504 w 1254"/>
                  <a:gd name="T27" fmla="*/ 12 h 126"/>
                  <a:gd name="T28" fmla="*/ 546 w 1254"/>
                  <a:gd name="T29" fmla="*/ 18 h 126"/>
                  <a:gd name="T30" fmla="*/ 588 w 1254"/>
                  <a:gd name="T31" fmla="*/ 24 h 126"/>
                  <a:gd name="T32" fmla="*/ 630 w 1254"/>
                  <a:gd name="T33" fmla="*/ 30 h 126"/>
                  <a:gd name="T34" fmla="*/ 666 w 1254"/>
                  <a:gd name="T35" fmla="*/ 36 h 126"/>
                  <a:gd name="T36" fmla="*/ 708 w 1254"/>
                  <a:gd name="T37" fmla="*/ 42 h 126"/>
                  <a:gd name="T38" fmla="*/ 750 w 1254"/>
                  <a:gd name="T39" fmla="*/ 48 h 126"/>
                  <a:gd name="T40" fmla="*/ 792 w 1254"/>
                  <a:gd name="T41" fmla="*/ 54 h 126"/>
                  <a:gd name="T42" fmla="*/ 834 w 1254"/>
                  <a:gd name="T43" fmla="*/ 60 h 126"/>
                  <a:gd name="T44" fmla="*/ 876 w 1254"/>
                  <a:gd name="T45" fmla="*/ 66 h 126"/>
                  <a:gd name="T46" fmla="*/ 918 w 1254"/>
                  <a:gd name="T47" fmla="*/ 72 h 126"/>
                  <a:gd name="T48" fmla="*/ 960 w 1254"/>
                  <a:gd name="T49" fmla="*/ 78 h 126"/>
                  <a:gd name="T50" fmla="*/ 1002 w 1254"/>
                  <a:gd name="T51" fmla="*/ 78 h 126"/>
                  <a:gd name="T52" fmla="*/ 1044 w 1254"/>
                  <a:gd name="T53" fmla="*/ 84 h 126"/>
                  <a:gd name="T54" fmla="*/ 1086 w 1254"/>
                  <a:gd name="T55" fmla="*/ 90 h 126"/>
                  <a:gd name="T56" fmla="*/ 1128 w 1254"/>
                  <a:gd name="T57" fmla="*/ 96 h 126"/>
                  <a:gd name="T58" fmla="*/ 1170 w 1254"/>
                  <a:gd name="T59" fmla="*/ 96 h 126"/>
                  <a:gd name="T60" fmla="*/ 1212 w 1254"/>
                  <a:gd name="T61" fmla="*/ 102 h 126"/>
                  <a:gd name="T62" fmla="*/ 1254 w 1254"/>
                  <a:gd name="T63" fmla="*/ 108 h 126"/>
                  <a:gd name="T64" fmla="*/ 1254 w 1254"/>
                  <a:gd name="T65" fmla="*/ 126 h 126"/>
                  <a:gd name="T66" fmla="*/ 1212 w 1254"/>
                  <a:gd name="T67" fmla="*/ 120 h 126"/>
                  <a:gd name="T68" fmla="*/ 1170 w 1254"/>
                  <a:gd name="T69" fmla="*/ 120 h 126"/>
                  <a:gd name="T70" fmla="*/ 1128 w 1254"/>
                  <a:gd name="T71" fmla="*/ 114 h 126"/>
                  <a:gd name="T72" fmla="*/ 1086 w 1254"/>
                  <a:gd name="T73" fmla="*/ 114 h 126"/>
                  <a:gd name="T74" fmla="*/ 1044 w 1254"/>
                  <a:gd name="T75" fmla="*/ 108 h 126"/>
                  <a:gd name="T76" fmla="*/ 1002 w 1254"/>
                  <a:gd name="T77" fmla="*/ 102 h 126"/>
                  <a:gd name="T78" fmla="*/ 960 w 1254"/>
                  <a:gd name="T79" fmla="*/ 102 h 126"/>
                  <a:gd name="T80" fmla="*/ 918 w 1254"/>
                  <a:gd name="T81" fmla="*/ 96 h 126"/>
                  <a:gd name="T82" fmla="*/ 876 w 1254"/>
                  <a:gd name="T83" fmla="*/ 96 h 126"/>
                  <a:gd name="T84" fmla="*/ 834 w 1254"/>
                  <a:gd name="T85" fmla="*/ 90 h 126"/>
                  <a:gd name="T86" fmla="*/ 792 w 1254"/>
                  <a:gd name="T87" fmla="*/ 84 h 126"/>
                  <a:gd name="T88" fmla="*/ 750 w 1254"/>
                  <a:gd name="T89" fmla="*/ 78 h 126"/>
                  <a:gd name="T90" fmla="*/ 708 w 1254"/>
                  <a:gd name="T91" fmla="*/ 72 h 126"/>
                  <a:gd name="T92" fmla="*/ 666 w 1254"/>
                  <a:gd name="T93" fmla="*/ 66 h 126"/>
                  <a:gd name="T94" fmla="*/ 630 w 1254"/>
                  <a:gd name="T95" fmla="*/ 60 h 126"/>
                  <a:gd name="T96" fmla="*/ 588 w 1254"/>
                  <a:gd name="T97" fmla="*/ 54 h 126"/>
                  <a:gd name="T98" fmla="*/ 546 w 1254"/>
                  <a:gd name="T99" fmla="*/ 42 h 126"/>
                  <a:gd name="T100" fmla="*/ 504 w 1254"/>
                  <a:gd name="T101" fmla="*/ 30 h 126"/>
                  <a:gd name="T102" fmla="*/ 462 w 1254"/>
                  <a:gd name="T103" fmla="*/ 24 h 126"/>
                  <a:gd name="T104" fmla="*/ 420 w 1254"/>
                  <a:gd name="T105" fmla="*/ 12 h 126"/>
                  <a:gd name="T106" fmla="*/ 378 w 1254"/>
                  <a:gd name="T107" fmla="*/ 6 h 126"/>
                  <a:gd name="T108" fmla="*/ 336 w 1254"/>
                  <a:gd name="T109" fmla="*/ 0 h 126"/>
                  <a:gd name="T110" fmla="*/ 294 w 1254"/>
                  <a:gd name="T111" fmla="*/ 0 h 126"/>
                  <a:gd name="T112" fmla="*/ 252 w 1254"/>
                  <a:gd name="T113" fmla="*/ 6 h 126"/>
                  <a:gd name="T114" fmla="*/ 210 w 1254"/>
                  <a:gd name="T115" fmla="*/ 6 h 126"/>
                  <a:gd name="T116" fmla="*/ 168 w 1254"/>
                  <a:gd name="T117" fmla="*/ 24 h 126"/>
                  <a:gd name="T118" fmla="*/ 126 w 1254"/>
                  <a:gd name="T119" fmla="*/ 24 h 126"/>
                  <a:gd name="T120" fmla="*/ 84 w 1254"/>
                  <a:gd name="T121" fmla="*/ 54 h 126"/>
                  <a:gd name="T122" fmla="*/ 42 w 1254"/>
                  <a:gd name="T123" fmla="*/ 66 h 126"/>
                  <a:gd name="T124" fmla="*/ 0 w 1254"/>
                  <a:gd name="T125" fmla="*/ 108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4" h="126">
                    <a:moveTo>
                      <a:pt x="0" y="108"/>
                    </a:moveTo>
                    <a:lnTo>
                      <a:pt x="0" y="108"/>
                    </a:lnTo>
                    <a:lnTo>
                      <a:pt x="42" y="66"/>
                    </a:lnTo>
                    <a:lnTo>
                      <a:pt x="84" y="54"/>
                    </a:lnTo>
                    <a:lnTo>
                      <a:pt x="126" y="24"/>
                    </a:lnTo>
                    <a:lnTo>
                      <a:pt x="168" y="24"/>
                    </a:lnTo>
                    <a:lnTo>
                      <a:pt x="210" y="12"/>
                    </a:lnTo>
                    <a:lnTo>
                      <a:pt x="252" y="6"/>
                    </a:lnTo>
                    <a:lnTo>
                      <a:pt x="294" y="0"/>
                    </a:lnTo>
                    <a:lnTo>
                      <a:pt x="336" y="0"/>
                    </a:lnTo>
                    <a:lnTo>
                      <a:pt x="378" y="0"/>
                    </a:lnTo>
                    <a:lnTo>
                      <a:pt x="420" y="6"/>
                    </a:lnTo>
                    <a:lnTo>
                      <a:pt x="462" y="12"/>
                    </a:lnTo>
                    <a:lnTo>
                      <a:pt x="504" y="12"/>
                    </a:lnTo>
                    <a:lnTo>
                      <a:pt x="546" y="18"/>
                    </a:lnTo>
                    <a:lnTo>
                      <a:pt x="588" y="24"/>
                    </a:lnTo>
                    <a:lnTo>
                      <a:pt x="630" y="30"/>
                    </a:lnTo>
                    <a:lnTo>
                      <a:pt x="666" y="36"/>
                    </a:lnTo>
                    <a:lnTo>
                      <a:pt x="708" y="42"/>
                    </a:lnTo>
                    <a:lnTo>
                      <a:pt x="750" y="48"/>
                    </a:lnTo>
                    <a:lnTo>
                      <a:pt x="792" y="54"/>
                    </a:lnTo>
                    <a:lnTo>
                      <a:pt x="834" y="60"/>
                    </a:lnTo>
                    <a:lnTo>
                      <a:pt x="876" y="66"/>
                    </a:lnTo>
                    <a:lnTo>
                      <a:pt x="918" y="72"/>
                    </a:lnTo>
                    <a:lnTo>
                      <a:pt x="960" y="78"/>
                    </a:lnTo>
                    <a:lnTo>
                      <a:pt x="1002" y="78"/>
                    </a:lnTo>
                    <a:lnTo>
                      <a:pt x="1044" y="84"/>
                    </a:lnTo>
                    <a:lnTo>
                      <a:pt x="1086" y="90"/>
                    </a:lnTo>
                    <a:lnTo>
                      <a:pt x="1128" y="96"/>
                    </a:lnTo>
                    <a:lnTo>
                      <a:pt x="1170" y="96"/>
                    </a:lnTo>
                    <a:lnTo>
                      <a:pt x="1212" y="102"/>
                    </a:lnTo>
                    <a:lnTo>
                      <a:pt x="1254" y="108"/>
                    </a:lnTo>
                    <a:lnTo>
                      <a:pt x="1254" y="126"/>
                    </a:lnTo>
                    <a:lnTo>
                      <a:pt x="1212" y="120"/>
                    </a:lnTo>
                    <a:lnTo>
                      <a:pt x="1170" y="120"/>
                    </a:lnTo>
                    <a:lnTo>
                      <a:pt x="1128" y="114"/>
                    </a:lnTo>
                    <a:lnTo>
                      <a:pt x="1086" y="114"/>
                    </a:lnTo>
                    <a:lnTo>
                      <a:pt x="1044" y="108"/>
                    </a:lnTo>
                    <a:lnTo>
                      <a:pt x="1002" y="102"/>
                    </a:lnTo>
                    <a:lnTo>
                      <a:pt x="960" y="102"/>
                    </a:lnTo>
                    <a:lnTo>
                      <a:pt x="918" y="96"/>
                    </a:lnTo>
                    <a:lnTo>
                      <a:pt x="876" y="96"/>
                    </a:lnTo>
                    <a:lnTo>
                      <a:pt x="834" y="90"/>
                    </a:lnTo>
                    <a:lnTo>
                      <a:pt x="792" y="84"/>
                    </a:lnTo>
                    <a:lnTo>
                      <a:pt x="750" y="78"/>
                    </a:lnTo>
                    <a:lnTo>
                      <a:pt x="708" y="72"/>
                    </a:lnTo>
                    <a:lnTo>
                      <a:pt x="666" y="66"/>
                    </a:lnTo>
                    <a:lnTo>
                      <a:pt x="630" y="60"/>
                    </a:lnTo>
                    <a:lnTo>
                      <a:pt x="588" y="54"/>
                    </a:lnTo>
                    <a:lnTo>
                      <a:pt x="546" y="42"/>
                    </a:lnTo>
                    <a:lnTo>
                      <a:pt x="504" y="30"/>
                    </a:lnTo>
                    <a:lnTo>
                      <a:pt x="462" y="24"/>
                    </a:lnTo>
                    <a:lnTo>
                      <a:pt x="420" y="12"/>
                    </a:lnTo>
                    <a:lnTo>
                      <a:pt x="378" y="6"/>
                    </a:lnTo>
                    <a:lnTo>
                      <a:pt x="336" y="0"/>
                    </a:lnTo>
                    <a:lnTo>
                      <a:pt x="294" y="0"/>
                    </a:lnTo>
                    <a:lnTo>
                      <a:pt x="252" y="6"/>
                    </a:lnTo>
                    <a:lnTo>
                      <a:pt x="210" y="6"/>
                    </a:lnTo>
                    <a:lnTo>
                      <a:pt x="168" y="24"/>
                    </a:lnTo>
                    <a:lnTo>
                      <a:pt x="126" y="24"/>
                    </a:lnTo>
                    <a:lnTo>
                      <a:pt x="84" y="54"/>
                    </a:lnTo>
                    <a:lnTo>
                      <a:pt x="42" y="66"/>
                    </a:lnTo>
                    <a:lnTo>
                      <a:pt x="0" y="108"/>
                    </a:lnTo>
                    <a:close/>
                  </a:path>
                </a:pathLst>
              </a:custGeom>
              <a:solidFill>
                <a:srgbClr val="95B3D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/>
              </a:p>
            </p:txBody>
          </p:sp>
          <p:grpSp>
            <p:nvGrpSpPr>
              <p:cNvPr id="6" name="Group 5"/>
              <p:cNvGrpSpPr/>
              <p:nvPr/>
            </p:nvGrpSpPr>
            <p:grpSpPr>
              <a:xfrm>
                <a:off x="1187658" y="2197511"/>
                <a:ext cx="5148758" cy="2453121"/>
                <a:chOff x="1187658" y="2197511"/>
                <a:chExt cx="5148758" cy="2453121"/>
              </a:xfrm>
            </p:grpSpPr>
            <p:sp>
              <p:nvSpPr>
                <p:cNvPr id="14" name="Freeform 16"/>
                <p:cNvSpPr>
                  <a:spLocks/>
                </p:cNvSpPr>
                <p:nvPr/>
              </p:nvSpPr>
              <p:spPr bwMode="auto">
                <a:xfrm>
                  <a:off x="1187658" y="2824221"/>
                  <a:ext cx="5148758" cy="1826411"/>
                </a:xfrm>
                <a:custGeom>
                  <a:avLst/>
                  <a:gdLst>
                    <a:gd name="T0" fmla="*/ 0 w 1254"/>
                    <a:gd name="T1" fmla="*/ 102 h 612"/>
                    <a:gd name="T2" fmla="*/ 0 w 1254"/>
                    <a:gd name="T3" fmla="*/ 102 h 612"/>
                    <a:gd name="T4" fmla="*/ 42 w 1254"/>
                    <a:gd name="T5" fmla="*/ 60 h 612"/>
                    <a:gd name="T6" fmla="*/ 84 w 1254"/>
                    <a:gd name="T7" fmla="*/ 48 h 612"/>
                    <a:gd name="T8" fmla="*/ 126 w 1254"/>
                    <a:gd name="T9" fmla="*/ 18 h 612"/>
                    <a:gd name="T10" fmla="*/ 168 w 1254"/>
                    <a:gd name="T11" fmla="*/ 18 h 612"/>
                    <a:gd name="T12" fmla="*/ 210 w 1254"/>
                    <a:gd name="T13" fmla="*/ 0 h 612"/>
                    <a:gd name="T14" fmla="*/ 252 w 1254"/>
                    <a:gd name="T15" fmla="*/ 0 h 612"/>
                    <a:gd name="T16" fmla="*/ 294 w 1254"/>
                    <a:gd name="T17" fmla="*/ 0 h 612"/>
                    <a:gd name="T18" fmla="*/ 336 w 1254"/>
                    <a:gd name="T19" fmla="*/ 0 h 612"/>
                    <a:gd name="T20" fmla="*/ 378 w 1254"/>
                    <a:gd name="T21" fmla="*/ 6 h 612"/>
                    <a:gd name="T22" fmla="*/ 420 w 1254"/>
                    <a:gd name="T23" fmla="*/ 24 h 612"/>
                    <a:gd name="T24" fmla="*/ 462 w 1254"/>
                    <a:gd name="T25" fmla="*/ 42 h 612"/>
                    <a:gd name="T26" fmla="*/ 504 w 1254"/>
                    <a:gd name="T27" fmla="*/ 60 h 612"/>
                    <a:gd name="T28" fmla="*/ 546 w 1254"/>
                    <a:gd name="T29" fmla="*/ 84 h 612"/>
                    <a:gd name="T30" fmla="*/ 588 w 1254"/>
                    <a:gd name="T31" fmla="*/ 114 h 612"/>
                    <a:gd name="T32" fmla="*/ 630 w 1254"/>
                    <a:gd name="T33" fmla="*/ 144 h 612"/>
                    <a:gd name="T34" fmla="*/ 666 w 1254"/>
                    <a:gd name="T35" fmla="*/ 174 h 612"/>
                    <a:gd name="T36" fmla="*/ 708 w 1254"/>
                    <a:gd name="T37" fmla="*/ 204 h 612"/>
                    <a:gd name="T38" fmla="*/ 750 w 1254"/>
                    <a:gd name="T39" fmla="*/ 240 h 612"/>
                    <a:gd name="T40" fmla="*/ 792 w 1254"/>
                    <a:gd name="T41" fmla="*/ 270 h 612"/>
                    <a:gd name="T42" fmla="*/ 834 w 1254"/>
                    <a:gd name="T43" fmla="*/ 312 h 612"/>
                    <a:gd name="T44" fmla="*/ 876 w 1254"/>
                    <a:gd name="T45" fmla="*/ 348 h 612"/>
                    <a:gd name="T46" fmla="*/ 918 w 1254"/>
                    <a:gd name="T47" fmla="*/ 378 h 612"/>
                    <a:gd name="T48" fmla="*/ 960 w 1254"/>
                    <a:gd name="T49" fmla="*/ 414 h 612"/>
                    <a:gd name="T50" fmla="*/ 1002 w 1254"/>
                    <a:gd name="T51" fmla="*/ 450 h 612"/>
                    <a:gd name="T52" fmla="*/ 1044 w 1254"/>
                    <a:gd name="T53" fmla="*/ 480 h 612"/>
                    <a:gd name="T54" fmla="*/ 1086 w 1254"/>
                    <a:gd name="T55" fmla="*/ 510 h 612"/>
                    <a:gd name="T56" fmla="*/ 1128 w 1254"/>
                    <a:gd name="T57" fmla="*/ 534 h 612"/>
                    <a:gd name="T58" fmla="*/ 1170 w 1254"/>
                    <a:gd name="T59" fmla="*/ 552 h 612"/>
                    <a:gd name="T60" fmla="*/ 1212 w 1254"/>
                    <a:gd name="T61" fmla="*/ 576 h 612"/>
                    <a:gd name="T62" fmla="*/ 1254 w 1254"/>
                    <a:gd name="T63" fmla="*/ 594 h 612"/>
                    <a:gd name="T64" fmla="*/ 1254 w 1254"/>
                    <a:gd name="T65" fmla="*/ 612 h 612"/>
                    <a:gd name="T66" fmla="*/ 1212 w 1254"/>
                    <a:gd name="T67" fmla="*/ 594 h 612"/>
                    <a:gd name="T68" fmla="*/ 1170 w 1254"/>
                    <a:gd name="T69" fmla="*/ 576 h 612"/>
                    <a:gd name="T70" fmla="*/ 1128 w 1254"/>
                    <a:gd name="T71" fmla="*/ 552 h 612"/>
                    <a:gd name="T72" fmla="*/ 1086 w 1254"/>
                    <a:gd name="T73" fmla="*/ 528 h 612"/>
                    <a:gd name="T74" fmla="*/ 1044 w 1254"/>
                    <a:gd name="T75" fmla="*/ 498 h 612"/>
                    <a:gd name="T76" fmla="*/ 1002 w 1254"/>
                    <a:gd name="T77" fmla="*/ 468 h 612"/>
                    <a:gd name="T78" fmla="*/ 960 w 1254"/>
                    <a:gd name="T79" fmla="*/ 438 h 612"/>
                    <a:gd name="T80" fmla="*/ 918 w 1254"/>
                    <a:gd name="T81" fmla="*/ 402 h 612"/>
                    <a:gd name="T82" fmla="*/ 876 w 1254"/>
                    <a:gd name="T83" fmla="*/ 366 h 612"/>
                    <a:gd name="T84" fmla="*/ 834 w 1254"/>
                    <a:gd name="T85" fmla="*/ 330 h 612"/>
                    <a:gd name="T86" fmla="*/ 792 w 1254"/>
                    <a:gd name="T87" fmla="*/ 294 h 612"/>
                    <a:gd name="T88" fmla="*/ 750 w 1254"/>
                    <a:gd name="T89" fmla="*/ 258 h 612"/>
                    <a:gd name="T90" fmla="*/ 708 w 1254"/>
                    <a:gd name="T91" fmla="*/ 222 h 612"/>
                    <a:gd name="T92" fmla="*/ 666 w 1254"/>
                    <a:gd name="T93" fmla="*/ 186 h 612"/>
                    <a:gd name="T94" fmla="*/ 630 w 1254"/>
                    <a:gd name="T95" fmla="*/ 156 h 612"/>
                    <a:gd name="T96" fmla="*/ 588 w 1254"/>
                    <a:gd name="T97" fmla="*/ 126 h 612"/>
                    <a:gd name="T98" fmla="*/ 546 w 1254"/>
                    <a:gd name="T99" fmla="*/ 96 h 612"/>
                    <a:gd name="T100" fmla="*/ 504 w 1254"/>
                    <a:gd name="T101" fmla="*/ 72 h 612"/>
                    <a:gd name="T102" fmla="*/ 462 w 1254"/>
                    <a:gd name="T103" fmla="*/ 48 h 612"/>
                    <a:gd name="T104" fmla="*/ 420 w 1254"/>
                    <a:gd name="T105" fmla="*/ 24 h 612"/>
                    <a:gd name="T106" fmla="*/ 378 w 1254"/>
                    <a:gd name="T107" fmla="*/ 12 h 612"/>
                    <a:gd name="T108" fmla="*/ 336 w 1254"/>
                    <a:gd name="T109" fmla="*/ 6 h 612"/>
                    <a:gd name="T110" fmla="*/ 294 w 1254"/>
                    <a:gd name="T111" fmla="*/ 0 h 612"/>
                    <a:gd name="T112" fmla="*/ 252 w 1254"/>
                    <a:gd name="T113" fmla="*/ 0 h 612"/>
                    <a:gd name="T114" fmla="*/ 210 w 1254"/>
                    <a:gd name="T115" fmla="*/ 0 h 612"/>
                    <a:gd name="T116" fmla="*/ 168 w 1254"/>
                    <a:gd name="T117" fmla="*/ 18 h 612"/>
                    <a:gd name="T118" fmla="*/ 126 w 1254"/>
                    <a:gd name="T119" fmla="*/ 18 h 612"/>
                    <a:gd name="T120" fmla="*/ 84 w 1254"/>
                    <a:gd name="T121" fmla="*/ 48 h 612"/>
                    <a:gd name="T122" fmla="*/ 42 w 1254"/>
                    <a:gd name="T123" fmla="*/ 60 h 612"/>
                    <a:gd name="T124" fmla="*/ 0 w 1254"/>
                    <a:gd name="T125" fmla="*/ 102 h 6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4" h="612">
                      <a:moveTo>
                        <a:pt x="0" y="102"/>
                      </a:moveTo>
                      <a:lnTo>
                        <a:pt x="0" y="102"/>
                      </a:lnTo>
                      <a:lnTo>
                        <a:pt x="42" y="60"/>
                      </a:lnTo>
                      <a:lnTo>
                        <a:pt x="84" y="48"/>
                      </a:lnTo>
                      <a:lnTo>
                        <a:pt x="126" y="18"/>
                      </a:lnTo>
                      <a:lnTo>
                        <a:pt x="168" y="18"/>
                      </a:lnTo>
                      <a:lnTo>
                        <a:pt x="210" y="0"/>
                      </a:lnTo>
                      <a:lnTo>
                        <a:pt x="252" y="0"/>
                      </a:lnTo>
                      <a:lnTo>
                        <a:pt x="294" y="0"/>
                      </a:lnTo>
                      <a:lnTo>
                        <a:pt x="336" y="0"/>
                      </a:lnTo>
                      <a:lnTo>
                        <a:pt x="378" y="6"/>
                      </a:lnTo>
                      <a:lnTo>
                        <a:pt x="420" y="24"/>
                      </a:lnTo>
                      <a:lnTo>
                        <a:pt x="462" y="42"/>
                      </a:lnTo>
                      <a:lnTo>
                        <a:pt x="504" y="60"/>
                      </a:lnTo>
                      <a:lnTo>
                        <a:pt x="546" y="84"/>
                      </a:lnTo>
                      <a:lnTo>
                        <a:pt x="588" y="114"/>
                      </a:lnTo>
                      <a:lnTo>
                        <a:pt x="630" y="144"/>
                      </a:lnTo>
                      <a:lnTo>
                        <a:pt x="666" y="174"/>
                      </a:lnTo>
                      <a:lnTo>
                        <a:pt x="708" y="204"/>
                      </a:lnTo>
                      <a:lnTo>
                        <a:pt x="750" y="240"/>
                      </a:lnTo>
                      <a:lnTo>
                        <a:pt x="792" y="270"/>
                      </a:lnTo>
                      <a:lnTo>
                        <a:pt x="834" y="312"/>
                      </a:lnTo>
                      <a:lnTo>
                        <a:pt x="876" y="348"/>
                      </a:lnTo>
                      <a:lnTo>
                        <a:pt x="918" y="378"/>
                      </a:lnTo>
                      <a:lnTo>
                        <a:pt x="960" y="414"/>
                      </a:lnTo>
                      <a:lnTo>
                        <a:pt x="1002" y="450"/>
                      </a:lnTo>
                      <a:lnTo>
                        <a:pt x="1044" y="480"/>
                      </a:lnTo>
                      <a:lnTo>
                        <a:pt x="1086" y="510"/>
                      </a:lnTo>
                      <a:lnTo>
                        <a:pt x="1128" y="534"/>
                      </a:lnTo>
                      <a:lnTo>
                        <a:pt x="1170" y="552"/>
                      </a:lnTo>
                      <a:lnTo>
                        <a:pt x="1212" y="576"/>
                      </a:lnTo>
                      <a:lnTo>
                        <a:pt x="1254" y="594"/>
                      </a:lnTo>
                      <a:lnTo>
                        <a:pt x="1254" y="612"/>
                      </a:lnTo>
                      <a:lnTo>
                        <a:pt x="1212" y="594"/>
                      </a:lnTo>
                      <a:lnTo>
                        <a:pt x="1170" y="576"/>
                      </a:lnTo>
                      <a:lnTo>
                        <a:pt x="1128" y="552"/>
                      </a:lnTo>
                      <a:lnTo>
                        <a:pt x="1086" y="528"/>
                      </a:lnTo>
                      <a:lnTo>
                        <a:pt x="1044" y="498"/>
                      </a:lnTo>
                      <a:lnTo>
                        <a:pt x="1002" y="468"/>
                      </a:lnTo>
                      <a:lnTo>
                        <a:pt x="960" y="438"/>
                      </a:lnTo>
                      <a:lnTo>
                        <a:pt x="918" y="402"/>
                      </a:lnTo>
                      <a:lnTo>
                        <a:pt x="876" y="366"/>
                      </a:lnTo>
                      <a:lnTo>
                        <a:pt x="834" y="330"/>
                      </a:lnTo>
                      <a:lnTo>
                        <a:pt x="792" y="294"/>
                      </a:lnTo>
                      <a:lnTo>
                        <a:pt x="750" y="258"/>
                      </a:lnTo>
                      <a:lnTo>
                        <a:pt x="708" y="222"/>
                      </a:lnTo>
                      <a:lnTo>
                        <a:pt x="666" y="186"/>
                      </a:lnTo>
                      <a:lnTo>
                        <a:pt x="630" y="156"/>
                      </a:lnTo>
                      <a:lnTo>
                        <a:pt x="588" y="126"/>
                      </a:lnTo>
                      <a:lnTo>
                        <a:pt x="546" y="96"/>
                      </a:lnTo>
                      <a:lnTo>
                        <a:pt x="504" y="72"/>
                      </a:lnTo>
                      <a:lnTo>
                        <a:pt x="462" y="48"/>
                      </a:lnTo>
                      <a:lnTo>
                        <a:pt x="420" y="24"/>
                      </a:lnTo>
                      <a:lnTo>
                        <a:pt x="378" y="12"/>
                      </a:lnTo>
                      <a:lnTo>
                        <a:pt x="336" y="6"/>
                      </a:lnTo>
                      <a:lnTo>
                        <a:pt x="294" y="0"/>
                      </a:lnTo>
                      <a:lnTo>
                        <a:pt x="252" y="0"/>
                      </a:lnTo>
                      <a:lnTo>
                        <a:pt x="210" y="0"/>
                      </a:lnTo>
                      <a:lnTo>
                        <a:pt x="168" y="18"/>
                      </a:lnTo>
                      <a:lnTo>
                        <a:pt x="126" y="18"/>
                      </a:lnTo>
                      <a:lnTo>
                        <a:pt x="84" y="48"/>
                      </a:lnTo>
                      <a:lnTo>
                        <a:pt x="42" y="6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noFill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sz="1400"/>
                </a:p>
              </p:txBody>
            </p:sp>
            <p:sp>
              <p:nvSpPr>
                <p:cNvPr id="15" name="Freeform 17"/>
                <p:cNvSpPr>
                  <a:spLocks/>
                </p:cNvSpPr>
                <p:nvPr/>
              </p:nvSpPr>
              <p:spPr bwMode="auto">
                <a:xfrm>
                  <a:off x="1187658" y="2824221"/>
                  <a:ext cx="5148758" cy="1772693"/>
                </a:xfrm>
                <a:custGeom>
                  <a:avLst/>
                  <a:gdLst>
                    <a:gd name="T0" fmla="*/ 0 w 1254"/>
                    <a:gd name="T1" fmla="*/ 102 h 594"/>
                    <a:gd name="T2" fmla="*/ 0 w 1254"/>
                    <a:gd name="T3" fmla="*/ 102 h 594"/>
                    <a:gd name="T4" fmla="*/ 42 w 1254"/>
                    <a:gd name="T5" fmla="*/ 60 h 594"/>
                    <a:gd name="T6" fmla="*/ 84 w 1254"/>
                    <a:gd name="T7" fmla="*/ 48 h 594"/>
                    <a:gd name="T8" fmla="*/ 126 w 1254"/>
                    <a:gd name="T9" fmla="*/ 18 h 594"/>
                    <a:gd name="T10" fmla="*/ 168 w 1254"/>
                    <a:gd name="T11" fmla="*/ 18 h 594"/>
                    <a:gd name="T12" fmla="*/ 210 w 1254"/>
                    <a:gd name="T13" fmla="*/ 0 h 594"/>
                    <a:gd name="T14" fmla="*/ 252 w 1254"/>
                    <a:gd name="T15" fmla="*/ 0 h 594"/>
                    <a:gd name="T16" fmla="*/ 294 w 1254"/>
                    <a:gd name="T17" fmla="*/ 0 h 594"/>
                    <a:gd name="T18" fmla="*/ 336 w 1254"/>
                    <a:gd name="T19" fmla="*/ 0 h 594"/>
                    <a:gd name="T20" fmla="*/ 378 w 1254"/>
                    <a:gd name="T21" fmla="*/ 6 h 594"/>
                    <a:gd name="T22" fmla="*/ 420 w 1254"/>
                    <a:gd name="T23" fmla="*/ 24 h 594"/>
                    <a:gd name="T24" fmla="*/ 462 w 1254"/>
                    <a:gd name="T25" fmla="*/ 42 h 594"/>
                    <a:gd name="T26" fmla="*/ 504 w 1254"/>
                    <a:gd name="T27" fmla="*/ 60 h 594"/>
                    <a:gd name="T28" fmla="*/ 546 w 1254"/>
                    <a:gd name="T29" fmla="*/ 84 h 594"/>
                    <a:gd name="T30" fmla="*/ 588 w 1254"/>
                    <a:gd name="T31" fmla="*/ 108 h 594"/>
                    <a:gd name="T32" fmla="*/ 630 w 1254"/>
                    <a:gd name="T33" fmla="*/ 132 h 594"/>
                    <a:gd name="T34" fmla="*/ 666 w 1254"/>
                    <a:gd name="T35" fmla="*/ 162 h 594"/>
                    <a:gd name="T36" fmla="*/ 708 w 1254"/>
                    <a:gd name="T37" fmla="*/ 186 h 594"/>
                    <a:gd name="T38" fmla="*/ 750 w 1254"/>
                    <a:gd name="T39" fmla="*/ 210 h 594"/>
                    <a:gd name="T40" fmla="*/ 792 w 1254"/>
                    <a:gd name="T41" fmla="*/ 240 h 594"/>
                    <a:gd name="T42" fmla="*/ 834 w 1254"/>
                    <a:gd name="T43" fmla="*/ 270 h 594"/>
                    <a:gd name="T44" fmla="*/ 876 w 1254"/>
                    <a:gd name="T45" fmla="*/ 294 h 594"/>
                    <a:gd name="T46" fmla="*/ 918 w 1254"/>
                    <a:gd name="T47" fmla="*/ 318 h 594"/>
                    <a:gd name="T48" fmla="*/ 960 w 1254"/>
                    <a:gd name="T49" fmla="*/ 342 h 594"/>
                    <a:gd name="T50" fmla="*/ 1002 w 1254"/>
                    <a:gd name="T51" fmla="*/ 366 h 594"/>
                    <a:gd name="T52" fmla="*/ 1044 w 1254"/>
                    <a:gd name="T53" fmla="*/ 390 h 594"/>
                    <a:gd name="T54" fmla="*/ 1086 w 1254"/>
                    <a:gd name="T55" fmla="*/ 414 h 594"/>
                    <a:gd name="T56" fmla="*/ 1128 w 1254"/>
                    <a:gd name="T57" fmla="*/ 432 h 594"/>
                    <a:gd name="T58" fmla="*/ 1170 w 1254"/>
                    <a:gd name="T59" fmla="*/ 456 h 594"/>
                    <a:gd name="T60" fmla="*/ 1212 w 1254"/>
                    <a:gd name="T61" fmla="*/ 474 h 594"/>
                    <a:gd name="T62" fmla="*/ 1254 w 1254"/>
                    <a:gd name="T63" fmla="*/ 492 h 594"/>
                    <a:gd name="T64" fmla="*/ 1254 w 1254"/>
                    <a:gd name="T65" fmla="*/ 594 h 594"/>
                    <a:gd name="T66" fmla="*/ 1212 w 1254"/>
                    <a:gd name="T67" fmla="*/ 576 h 594"/>
                    <a:gd name="T68" fmla="*/ 1170 w 1254"/>
                    <a:gd name="T69" fmla="*/ 552 h 594"/>
                    <a:gd name="T70" fmla="*/ 1128 w 1254"/>
                    <a:gd name="T71" fmla="*/ 534 h 594"/>
                    <a:gd name="T72" fmla="*/ 1086 w 1254"/>
                    <a:gd name="T73" fmla="*/ 510 h 594"/>
                    <a:gd name="T74" fmla="*/ 1044 w 1254"/>
                    <a:gd name="T75" fmla="*/ 480 h 594"/>
                    <a:gd name="T76" fmla="*/ 1002 w 1254"/>
                    <a:gd name="T77" fmla="*/ 450 h 594"/>
                    <a:gd name="T78" fmla="*/ 960 w 1254"/>
                    <a:gd name="T79" fmla="*/ 414 h 594"/>
                    <a:gd name="T80" fmla="*/ 918 w 1254"/>
                    <a:gd name="T81" fmla="*/ 378 h 594"/>
                    <a:gd name="T82" fmla="*/ 876 w 1254"/>
                    <a:gd name="T83" fmla="*/ 348 h 594"/>
                    <a:gd name="T84" fmla="*/ 834 w 1254"/>
                    <a:gd name="T85" fmla="*/ 312 h 594"/>
                    <a:gd name="T86" fmla="*/ 792 w 1254"/>
                    <a:gd name="T87" fmla="*/ 270 h 594"/>
                    <a:gd name="T88" fmla="*/ 750 w 1254"/>
                    <a:gd name="T89" fmla="*/ 240 h 594"/>
                    <a:gd name="T90" fmla="*/ 708 w 1254"/>
                    <a:gd name="T91" fmla="*/ 204 h 594"/>
                    <a:gd name="T92" fmla="*/ 666 w 1254"/>
                    <a:gd name="T93" fmla="*/ 174 h 594"/>
                    <a:gd name="T94" fmla="*/ 630 w 1254"/>
                    <a:gd name="T95" fmla="*/ 144 h 594"/>
                    <a:gd name="T96" fmla="*/ 588 w 1254"/>
                    <a:gd name="T97" fmla="*/ 114 h 594"/>
                    <a:gd name="T98" fmla="*/ 546 w 1254"/>
                    <a:gd name="T99" fmla="*/ 84 h 594"/>
                    <a:gd name="T100" fmla="*/ 504 w 1254"/>
                    <a:gd name="T101" fmla="*/ 60 h 594"/>
                    <a:gd name="T102" fmla="*/ 462 w 1254"/>
                    <a:gd name="T103" fmla="*/ 42 h 594"/>
                    <a:gd name="T104" fmla="*/ 420 w 1254"/>
                    <a:gd name="T105" fmla="*/ 24 h 594"/>
                    <a:gd name="T106" fmla="*/ 378 w 1254"/>
                    <a:gd name="T107" fmla="*/ 6 h 594"/>
                    <a:gd name="T108" fmla="*/ 336 w 1254"/>
                    <a:gd name="T109" fmla="*/ 0 h 594"/>
                    <a:gd name="T110" fmla="*/ 294 w 1254"/>
                    <a:gd name="T111" fmla="*/ 0 h 594"/>
                    <a:gd name="T112" fmla="*/ 252 w 1254"/>
                    <a:gd name="T113" fmla="*/ 0 h 594"/>
                    <a:gd name="T114" fmla="*/ 210 w 1254"/>
                    <a:gd name="T115" fmla="*/ 0 h 594"/>
                    <a:gd name="T116" fmla="*/ 168 w 1254"/>
                    <a:gd name="T117" fmla="*/ 18 h 594"/>
                    <a:gd name="T118" fmla="*/ 126 w 1254"/>
                    <a:gd name="T119" fmla="*/ 18 h 594"/>
                    <a:gd name="T120" fmla="*/ 84 w 1254"/>
                    <a:gd name="T121" fmla="*/ 48 h 594"/>
                    <a:gd name="T122" fmla="*/ 42 w 1254"/>
                    <a:gd name="T123" fmla="*/ 60 h 594"/>
                    <a:gd name="T124" fmla="*/ 0 w 1254"/>
                    <a:gd name="T125" fmla="*/ 102 h 5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4" h="594">
                      <a:moveTo>
                        <a:pt x="0" y="102"/>
                      </a:moveTo>
                      <a:lnTo>
                        <a:pt x="0" y="102"/>
                      </a:lnTo>
                      <a:lnTo>
                        <a:pt x="42" y="60"/>
                      </a:lnTo>
                      <a:lnTo>
                        <a:pt x="84" y="48"/>
                      </a:lnTo>
                      <a:lnTo>
                        <a:pt x="126" y="18"/>
                      </a:lnTo>
                      <a:lnTo>
                        <a:pt x="168" y="18"/>
                      </a:lnTo>
                      <a:lnTo>
                        <a:pt x="210" y="0"/>
                      </a:lnTo>
                      <a:lnTo>
                        <a:pt x="252" y="0"/>
                      </a:lnTo>
                      <a:lnTo>
                        <a:pt x="294" y="0"/>
                      </a:lnTo>
                      <a:lnTo>
                        <a:pt x="336" y="0"/>
                      </a:lnTo>
                      <a:lnTo>
                        <a:pt x="378" y="6"/>
                      </a:lnTo>
                      <a:lnTo>
                        <a:pt x="420" y="24"/>
                      </a:lnTo>
                      <a:lnTo>
                        <a:pt x="462" y="42"/>
                      </a:lnTo>
                      <a:lnTo>
                        <a:pt x="504" y="60"/>
                      </a:lnTo>
                      <a:lnTo>
                        <a:pt x="546" y="84"/>
                      </a:lnTo>
                      <a:lnTo>
                        <a:pt x="588" y="108"/>
                      </a:lnTo>
                      <a:lnTo>
                        <a:pt x="630" y="132"/>
                      </a:lnTo>
                      <a:lnTo>
                        <a:pt x="666" y="162"/>
                      </a:lnTo>
                      <a:lnTo>
                        <a:pt x="708" y="186"/>
                      </a:lnTo>
                      <a:lnTo>
                        <a:pt x="750" y="210"/>
                      </a:lnTo>
                      <a:lnTo>
                        <a:pt x="792" y="240"/>
                      </a:lnTo>
                      <a:lnTo>
                        <a:pt x="834" y="270"/>
                      </a:lnTo>
                      <a:lnTo>
                        <a:pt x="876" y="294"/>
                      </a:lnTo>
                      <a:lnTo>
                        <a:pt x="918" y="318"/>
                      </a:lnTo>
                      <a:lnTo>
                        <a:pt x="960" y="342"/>
                      </a:lnTo>
                      <a:lnTo>
                        <a:pt x="1002" y="366"/>
                      </a:lnTo>
                      <a:lnTo>
                        <a:pt x="1044" y="390"/>
                      </a:lnTo>
                      <a:lnTo>
                        <a:pt x="1086" y="414"/>
                      </a:lnTo>
                      <a:lnTo>
                        <a:pt x="1128" y="432"/>
                      </a:lnTo>
                      <a:lnTo>
                        <a:pt x="1170" y="456"/>
                      </a:lnTo>
                      <a:lnTo>
                        <a:pt x="1212" y="474"/>
                      </a:lnTo>
                      <a:lnTo>
                        <a:pt x="1254" y="492"/>
                      </a:lnTo>
                      <a:lnTo>
                        <a:pt x="1254" y="594"/>
                      </a:lnTo>
                      <a:lnTo>
                        <a:pt x="1212" y="576"/>
                      </a:lnTo>
                      <a:lnTo>
                        <a:pt x="1170" y="552"/>
                      </a:lnTo>
                      <a:lnTo>
                        <a:pt x="1128" y="534"/>
                      </a:lnTo>
                      <a:lnTo>
                        <a:pt x="1086" y="510"/>
                      </a:lnTo>
                      <a:lnTo>
                        <a:pt x="1044" y="480"/>
                      </a:lnTo>
                      <a:lnTo>
                        <a:pt x="1002" y="450"/>
                      </a:lnTo>
                      <a:lnTo>
                        <a:pt x="960" y="414"/>
                      </a:lnTo>
                      <a:lnTo>
                        <a:pt x="918" y="378"/>
                      </a:lnTo>
                      <a:lnTo>
                        <a:pt x="876" y="348"/>
                      </a:lnTo>
                      <a:lnTo>
                        <a:pt x="834" y="312"/>
                      </a:lnTo>
                      <a:lnTo>
                        <a:pt x="792" y="270"/>
                      </a:lnTo>
                      <a:lnTo>
                        <a:pt x="750" y="240"/>
                      </a:lnTo>
                      <a:lnTo>
                        <a:pt x="708" y="204"/>
                      </a:lnTo>
                      <a:lnTo>
                        <a:pt x="666" y="174"/>
                      </a:lnTo>
                      <a:lnTo>
                        <a:pt x="630" y="144"/>
                      </a:lnTo>
                      <a:lnTo>
                        <a:pt x="588" y="114"/>
                      </a:lnTo>
                      <a:lnTo>
                        <a:pt x="546" y="84"/>
                      </a:lnTo>
                      <a:lnTo>
                        <a:pt x="504" y="60"/>
                      </a:lnTo>
                      <a:lnTo>
                        <a:pt x="462" y="42"/>
                      </a:lnTo>
                      <a:lnTo>
                        <a:pt x="420" y="24"/>
                      </a:lnTo>
                      <a:lnTo>
                        <a:pt x="378" y="6"/>
                      </a:lnTo>
                      <a:lnTo>
                        <a:pt x="336" y="0"/>
                      </a:lnTo>
                      <a:lnTo>
                        <a:pt x="294" y="0"/>
                      </a:lnTo>
                      <a:lnTo>
                        <a:pt x="252" y="0"/>
                      </a:lnTo>
                      <a:lnTo>
                        <a:pt x="210" y="0"/>
                      </a:lnTo>
                      <a:lnTo>
                        <a:pt x="168" y="18"/>
                      </a:lnTo>
                      <a:lnTo>
                        <a:pt x="126" y="18"/>
                      </a:lnTo>
                      <a:lnTo>
                        <a:pt x="84" y="48"/>
                      </a:lnTo>
                      <a:lnTo>
                        <a:pt x="42" y="6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solidFill>
                  <a:srgbClr val="948A5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sz="1400"/>
                </a:p>
              </p:txBody>
            </p:sp>
            <p:sp>
              <p:nvSpPr>
                <p:cNvPr id="17" name="Freeform 19"/>
                <p:cNvSpPr>
                  <a:spLocks/>
                </p:cNvSpPr>
                <p:nvPr/>
              </p:nvSpPr>
              <p:spPr bwMode="auto">
                <a:xfrm>
                  <a:off x="1187658" y="2824221"/>
                  <a:ext cx="5148758" cy="1468291"/>
                </a:xfrm>
                <a:custGeom>
                  <a:avLst/>
                  <a:gdLst>
                    <a:gd name="T0" fmla="*/ 0 w 1254"/>
                    <a:gd name="T1" fmla="*/ 102 h 492"/>
                    <a:gd name="T2" fmla="*/ 0 w 1254"/>
                    <a:gd name="T3" fmla="*/ 102 h 492"/>
                    <a:gd name="T4" fmla="*/ 42 w 1254"/>
                    <a:gd name="T5" fmla="*/ 60 h 492"/>
                    <a:gd name="T6" fmla="*/ 84 w 1254"/>
                    <a:gd name="T7" fmla="*/ 48 h 492"/>
                    <a:gd name="T8" fmla="*/ 126 w 1254"/>
                    <a:gd name="T9" fmla="*/ 18 h 492"/>
                    <a:gd name="T10" fmla="*/ 168 w 1254"/>
                    <a:gd name="T11" fmla="*/ 18 h 492"/>
                    <a:gd name="T12" fmla="*/ 210 w 1254"/>
                    <a:gd name="T13" fmla="*/ 0 h 492"/>
                    <a:gd name="T14" fmla="*/ 252 w 1254"/>
                    <a:gd name="T15" fmla="*/ 0 h 492"/>
                    <a:gd name="T16" fmla="*/ 294 w 1254"/>
                    <a:gd name="T17" fmla="*/ 0 h 492"/>
                    <a:gd name="T18" fmla="*/ 336 w 1254"/>
                    <a:gd name="T19" fmla="*/ 0 h 492"/>
                    <a:gd name="T20" fmla="*/ 378 w 1254"/>
                    <a:gd name="T21" fmla="*/ 6 h 492"/>
                    <a:gd name="T22" fmla="*/ 420 w 1254"/>
                    <a:gd name="T23" fmla="*/ 18 h 492"/>
                    <a:gd name="T24" fmla="*/ 462 w 1254"/>
                    <a:gd name="T25" fmla="*/ 36 h 492"/>
                    <a:gd name="T26" fmla="*/ 504 w 1254"/>
                    <a:gd name="T27" fmla="*/ 54 h 492"/>
                    <a:gd name="T28" fmla="*/ 546 w 1254"/>
                    <a:gd name="T29" fmla="*/ 72 h 492"/>
                    <a:gd name="T30" fmla="*/ 588 w 1254"/>
                    <a:gd name="T31" fmla="*/ 96 h 492"/>
                    <a:gd name="T32" fmla="*/ 630 w 1254"/>
                    <a:gd name="T33" fmla="*/ 120 h 492"/>
                    <a:gd name="T34" fmla="*/ 666 w 1254"/>
                    <a:gd name="T35" fmla="*/ 138 h 492"/>
                    <a:gd name="T36" fmla="*/ 708 w 1254"/>
                    <a:gd name="T37" fmla="*/ 162 h 492"/>
                    <a:gd name="T38" fmla="*/ 750 w 1254"/>
                    <a:gd name="T39" fmla="*/ 186 h 492"/>
                    <a:gd name="T40" fmla="*/ 792 w 1254"/>
                    <a:gd name="T41" fmla="*/ 204 h 492"/>
                    <a:gd name="T42" fmla="*/ 834 w 1254"/>
                    <a:gd name="T43" fmla="*/ 228 h 492"/>
                    <a:gd name="T44" fmla="*/ 876 w 1254"/>
                    <a:gd name="T45" fmla="*/ 252 h 492"/>
                    <a:gd name="T46" fmla="*/ 918 w 1254"/>
                    <a:gd name="T47" fmla="*/ 270 h 492"/>
                    <a:gd name="T48" fmla="*/ 960 w 1254"/>
                    <a:gd name="T49" fmla="*/ 294 h 492"/>
                    <a:gd name="T50" fmla="*/ 1002 w 1254"/>
                    <a:gd name="T51" fmla="*/ 312 h 492"/>
                    <a:gd name="T52" fmla="*/ 1044 w 1254"/>
                    <a:gd name="T53" fmla="*/ 336 h 492"/>
                    <a:gd name="T54" fmla="*/ 1086 w 1254"/>
                    <a:gd name="T55" fmla="*/ 354 h 492"/>
                    <a:gd name="T56" fmla="*/ 1128 w 1254"/>
                    <a:gd name="T57" fmla="*/ 378 h 492"/>
                    <a:gd name="T58" fmla="*/ 1170 w 1254"/>
                    <a:gd name="T59" fmla="*/ 396 h 492"/>
                    <a:gd name="T60" fmla="*/ 1212 w 1254"/>
                    <a:gd name="T61" fmla="*/ 414 h 492"/>
                    <a:gd name="T62" fmla="*/ 1254 w 1254"/>
                    <a:gd name="T63" fmla="*/ 432 h 492"/>
                    <a:gd name="T64" fmla="*/ 1254 w 1254"/>
                    <a:gd name="T65" fmla="*/ 492 h 492"/>
                    <a:gd name="T66" fmla="*/ 1212 w 1254"/>
                    <a:gd name="T67" fmla="*/ 474 h 492"/>
                    <a:gd name="T68" fmla="*/ 1170 w 1254"/>
                    <a:gd name="T69" fmla="*/ 456 h 492"/>
                    <a:gd name="T70" fmla="*/ 1128 w 1254"/>
                    <a:gd name="T71" fmla="*/ 432 h 492"/>
                    <a:gd name="T72" fmla="*/ 1086 w 1254"/>
                    <a:gd name="T73" fmla="*/ 414 h 492"/>
                    <a:gd name="T74" fmla="*/ 1044 w 1254"/>
                    <a:gd name="T75" fmla="*/ 390 h 492"/>
                    <a:gd name="T76" fmla="*/ 1002 w 1254"/>
                    <a:gd name="T77" fmla="*/ 366 h 492"/>
                    <a:gd name="T78" fmla="*/ 960 w 1254"/>
                    <a:gd name="T79" fmla="*/ 342 h 492"/>
                    <a:gd name="T80" fmla="*/ 918 w 1254"/>
                    <a:gd name="T81" fmla="*/ 318 h 492"/>
                    <a:gd name="T82" fmla="*/ 876 w 1254"/>
                    <a:gd name="T83" fmla="*/ 294 h 492"/>
                    <a:gd name="T84" fmla="*/ 834 w 1254"/>
                    <a:gd name="T85" fmla="*/ 270 h 492"/>
                    <a:gd name="T86" fmla="*/ 792 w 1254"/>
                    <a:gd name="T87" fmla="*/ 240 h 492"/>
                    <a:gd name="T88" fmla="*/ 750 w 1254"/>
                    <a:gd name="T89" fmla="*/ 210 h 492"/>
                    <a:gd name="T90" fmla="*/ 708 w 1254"/>
                    <a:gd name="T91" fmla="*/ 186 h 492"/>
                    <a:gd name="T92" fmla="*/ 666 w 1254"/>
                    <a:gd name="T93" fmla="*/ 162 h 492"/>
                    <a:gd name="T94" fmla="*/ 630 w 1254"/>
                    <a:gd name="T95" fmla="*/ 132 h 492"/>
                    <a:gd name="T96" fmla="*/ 588 w 1254"/>
                    <a:gd name="T97" fmla="*/ 108 h 492"/>
                    <a:gd name="T98" fmla="*/ 546 w 1254"/>
                    <a:gd name="T99" fmla="*/ 84 h 492"/>
                    <a:gd name="T100" fmla="*/ 504 w 1254"/>
                    <a:gd name="T101" fmla="*/ 60 h 492"/>
                    <a:gd name="T102" fmla="*/ 462 w 1254"/>
                    <a:gd name="T103" fmla="*/ 42 h 492"/>
                    <a:gd name="T104" fmla="*/ 420 w 1254"/>
                    <a:gd name="T105" fmla="*/ 24 h 492"/>
                    <a:gd name="T106" fmla="*/ 378 w 1254"/>
                    <a:gd name="T107" fmla="*/ 6 h 492"/>
                    <a:gd name="T108" fmla="*/ 336 w 1254"/>
                    <a:gd name="T109" fmla="*/ 0 h 492"/>
                    <a:gd name="T110" fmla="*/ 294 w 1254"/>
                    <a:gd name="T111" fmla="*/ 0 h 492"/>
                    <a:gd name="T112" fmla="*/ 252 w 1254"/>
                    <a:gd name="T113" fmla="*/ 0 h 492"/>
                    <a:gd name="T114" fmla="*/ 210 w 1254"/>
                    <a:gd name="T115" fmla="*/ 0 h 492"/>
                    <a:gd name="T116" fmla="*/ 168 w 1254"/>
                    <a:gd name="T117" fmla="*/ 18 h 492"/>
                    <a:gd name="T118" fmla="*/ 126 w 1254"/>
                    <a:gd name="T119" fmla="*/ 18 h 492"/>
                    <a:gd name="T120" fmla="*/ 84 w 1254"/>
                    <a:gd name="T121" fmla="*/ 48 h 492"/>
                    <a:gd name="T122" fmla="*/ 42 w 1254"/>
                    <a:gd name="T123" fmla="*/ 60 h 492"/>
                    <a:gd name="T124" fmla="*/ 0 w 1254"/>
                    <a:gd name="T125" fmla="*/ 102 h 4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4" h="492">
                      <a:moveTo>
                        <a:pt x="0" y="102"/>
                      </a:moveTo>
                      <a:lnTo>
                        <a:pt x="0" y="102"/>
                      </a:lnTo>
                      <a:lnTo>
                        <a:pt x="42" y="60"/>
                      </a:lnTo>
                      <a:lnTo>
                        <a:pt x="84" y="48"/>
                      </a:lnTo>
                      <a:lnTo>
                        <a:pt x="126" y="18"/>
                      </a:lnTo>
                      <a:lnTo>
                        <a:pt x="168" y="18"/>
                      </a:lnTo>
                      <a:lnTo>
                        <a:pt x="210" y="0"/>
                      </a:lnTo>
                      <a:lnTo>
                        <a:pt x="252" y="0"/>
                      </a:lnTo>
                      <a:lnTo>
                        <a:pt x="294" y="0"/>
                      </a:lnTo>
                      <a:lnTo>
                        <a:pt x="336" y="0"/>
                      </a:lnTo>
                      <a:lnTo>
                        <a:pt x="378" y="6"/>
                      </a:lnTo>
                      <a:lnTo>
                        <a:pt x="420" y="18"/>
                      </a:lnTo>
                      <a:lnTo>
                        <a:pt x="462" y="36"/>
                      </a:lnTo>
                      <a:lnTo>
                        <a:pt x="504" y="54"/>
                      </a:lnTo>
                      <a:lnTo>
                        <a:pt x="546" y="72"/>
                      </a:lnTo>
                      <a:lnTo>
                        <a:pt x="588" y="96"/>
                      </a:lnTo>
                      <a:lnTo>
                        <a:pt x="630" y="120"/>
                      </a:lnTo>
                      <a:lnTo>
                        <a:pt x="666" y="138"/>
                      </a:lnTo>
                      <a:lnTo>
                        <a:pt x="708" y="162"/>
                      </a:lnTo>
                      <a:lnTo>
                        <a:pt x="750" y="186"/>
                      </a:lnTo>
                      <a:lnTo>
                        <a:pt x="792" y="204"/>
                      </a:lnTo>
                      <a:lnTo>
                        <a:pt x="834" y="228"/>
                      </a:lnTo>
                      <a:lnTo>
                        <a:pt x="876" y="252"/>
                      </a:lnTo>
                      <a:lnTo>
                        <a:pt x="918" y="270"/>
                      </a:lnTo>
                      <a:lnTo>
                        <a:pt x="960" y="294"/>
                      </a:lnTo>
                      <a:lnTo>
                        <a:pt x="1002" y="312"/>
                      </a:lnTo>
                      <a:lnTo>
                        <a:pt x="1044" y="336"/>
                      </a:lnTo>
                      <a:lnTo>
                        <a:pt x="1086" y="354"/>
                      </a:lnTo>
                      <a:lnTo>
                        <a:pt x="1128" y="378"/>
                      </a:lnTo>
                      <a:lnTo>
                        <a:pt x="1170" y="396"/>
                      </a:lnTo>
                      <a:lnTo>
                        <a:pt x="1212" y="414"/>
                      </a:lnTo>
                      <a:lnTo>
                        <a:pt x="1254" y="432"/>
                      </a:lnTo>
                      <a:lnTo>
                        <a:pt x="1254" y="492"/>
                      </a:lnTo>
                      <a:lnTo>
                        <a:pt x="1212" y="474"/>
                      </a:lnTo>
                      <a:lnTo>
                        <a:pt x="1170" y="456"/>
                      </a:lnTo>
                      <a:lnTo>
                        <a:pt x="1128" y="432"/>
                      </a:lnTo>
                      <a:lnTo>
                        <a:pt x="1086" y="414"/>
                      </a:lnTo>
                      <a:lnTo>
                        <a:pt x="1044" y="390"/>
                      </a:lnTo>
                      <a:lnTo>
                        <a:pt x="1002" y="366"/>
                      </a:lnTo>
                      <a:lnTo>
                        <a:pt x="960" y="342"/>
                      </a:lnTo>
                      <a:lnTo>
                        <a:pt x="918" y="318"/>
                      </a:lnTo>
                      <a:lnTo>
                        <a:pt x="876" y="294"/>
                      </a:lnTo>
                      <a:lnTo>
                        <a:pt x="834" y="270"/>
                      </a:lnTo>
                      <a:lnTo>
                        <a:pt x="792" y="240"/>
                      </a:lnTo>
                      <a:lnTo>
                        <a:pt x="750" y="210"/>
                      </a:lnTo>
                      <a:lnTo>
                        <a:pt x="708" y="186"/>
                      </a:lnTo>
                      <a:lnTo>
                        <a:pt x="666" y="162"/>
                      </a:lnTo>
                      <a:lnTo>
                        <a:pt x="630" y="132"/>
                      </a:lnTo>
                      <a:lnTo>
                        <a:pt x="588" y="108"/>
                      </a:lnTo>
                      <a:lnTo>
                        <a:pt x="546" y="84"/>
                      </a:lnTo>
                      <a:lnTo>
                        <a:pt x="504" y="60"/>
                      </a:lnTo>
                      <a:lnTo>
                        <a:pt x="462" y="42"/>
                      </a:lnTo>
                      <a:lnTo>
                        <a:pt x="420" y="24"/>
                      </a:lnTo>
                      <a:lnTo>
                        <a:pt x="378" y="6"/>
                      </a:lnTo>
                      <a:lnTo>
                        <a:pt x="336" y="0"/>
                      </a:lnTo>
                      <a:lnTo>
                        <a:pt x="294" y="0"/>
                      </a:lnTo>
                      <a:lnTo>
                        <a:pt x="252" y="0"/>
                      </a:lnTo>
                      <a:lnTo>
                        <a:pt x="210" y="0"/>
                      </a:lnTo>
                      <a:lnTo>
                        <a:pt x="168" y="18"/>
                      </a:lnTo>
                      <a:lnTo>
                        <a:pt x="126" y="18"/>
                      </a:lnTo>
                      <a:lnTo>
                        <a:pt x="84" y="48"/>
                      </a:lnTo>
                      <a:lnTo>
                        <a:pt x="42" y="6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sz="1400"/>
                </a:p>
              </p:txBody>
            </p:sp>
            <p:grpSp>
              <p:nvGrpSpPr>
                <p:cNvPr id="4" name="Group 3"/>
                <p:cNvGrpSpPr/>
                <p:nvPr/>
              </p:nvGrpSpPr>
              <p:grpSpPr>
                <a:xfrm>
                  <a:off x="1187658" y="2806315"/>
                  <a:ext cx="5148758" cy="1307137"/>
                  <a:chOff x="2458072" y="2806315"/>
                  <a:chExt cx="4124268" cy="1307137"/>
                </a:xfrm>
                <a:solidFill>
                  <a:srgbClr val="92D050"/>
                </a:solidFill>
              </p:grpSpPr>
              <p:sp>
                <p:nvSpPr>
                  <p:cNvPr id="19" name="Freeform 21"/>
                  <p:cNvSpPr>
                    <a:spLocks/>
                  </p:cNvSpPr>
                  <p:nvPr/>
                </p:nvSpPr>
                <p:spPr bwMode="auto">
                  <a:xfrm>
                    <a:off x="2458072" y="2824221"/>
                    <a:ext cx="4124268" cy="1289231"/>
                  </a:xfrm>
                  <a:custGeom>
                    <a:avLst/>
                    <a:gdLst>
                      <a:gd name="T0" fmla="*/ 0 w 1254"/>
                      <a:gd name="T1" fmla="*/ 102 h 432"/>
                      <a:gd name="T2" fmla="*/ 0 w 1254"/>
                      <a:gd name="T3" fmla="*/ 102 h 432"/>
                      <a:gd name="T4" fmla="*/ 42 w 1254"/>
                      <a:gd name="T5" fmla="*/ 60 h 432"/>
                      <a:gd name="T6" fmla="*/ 84 w 1254"/>
                      <a:gd name="T7" fmla="*/ 48 h 432"/>
                      <a:gd name="T8" fmla="*/ 126 w 1254"/>
                      <a:gd name="T9" fmla="*/ 18 h 432"/>
                      <a:gd name="T10" fmla="*/ 168 w 1254"/>
                      <a:gd name="T11" fmla="*/ 18 h 432"/>
                      <a:gd name="T12" fmla="*/ 210 w 1254"/>
                      <a:gd name="T13" fmla="*/ 0 h 432"/>
                      <a:gd name="T14" fmla="*/ 252 w 1254"/>
                      <a:gd name="T15" fmla="*/ 0 h 432"/>
                      <a:gd name="T16" fmla="*/ 294 w 1254"/>
                      <a:gd name="T17" fmla="*/ 0 h 432"/>
                      <a:gd name="T18" fmla="*/ 336 w 1254"/>
                      <a:gd name="T19" fmla="*/ 0 h 432"/>
                      <a:gd name="T20" fmla="*/ 378 w 1254"/>
                      <a:gd name="T21" fmla="*/ 6 h 432"/>
                      <a:gd name="T22" fmla="*/ 420 w 1254"/>
                      <a:gd name="T23" fmla="*/ 18 h 432"/>
                      <a:gd name="T24" fmla="*/ 462 w 1254"/>
                      <a:gd name="T25" fmla="*/ 30 h 432"/>
                      <a:gd name="T26" fmla="*/ 504 w 1254"/>
                      <a:gd name="T27" fmla="*/ 48 h 432"/>
                      <a:gd name="T28" fmla="*/ 546 w 1254"/>
                      <a:gd name="T29" fmla="*/ 66 h 432"/>
                      <a:gd name="T30" fmla="*/ 588 w 1254"/>
                      <a:gd name="T31" fmla="*/ 84 h 432"/>
                      <a:gd name="T32" fmla="*/ 630 w 1254"/>
                      <a:gd name="T33" fmla="*/ 102 h 432"/>
                      <a:gd name="T34" fmla="*/ 666 w 1254"/>
                      <a:gd name="T35" fmla="*/ 126 h 432"/>
                      <a:gd name="T36" fmla="*/ 708 w 1254"/>
                      <a:gd name="T37" fmla="*/ 144 h 432"/>
                      <a:gd name="T38" fmla="*/ 750 w 1254"/>
                      <a:gd name="T39" fmla="*/ 162 h 432"/>
                      <a:gd name="T40" fmla="*/ 792 w 1254"/>
                      <a:gd name="T41" fmla="*/ 180 h 432"/>
                      <a:gd name="T42" fmla="*/ 834 w 1254"/>
                      <a:gd name="T43" fmla="*/ 198 h 432"/>
                      <a:gd name="T44" fmla="*/ 876 w 1254"/>
                      <a:gd name="T45" fmla="*/ 222 h 432"/>
                      <a:gd name="T46" fmla="*/ 918 w 1254"/>
                      <a:gd name="T47" fmla="*/ 234 h 432"/>
                      <a:gd name="T48" fmla="*/ 960 w 1254"/>
                      <a:gd name="T49" fmla="*/ 252 h 432"/>
                      <a:gd name="T50" fmla="*/ 1002 w 1254"/>
                      <a:gd name="T51" fmla="*/ 270 h 432"/>
                      <a:gd name="T52" fmla="*/ 1044 w 1254"/>
                      <a:gd name="T53" fmla="*/ 288 h 432"/>
                      <a:gd name="T54" fmla="*/ 1086 w 1254"/>
                      <a:gd name="T55" fmla="*/ 306 h 432"/>
                      <a:gd name="T56" fmla="*/ 1128 w 1254"/>
                      <a:gd name="T57" fmla="*/ 318 h 432"/>
                      <a:gd name="T58" fmla="*/ 1170 w 1254"/>
                      <a:gd name="T59" fmla="*/ 336 h 432"/>
                      <a:gd name="T60" fmla="*/ 1212 w 1254"/>
                      <a:gd name="T61" fmla="*/ 348 h 432"/>
                      <a:gd name="T62" fmla="*/ 1254 w 1254"/>
                      <a:gd name="T63" fmla="*/ 366 h 432"/>
                      <a:gd name="T64" fmla="*/ 1254 w 1254"/>
                      <a:gd name="T65" fmla="*/ 432 h 432"/>
                      <a:gd name="T66" fmla="*/ 1212 w 1254"/>
                      <a:gd name="T67" fmla="*/ 414 h 432"/>
                      <a:gd name="T68" fmla="*/ 1170 w 1254"/>
                      <a:gd name="T69" fmla="*/ 396 h 432"/>
                      <a:gd name="T70" fmla="*/ 1128 w 1254"/>
                      <a:gd name="T71" fmla="*/ 378 h 432"/>
                      <a:gd name="T72" fmla="*/ 1086 w 1254"/>
                      <a:gd name="T73" fmla="*/ 354 h 432"/>
                      <a:gd name="T74" fmla="*/ 1044 w 1254"/>
                      <a:gd name="T75" fmla="*/ 336 h 432"/>
                      <a:gd name="T76" fmla="*/ 1002 w 1254"/>
                      <a:gd name="T77" fmla="*/ 312 h 432"/>
                      <a:gd name="T78" fmla="*/ 960 w 1254"/>
                      <a:gd name="T79" fmla="*/ 294 h 432"/>
                      <a:gd name="T80" fmla="*/ 918 w 1254"/>
                      <a:gd name="T81" fmla="*/ 270 h 432"/>
                      <a:gd name="T82" fmla="*/ 876 w 1254"/>
                      <a:gd name="T83" fmla="*/ 252 h 432"/>
                      <a:gd name="T84" fmla="*/ 834 w 1254"/>
                      <a:gd name="T85" fmla="*/ 228 h 432"/>
                      <a:gd name="T86" fmla="*/ 792 w 1254"/>
                      <a:gd name="T87" fmla="*/ 204 h 432"/>
                      <a:gd name="T88" fmla="*/ 750 w 1254"/>
                      <a:gd name="T89" fmla="*/ 186 h 432"/>
                      <a:gd name="T90" fmla="*/ 708 w 1254"/>
                      <a:gd name="T91" fmla="*/ 162 h 432"/>
                      <a:gd name="T92" fmla="*/ 666 w 1254"/>
                      <a:gd name="T93" fmla="*/ 138 h 432"/>
                      <a:gd name="T94" fmla="*/ 630 w 1254"/>
                      <a:gd name="T95" fmla="*/ 120 h 432"/>
                      <a:gd name="T96" fmla="*/ 588 w 1254"/>
                      <a:gd name="T97" fmla="*/ 96 h 432"/>
                      <a:gd name="T98" fmla="*/ 546 w 1254"/>
                      <a:gd name="T99" fmla="*/ 72 h 432"/>
                      <a:gd name="T100" fmla="*/ 504 w 1254"/>
                      <a:gd name="T101" fmla="*/ 54 h 432"/>
                      <a:gd name="T102" fmla="*/ 462 w 1254"/>
                      <a:gd name="T103" fmla="*/ 36 h 432"/>
                      <a:gd name="T104" fmla="*/ 420 w 1254"/>
                      <a:gd name="T105" fmla="*/ 18 h 432"/>
                      <a:gd name="T106" fmla="*/ 378 w 1254"/>
                      <a:gd name="T107" fmla="*/ 6 h 432"/>
                      <a:gd name="T108" fmla="*/ 336 w 1254"/>
                      <a:gd name="T109" fmla="*/ 0 h 432"/>
                      <a:gd name="T110" fmla="*/ 294 w 1254"/>
                      <a:gd name="T111" fmla="*/ 0 h 432"/>
                      <a:gd name="T112" fmla="*/ 252 w 1254"/>
                      <a:gd name="T113" fmla="*/ 0 h 432"/>
                      <a:gd name="T114" fmla="*/ 210 w 1254"/>
                      <a:gd name="T115" fmla="*/ 0 h 432"/>
                      <a:gd name="T116" fmla="*/ 168 w 1254"/>
                      <a:gd name="T117" fmla="*/ 18 h 432"/>
                      <a:gd name="T118" fmla="*/ 126 w 1254"/>
                      <a:gd name="T119" fmla="*/ 18 h 432"/>
                      <a:gd name="T120" fmla="*/ 84 w 1254"/>
                      <a:gd name="T121" fmla="*/ 48 h 432"/>
                      <a:gd name="T122" fmla="*/ 42 w 1254"/>
                      <a:gd name="T123" fmla="*/ 60 h 432"/>
                      <a:gd name="T124" fmla="*/ 0 w 1254"/>
                      <a:gd name="T125" fmla="*/ 102 h 4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54" h="432">
                        <a:moveTo>
                          <a:pt x="0" y="102"/>
                        </a:moveTo>
                        <a:lnTo>
                          <a:pt x="0" y="102"/>
                        </a:lnTo>
                        <a:lnTo>
                          <a:pt x="42" y="60"/>
                        </a:lnTo>
                        <a:lnTo>
                          <a:pt x="84" y="48"/>
                        </a:lnTo>
                        <a:lnTo>
                          <a:pt x="126" y="18"/>
                        </a:lnTo>
                        <a:lnTo>
                          <a:pt x="168" y="18"/>
                        </a:lnTo>
                        <a:lnTo>
                          <a:pt x="210" y="0"/>
                        </a:lnTo>
                        <a:lnTo>
                          <a:pt x="252" y="0"/>
                        </a:lnTo>
                        <a:lnTo>
                          <a:pt x="294" y="0"/>
                        </a:lnTo>
                        <a:lnTo>
                          <a:pt x="336" y="0"/>
                        </a:lnTo>
                        <a:lnTo>
                          <a:pt x="378" y="6"/>
                        </a:lnTo>
                        <a:lnTo>
                          <a:pt x="420" y="18"/>
                        </a:lnTo>
                        <a:lnTo>
                          <a:pt x="462" y="30"/>
                        </a:lnTo>
                        <a:lnTo>
                          <a:pt x="504" y="48"/>
                        </a:lnTo>
                        <a:lnTo>
                          <a:pt x="546" y="66"/>
                        </a:lnTo>
                        <a:lnTo>
                          <a:pt x="588" y="84"/>
                        </a:lnTo>
                        <a:lnTo>
                          <a:pt x="630" y="102"/>
                        </a:lnTo>
                        <a:lnTo>
                          <a:pt x="666" y="126"/>
                        </a:lnTo>
                        <a:lnTo>
                          <a:pt x="708" y="144"/>
                        </a:lnTo>
                        <a:lnTo>
                          <a:pt x="750" y="162"/>
                        </a:lnTo>
                        <a:lnTo>
                          <a:pt x="792" y="180"/>
                        </a:lnTo>
                        <a:lnTo>
                          <a:pt x="834" y="198"/>
                        </a:lnTo>
                        <a:lnTo>
                          <a:pt x="876" y="222"/>
                        </a:lnTo>
                        <a:lnTo>
                          <a:pt x="918" y="234"/>
                        </a:lnTo>
                        <a:lnTo>
                          <a:pt x="960" y="252"/>
                        </a:lnTo>
                        <a:lnTo>
                          <a:pt x="1002" y="270"/>
                        </a:lnTo>
                        <a:lnTo>
                          <a:pt x="1044" y="288"/>
                        </a:lnTo>
                        <a:lnTo>
                          <a:pt x="1086" y="306"/>
                        </a:lnTo>
                        <a:lnTo>
                          <a:pt x="1128" y="318"/>
                        </a:lnTo>
                        <a:lnTo>
                          <a:pt x="1170" y="336"/>
                        </a:lnTo>
                        <a:lnTo>
                          <a:pt x="1212" y="348"/>
                        </a:lnTo>
                        <a:lnTo>
                          <a:pt x="1254" y="366"/>
                        </a:lnTo>
                        <a:lnTo>
                          <a:pt x="1254" y="432"/>
                        </a:lnTo>
                        <a:lnTo>
                          <a:pt x="1212" y="414"/>
                        </a:lnTo>
                        <a:lnTo>
                          <a:pt x="1170" y="396"/>
                        </a:lnTo>
                        <a:lnTo>
                          <a:pt x="1128" y="378"/>
                        </a:lnTo>
                        <a:lnTo>
                          <a:pt x="1086" y="354"/>
                        </a:lnTo>
                        <a:lnTo>
                          <a:pt x="1044" y="336"/>
                        </a:lnTo>
                        <a:lnTo>
                          <a:pt x="1002" y="312"/>
                        </a:lnTo>
                        <a:lnTo>
                          <a:pt x="960" y="294"/>
                        </a:lnTo>
                        <a:lnTo>
                          <a:pt x="918" y="270"/>
                        </a:lnTo>
                        <a:lnTo>
                          <a:pt x="876" y="252"/>
                        </a:lnTo>
                        <a:lnTo>
                          <a:pt x="834" y="228"/>
                        </a:lnTo>
                        <a:lnTo>
                          <a:pt x="792" y="204"/>
                        </a:lnTo>
                        <a:lnTo>
                          <a:pt x="750" y="186"/>
                        </a:lnTo>
                        <a:lnTo>
                          <a:pt x="708" y="162"/>
                        </a:lnTo>
                        <a:lnTo>
                          <a:pt x="666" y="138"/>
                        </a:lnTo>
                        <a:lnTo>
                          <a:pt x="630" y="120"/>
                        </a:lnTo>
                        <a:lnTo>
                          <a:pt x="588" y="96"/>
                        </a:lnTo>
                        <a:lnTo>
                          <a:pt x="546" y="72"/>
                        </a:lnTo>
                        <a:lnTo>
                          <a:pt x="504" y="54"/>
                        </a:lnTo>
                        <a:lnTo>
                          <a:pt x="462" y="36"/>
                        </a:lnTo>
                        <a:lnTo>
                          <a:pt x="420" y="18"/>
                        </a:lnTo>
                        <a:lnTo>
                          <a:pt x="378" y="6"/>
                        </a:lnTo>
                        <a:lnTo>
                          <a:pt x="336" y="0"/>
                        </a:lnTo>
                        <a:lnTo>
                          <a:pt x="294" y="0"/>
                        </a:lnTo>
                        <a:lnTo>
                          <a:pt x="252" y="0"/>
                        </a:lnTo>
                        <a:lnTo>
                          <a:pt x="210" y="0"/>
                        </a:lnTo>
                        <a:lnTo>
                          <a:pt x="168" y="18"/>
                        </a:lnTo>
                        <a:lnTo>
                          <a:pt x="126" y="18"/>
                        </a:lnTo>
                        <a:lnTo>
                          <a:pt x="84" y="48"/>
                        </a:lnTo>
                        <a:lnTo>
                          <a:pt x="42" y="60"/>
                        </a:lnTo>
                        <a:lnTo>
                          <a:pt x="0" y="10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GB" sz="1400"/>
                  </a:p>
                </p:txBody>
              </p:sp>
              <p:sp>
                <p:nvSpPr>
                  <p:cNvPr id="21" name="Freeform 23"/>
                  <p:cNvSpPr>
                    <a:spLocks/>
                  </p:cNvSpPr>
                  <p:nvPr/>
                </p:nvSpPr>
                <p:spPr bwMode="auto">
                  <a:xfrm>
                    <a:off x="2458072" y="2806315"/>
                    <a:ext cx="4124268" cy="1110172"/>
                  </a:xfrm>
                  <a:custGeom>
                    <a:avLst/>
                    <a:gdLst>
                      <a:gd name="T0" fmla="*/ 0 w 1254"/>
                      <a:gd name="T1" fmla="*/ 108 h 372"/>
                      <a:gd name="T2" fmla="*/ 0 w 1254"/>
                      <a:gd name="T3" fmla="*/ 108 h 372"/>
                      <a:gd name="T4" fmla="*/ 42 w 1254"/>
                      <a:gd name="T5" fmla="*/ 66 h 372"/>
                      <a:gd name="T6" fmla="*/ 84 w 1254"/>
                      <a:gd name="T7" fmla="*/ 54 h 372"/>
                      <a:gd name="T8" fmla="*/ 126 w 1254"/>
                      <a:gd name="T9" fmla="*/ 24 h 372"/>
                      <a:gd name="T10" fmla="*/ 168 w 1254"/>
                      <a:gd name="T11" fmla="*/ 24 h 372"/>
                      <a:gd name="T12" fmla="*/ 210 w 1254"/>
                      <a:gd name="T13" fmla="*/ 6 h 372"/>
                      <a:gd name="T14" fmla="*/ 252 w 1254"/>
                      <a:gd name="T15" fmla="*/ 6 h 372"/>
                      <a:gd name="T16" fmla="*/ 294 w 1254"/>
                      <a:gd name="T17" fmla="*/ 0 h 372"/>
                      <a:gd name="T18" fmla="*/ 336 w 1254"/>
                      <a:gd name="T19" fmla="*/ 0 h 372"/>
                      <a:gd name="T20" fmla="*/ 378 w 1254"/>
                      <a:gd name="T21" fmla="*/ 6 h 372"/>
                      <a:gd name="T22" fmla="*/ 420 w 1254"/>
                      <a:gd name="T23" fmla="*/ 18 h 372"/>
                      <a:gd name="T24" fmla="*/ 462 w 1254"/>
                      <a:gd name="T25" fmla="*/ 24 h 372"/>
                      <a:gd name="T26" fmla="*/ 504 w 1254"/>
                      <a:gd name="T27" fmla="*/ 36 h 372"/>
                      <a:gd name="T28" fmla="*/ 546 w 1254"/>
                      <a:gd name="T29" fmla="*/ 42 h 372"/>
                      <a:gd name="T30" fmla="*/ 588 w 1254"/>
                      <a:gd name="T31" fmla="*/ 60 h 372"/>
                      <a:gd name="T32" fmla="*/ 630 w 1254"/>
                      <a:gd name="T33" fmla="*/ 66 h 372"/>
                      <a:gd name="T34" fmla="*/ 666 w 1254"/>
                      <a:gd name="T35" fmla="*/ 78 h 372"/>
                      <a:gd name="T36" fmla="*/ 708 w 1254"/>
                      <a:gd name="T37" fmla="*/ 90 h 372"/>
                      <a:gd name="T38" fmla="*/ 750 w 1254"/>
                      <a:gd name="T39" fmla="*/ 96 h 372"/>
                      <a:gd name="T40" fmla="*/ 792 w 1254"/>
                      <a:gd name="T41" fmla="*/ 102 h 372"/>
                      <a:gd name="T42" fmla="*/ 834 w 1254"/>
                      <a:gd name="T43" fmla="*/ 114 h 372"/>
                      <a:gd name="T44" fmla="*/ 876 w 1254"/>
                      <a:gd name="T45" fmla="*/ 126 h 372"/>
                      <a:gd name="T46" fmla="*/ 918 w 1254"/>
                      <a:gd name="T47" fmla="*/ 126 h 372"/>
                      <a:gd name="T48" fmla="*/ 960 w 1254"/>
                      <a:gd name="T49" fmla="*/ 132 h 372"/>
                      <a:gd name="T50" fmla="*/ 1002 w 1254"/>
                      <a:gd name="T51" fmla="*/ 138 h 372"/>
                      <a:gd name="T52" fmla="*/ 1044 w 1254"/>
                      <a:gd name="T53" fmla="*/ 150 h 372"/>
                      <a:gd name="T54" fmla="*/ 1086 w 1254"/>
                      <a:gd name="T55" fmla="*/ 156 h 372"/>
                      <a:gd name="T56" fmla="*/ 1128 w 1254"/>
                      <a:gd name="T57" fmla="*/ 162 h 372"/>
                      <a:gd name="T58" fmla="*/ 1170 w 1254"/>
                      <a:gd name="T59" fmla="*/ 174 h 372"/>
                      <a:gd name="T60" fmla="*/ 1212 w 1254"/>
                      <a:gd name="T61" fmla="*/ 180 h 372"/>
                      <a:gd name="T62" fmla="*/ 1254 w 1254"/>
                      <a:gd name="T63" fmla="*/ 186 h 372"/>
                      <a:gd name="T64" fmla="*/ 1254 w 1254"/>
                      <a:gd name="T65" fmla="*/ 372 h 372"/>
                      <a:gd name="T66" fmla="*/ 1212 w 1254"/>
                      <a:gd name="T67" fmla="*/ 354 h 372"/>
                      <a:gd name="T68" fmla="*/ 1170 w 1254"/>
                      <a:gd name="T69" fmla="*/ 342 h 372"/>
                      <a:gd name="T70" fmla="*/ 1128 w 1254"/>
                      <a:gd name="T71" fmla="*/ 324 h 372"/>
                      <a:gd name="T72" fmla="*/ 1086 w 1254"/>
                      <a:gd name="T73" fmla="*/ 312 h 372"/>
                      <a:gd name="T74" fmla="*/ 1044 w 1254"/>
                      <a:gd name="T75" fmla="*/ 294 h 372"/>
                      <a:gd name="T76" fmla="*/ 1002 w 1254"/>
                      <a:gd name="T77" fmla="*/ 276 h 372"/>
                      <a:gd name="T78" fmla="*/ 960 w 1254"/>
                      <a:gd name="T79" fmla="*/ 258 h 372"/>
                      <a:gd name="T80" fmla="*/ 918 w 1254"/>
                      <a:gd name="T81" fmla="*/ 240 h 372"/>
                      <a:gd name="T82" fmla="*/ 876 w 1254"/>
                      <a:gd name="T83" fmla="*/ 228 h 372"/>
                      <a:gd name="T84" fmla="*/ 834 w 1254"/>
                      <a:gd name="T85" fmla="*/ 204 h 372"/>
                      <a:gd name="T86" fmla="*/ 792 w 1254"/>
                      <a:gd name="T87" fmla="*/ 186 h 372"/>
                      <a:gd name="T88" fmla="*/ 750 w 1254"/>
                      <a:gd name="T89" fmla="*/ 168 h 372"/>
                      <a:gd name="T90" fmla="*/ 708 w 1254"/>
                      <a:gd name="T91" fmla="*/ 150 h 372"/>
                      <a:gd name="T92" fmla="*/ 666 w 1254"/>
                      <a:gd name="T93" fmla="*/ 132 h 372"/>
                      <a:gd name="T94" fmla="*/ 630 w 1254"/>
                      <a:gd name="T95" fmla="*/ 108 h 372"/>
                      <a:gd name="T96" fmla="*/ 588 w 1254"/>
                      <a:gd name="T97" fmla="*/ 90 h 372"/>
                      <a:gd name="T98" fmla="*/ 546 w 1254"/>
                      <a:gd name="T99" fmla="*/ 72 h 372"/>
                      <a:gd name="T100" fmla="*/ 504 w 1254"/>
                      <a:gd name="T101" fmla="*/ 54 h 372"/>
                      <a:gd name="T102" fmla="*/ 462 w 1254"/>
                      <a:gd name="T103" fmla="*/ 36 h 372"/>
                      <a:gd name="T104" fmla="*/ 420 w 1254"/>
                      <a:gd name="T105" fmla="*/ 24 h 372"/>
                      <a:gd name="T106" fmla="*/ 378 w 1254"/>
                      <a:gd name="T107" fmla="*/ 12 h 372"/>
                      <a:gd name="T108" fmla="*/ 336 w 1254"/>
                      <a:gd name="T109" fmla="*/ 6 h 372"/>
                      <a:gd name="T110" fmla="*/ 294 w 1254"/>
                      <a:gd name="T111" fmla="*/ 6 h 372"/>
                      <a:gd name="T112" fmla="*/ 252 w 1254"/>
                      <a:gd name="T113" fmla="*/ 6 h 372"/>
                      <a:gd name="T114" fmla="*/ 210 w 1254"/>
                      <a:gd name="T115" fmla="*/ 6 h 372"/>
                      <a:gd name="T116" fmla="*/ 168 w 1254"/>
                      <a:gd name="T117" fmla="*/ 24 h 372"/>
                      <a:gd name="T118" fmla="*/ 126 w 1254"/>
                      <a:gd name="T119" fmla="*/ 24 h 372"/>
                      <a:gd name="T120" fmla="*/ 84 w 1254"/>
                      <a:gd name="T121" fmla="*/ 54 h 372"/>
                      <a:gd name="T122" fmla="*/ 42 w 1254"/>
                      <a:gd name="T123" fmla="*/ 66 h 372"/>
                      <a:gd name="T124" fmla="*/ 0 w 1254"/>
                      <a:gd name="T125" fmla="*/ 108 h 37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54" h="372">
                        <a:moveTo>
                          <a:pt x="0" y="108"/>
                        </a:moveTo>
                        <a:lnTo>
                          <a:pt x="0" y="108"/>
                        </a:lnTo>
                        <a:lnTo>
                          <a:pt x="42" y="66"/>
                        </a:lnTo>
                        <a:lnTo>
                          <a:pt x="84" y="54"/>
                        </a:lnTo>
                        <a:lnTo>
                          <a:pt x="126" y="24"/>
                        </a:lnTo>
                        <a:lnTo>
                          <a:pt x="168" y="24"/>
                        </a:lnTo>
                        <a:lnTo>
                          <a:pt x="210" y="6"/>
                        </a:lnTo>
                        <a:lnTo>
                          <a:pt x="252" y="6"/>
                        </a:lnTo>
                        <a:lnTo>
                          <a:pt x="294" y="0"/>
                        </a:lnTo>
                        <a:lnTo>
                          <a:pt x="336" y="0"/>
                        </a:lnTo>
                        <a:lnTo>
                          <a:pt x="378" y="6"/>
                        </a:lnTo>
                        <a:lnTo>
                          <a:pt x="420" y="18"/>
                        </a:lnTo>
                        <a:lnTo>
                          <a:pt x="462" y="24"/>
                        </a:lnTo>
                        <a:lnTo>
                          <a:pt x="504" y="36"/>
                        </a:lnTo>
                        <a:lnTo>
                          <a:pt x="546" y="42"/>
                        </a:lnTo>
                        <a:lnTo>
                          <a:pt x="588" y="60"/>
                        </a:lnTo>
                        <a:lnTo>
                          <a:pt x="630" y="66"/>
                        </a:lnTo>
                        <a:lnTo>
                          <a:pt x="666" y="78"/>
                        </a:lnTo>
                        <a:lnTo>
                          <a:pt x="708" y="90"/>
                        </a:lnTo>
                        <a:lnTo>
                          <a:pt x="750" y="96"/>
                        </a:lnTo>
                        <a:lnTo>
                          <a:pt x="792" y="102"/>
                        </a:lnTo>
                        <a:lnTo>
                          <a:pt x="834" y="114"/>
                        </a:lnTo>
                        <a:lnTo>
                          <a:pt x="876" y="126"/>
                        </a:lnTo>
                        <a:lnTo>
                          <a:pt x="918" y="126"/>
                        </a:lnTo>
                        <a:lnTo>
                          <a:pt x="960" y="132"/>
                        </a:lnTo>
                        <a:lnTo>
                          <a:pt x="1002" y="138"/>
                        </a:lnTo>
                        <a:lnTo>
                          <a:pt x="1044" y="150"/>
                        </a:lnTo>
                        <a:lnTo>
                          <a:pt x="1086" y="156"/>
                        </a:lnTo>
                        <a:lnTo>
                          <a:pt x="1128" y="162"/>
                        </a:lnTo>
                        <a:lnTo>
                          <a:pt x="1170" y="174"/>
                        </a:lnTo>
                        <a:lnTo>
                          <a:pt x="1212" y="180"/>
                        </a:lnTo>
                        <a:lnTo>
                          <a:pt x="1254" y="186"/>
                        </a:lnTo>
                        <a:lnTo>
                          <a:pt x="1254" y="372"/>
                        </a:lnTo>
                        <a:lnTo>
                          <a:pt x="1212" y="354"/>
                        </a:lnTo>
                        <a:lnTo>
                          <a:pt x="1170" y="342"/>
                        </a:lnTo>
                        <a:lnTo>
                          <a:pt x="1128" y="324"/>
                        </a:lnTo>
                        <a:lnTo>
                          <a:pt x="1086" y="312"/>
                        </a:lnTo>
                        <a:lnTo>
                          <a:pt x="1044" y="294"/>
                        </a:lnTo>
                        <a:lnTo>
                          <a:pt x="1002" y="276"/>
                        </a:lnTo>
                        <a:lnTo>
                          <a:pt x="960" y="258"/>
                        </a:lnTo>
                        <a:lnTo>
                          <a:pt x="918" y="240"/>
                        </a:lnTo>
                        <a:lnTo>
                          <a:pt x="876" y="228"/>
                        </a:lnTo>
                        <a:lnTo>
                          <a:pt x="834" y="204"/>
                        </a:lnTo>
                        <a:lnTo>
                          <a:pt x="792" y="186"/>
                        </a:lnTo>
                        <a:lnTo>
                          <a:pt x="750" y="168"/>
                        </a:lnTo>
                        <a:lnTo>
                          <a:pt x="708" y="150"/>
                        </a:lnTo>
                        <a:lnTo>
                          <a:pt x="666" y="132"/>
                        </a:lnTo>
                        <a:lnTo>
                          <a:pt x="630" y="108"/>
                        </a:lnTo>
                        <a:lnTo>
                          <a:pt x="588" y="90"/>
                        </a:lnTo>
                        <a:lnTo>
                          <a:pt x="546" y="72"/>
                        </a:lnTo>
                        <a:lnTo>
                          <a:pt x="504" y="54"/>
                        </a:lnTo>
                        <a:lnTo>
                          <a:pt x="462" y="36"/>
                        </a:lnTo>
                        <a:lnTo>
                          <a:pt x="420" y="24"/>
                        </a:lnTo>
                        <a:lnTo>
                          <a:pt x="378" y="12"/>
                        </a:lnTo>
                        <a:lnTo>
                          <a:pt x="336" y="6"/>
                        </a:lnTo>
                        <a:lnTo>
                          <a:pt x="294" y="6"/>
                        </a:lnTo>
                        <a:lnTo>
                          <a:pt x="252" y="6"/>
                        </a:lnTo>
                        <a:lnTo>
                          <a:pt x="210" y="6"/>
                        </a:lnTo>
                        <a:lnTo>
                          <a:pt x="168" y="24"/>
                        </a:lnTo>
                        <a:lnTo>
                          <a:pt x="126" y="24"/>
                        </a:lnTo>
                        <a:lnTo>
                          <a:pt x="84" y="54"/>
                        </a:lnTo>
                        <a:lnTo>
                          <a:pt x="42" y="66"/>
                        </a:lnTo>
                        <a:lnTo>
                          <a:pt x="0" y="10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GB" sz="1400"/>
                  </a:p>
                </p:txBody>
              </p:sp>
            </p:grpSp>
            <p:sp>
              <p:nvSpPr>
                <p:cNvPr id="23" name="Freeform 25"/>
                <p:cNvSpPr>
                  <a:spLocks/>
                </p:cNvSpPr>
                <p:nvPr/>
              </p:nvSpPr>
              <p:spPr bwMode="auto">
                <a:xfrm>
                  <a:off x="1187658" y="2806315"/>
                  <a:ext cx="5148758" cy="555086"/>
                </a:xfrm>
                <a:custGeom>
                  <a:avLst/>
                  <a:gdLst>
                    <a:gd name="T0" fmla="*/ 0 w 1254"/>
                    <a:gd name="T1" fmla="*/ 108 h 186"/>
                    <a:gd name="T2" fmla="*/ 0 w 1254"/>
                    <a:gd name="T3" fmla="*/ 108 h 186"/>
                    <a:gd name="T4" fmla="*/ 42 w 1254"/>
                    <a:gd name="T5" fmla="*/ 66 h 186"/>
                    <a:gd name="T6" fmla="*/ 84 w 1254"/>
                    <a:gd name="T7" fmla="*/ 54 h 186"/>
                    <a:gd name="T8" fmla="*/ 126 w 1254"/>
                    <a:gd name="T9" fmla="*/ 24 h 186"/>
                    <a:gd name="T10" fmla="*/ 168 w 1254"/>
                    <a:gd name="T11" fmla="*/ 24 h 186"/>
                    <a:gd name="T12" fmla="*/ 210 w 1254"/>
                    <a:gd name="T13" fmla="*/ 6 h 186"/>
                    <a:gd name="T14" fmla="*/ 252 w 1254"/>
                    <a:gd name="T15" fmla="*/ 6 h 186"/>
                    <a:gd name="T16" fmla="*/ 294 w 1254"/>
                    <a:gd name="T17" fmla="*/ 0 h 186"/>
                    <a:gd name="T18" fmla="*/ 336 w 1254"/>
                    <a:gd name="T19" fmla="*/ 0 h 186"/>
                    <a:gd name="T20" fmla="*/ 378 w 1254"/>
                    <a:gd name="T21" fmla="*/ 6 h 186"/>
                    <a:gd name="T22" fmla="*/ 420 w 1254"/>
                    <a:gd name="T23" fmla="*/ 12 h 186"/>
                    <a:gd name="T24" fmla="*/ 462 w 1254"/>
                    <a:gd name="T25" fmla="*/ 24 h 186"/>
                    <a:gd name="T26" fmla="*/ 504 w 1254"/>
                    <a:gd name="T27" fmla="*/ 30 h 186"/>
                    <a:gd name="T28" fmla="*/ 546 w 1254"/>
                    <a:gd name="T29" fmla="*/ 42 h 186"/>
                    <a:gd name="T30" fmla="*/ 588 w 1254"/>
                    <a:gd name="T31" fmla="*/ 54 h 186"/>
                    <a:gd name="T32" fmla="*/ 630 w 1254"/>
                    <a:gd name="T33" fmla="*/ 60 h 186"/>
                    <a:gd name="T34" fmla="*/ 666 w 1254"/>
                    <a:gd name="T35" fmla="*/ 66 h 186"/>
                    <a:gd name="T36" fmla="*/ 708 w 1254"/>
                    <a:gd name="T37" fmla="*/ 72 h 186"/>
                    <a:gd name="T38" fmla="*/ 750 w 1254"/>
                    <a:gd name="T39" fmla="*/ 78 h 186"/>
                    <a:gd name="T40" fmla="*/ 792 w 1254"/>
                    <a:gd name="T41" fmla="*/ 84 h 186"/>
                    <a:gd name="T42" fmla="*/ 834 w 1254"/>
                    <a:gd name="T43" fmla="*/ 90 h 186"/>
                    <a:gd name="T44" fmla="*/ 876 w 1254"/>
                    <a:gd name="T45" fmla="*/ 96 h 186"/>
                    <a:gd name="T46" fmla="*/ 918 w 1254"/>
                    <a:gd name="T47" fmla="*/ 96 h 186"/>
                    <a:gd name="T48" fmla="*/ 960 w 1254"/>
                    <a:gd name="T49" fmla="*/ 102 h 186"/>
                    <a:gd name="T50" fmla="*/ 1002 w 1254"/>
                    <a:gd name="T51" fmla="*/ 102 h 186"/>
                    <a:gd name="T52" fmla="*/ 1044 w 1254"/>
                    <a:gd name="T53" fmla="*/ 108 h 186"/>
                    <a:gd name="T54" fmla="*/ 1086 w 1254"/>
                    <a:gd name="T55" fmla="*/ 114 h 186"/>
                    <a:gd name="T56" fmla="*/ 1128 w 1254"/>
                    <a:gd name="T57" fmla="*/ 114 h 186"/>
                    <a:gd name="T58" fmla="*/ 1170 w 1254"/>
                    <a:gd name="T59" fmla="*/ 120 h 186"/>
                    <a:gd name="T60" fmla="*/ 1212 w 1254"/>
                    <a:gd name="T61" fmla="*/ 120 h 186"/>
                    <a:gd name="T62" fmla="*/ 1254 w 1254"/>
                    <a:gd name="T63" fmla="*/ 126 h 186"/>
                    <a:gd name="T64" fmla="*/ 1254 w 1254"/>
                    <a:gd name="T65" fmla="*/ 186 h 186"/>
                    <a:gd name="T66" fmla="*/ 1212 w 1254"/>
                    <a:gd name="T67" fmla="*/ 180 h 186"/>
                    <a:gd name="T68" fmla="*/ 1170 w 1254"/>
                    <a:gd name="T69" fmla="*/ 174 h 186"/>
                    <a:gd name="T70" fmla="*/ 1128 w 1254"/>
                    <a:gd name="T71" fmla="*/ 162 h 186"/>
                    <a:gd name="T72" fmla="*/ 1086 w 1254"/>
                    <a:gd name="T73" fmla="*/ 156 h 186"/>
                    <a:gd name="T74" fmla="*/ 1044 w 1254"/>
                    <a:gd name="T75" fmla="*/ 150 h 186"/>
                    <a:gd name="T76" fmla="*/ 1002 w 1254"/>
                    <a:gd name="T77" fmla="*/ 138 h 186"/>
                    <a:gd name="T78" fmla="*/ 960 w 1254"/>
                    <a:gd name="T79" fmla="*/ 132 h 186"/>
                    <a:gd name="T80" fmla="*/ 918 w 1254"/>
                    <a:gd name="T81" fmla="*/ 126 h 186"/>
                    <a:gd name="T82" fmla="*/ 876 w 1254"/>
                    <a:gd name="T83" fmla="*/ 126 h 186"/>
                    <a:gd name="T84" fmla="*/ 834 w 1254"/>
                    <a:gd name="T85" fmla="*/ 114 h 186"/>
                    <a:gd name="T86" fmla="*/ 792 w 1254"/>
                    <a:gd name="T87" fmla="*/ 102 h 186"/>
                    <a:gd name="T88" fmla="*/ 750 w 1254"/>
                    <a:gd name="T89" fmla="*/ 96 h 186"/>
                    <a:gd name="T90" fmla="*/ 708 w 1254"/>
                    <a:gd name="T91" fmla="*/ 90 h 186"/>
                    <a:gd name="T92" fmla="*/ 666 w 1254"/>
                    <a:gd name="T93" fmla="*/ 78 h 186"/>
                    <a:gd name="T94" fmla="*/ 630 w 1254"/>
                    <a:gd name="T95" fmla="*/ 66 h 186"/>
                    <a:gd name="T96" fmla="*/ 588 w 1254"/>
                    <a:gd name="T97" fmla="*/ 60 h 186"/>
                    <a:gd name="T98" fmla="*/ 546 w 1254"/>
                    <a:gd name="T99" fmla="*/ 42 h 186"/>
                    <a:gd name="T100" fmla="*/ 504 w 1254"/>
                    <a:gd name="T101" fmla="*/ 36 h 186"/>
                    <a:gd name="T102" fmla="*/ 462 w 1254"/>
                    <a:gd name="T103" fmla="*/ 24 h 186"/>
                    <a:gd name="T104" fmla="*/ 420 w 1254"/>
                    <a:gd name="T105" fmla="*/ 18 h 186"/>
                    <a:gd name="T106" fmla="*/ 378 w 1254"/>
                    <a:gd name="T107" fmla="*/ 6 h 186"/>
                    <a:gd name="T108" fmla="*/ 336 w 1254"/>
                    <a:gd name="T109" fmla="*/ 0 h 186"/>
                    <a:gd name="T110" fmla="*/ 294 w 1254"/>
                    <a:gd name="T111" fmla="*/ 0 h 186"/>
                    <a:gd name="T112" fmla="*/ 252 w 1254"/>
                    <a:gd name="T113" fmla="*/ 6 h 186"/>
                    <a:gd name="T114" fmla="*/ 210 w 1254"/>
                    <a:gd name="T115" fmla="*/ 6 h 186"/>
                    <a:gd name="T116" fmla="*/ 168 w 1254"/>
                    <a:gd name="T117" fmla="*/ 24 h 186"/>
                    <a:gd name="T118" fmla="*/ 126 w 1254"/>
                    <a:gd name="T119" fmla="*/ 24 h 186"/>
                    <a:gd name="T120" fmla="*/ 84 w 1254"/>
                    <a:gd name="T121" fmla="*/ 54 h 186"/>
                    <a:gd name="T122" fmla="*/ 42 w 1254"/>
                    <a:gd name="T123" fmla="*/ 66 h 186"/>
                    <a:gd name="T124" fmla="*/ 0 w 1254"/>
                    <a:gd name="T125" fmla="*/ 108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54" h="186">
                      <a:moveTo>
                        <a:pt x="0" y="108"/>
                      </a:moveTo>
                      <a:lnTo>
                        <a:pt x="0" y="108"/>
                      </a:lnTo>
                      <a:lnTo>
                        <a:pt x="42" y="66"/>
                      </a:lnTo>
                      <a:lnTo>
                        <a:pt x="84" y="54"/>
                      </a:lnTo>
                      <a:lnTo>
                        <a:pt x="126" y="24"/>
                      </a:lnTo>
                      <a:lnTo>
                        <a:pt x="168" y="24"/>
                      </a:lnTo>
                      <a:lnTo>
                        <a:pt x="210" y="6"/>
                      </a:lnTo>
                      <a:lnTo>
                        <a:pt x="252" y="6"/>
                      </a:lnTo>
                      <a:lnTo>
                        <a:pt x="294" y="0"/>
                      </a:lnTo>
                      <a:lnTo>
                        <a:pt x="336" y="0"/>
                      </a:lnTo>
                      <a:lnTo>
                        <a:pt x="378" y="6"/>
                      </a:lnTo>
                      <a:lnTo>
                        <a:pt x="420" y="12"/>
                      </a:lnTo>
                      <a:lnTo>
                        <a:pt x="462" y="24"/>
                      </a:lnTo>
                      <a:lnTo>
                        <a:pt x="504" y="30"/>
                      </a:lnTo>
                      <a:lnTo>
                        <a:pt x="546" y="42"/>
                      </a:lnTo>
                      <a:lnTo>
                        <a:pt x="588" y="54"/>
                      </a:lnTo>
                      <a:lnTo>
                        <a:pt x="630" y="60"/>
                      </a:lnTo>
                      <a:lnTo>
                        <a:pt x="666" y="66"/>
                      </a:lnTo>
                      <a:lnTo>
                        <a:pt x="708" y="72"/>
                      </a:lnTo>
                      <a:lnTo>
                        <a:pt x="750" y="78"/>
                      </a:lnTo>
                      <a:lnTo>
                        <a:pt x="792" y="84"/>
                      </a:lnTo>
                      <a:lnTo>
                        <a:pt x="834" y="90"/>
                      </a:lnTo>
                      <a:lnTo>
                        <a:pt x="876" y="96"/>
                      </a:lnTo>
                      <a:lnTo>
                        <a:pt x="918" y="96"/>
                      </a:lnTo>
                      <a:lnTo>
                        <a:pt x="960" y="102"/>
                      </a:lnTo>
                      <a:lnTo>
                        <a:pt x="1002" y="102"/>
                      </a:lnTo>
                      <a:lnTo>
                        <a:pt x="1044" y="108"/>
                      </a:lnTo>
                      <a:lnTo>
                        <a:pt x="1086" y="114"/>
                      </a:lnTo>
                      <a:lnTo>
                        <a:pt x="1128" y="114"/>
                      </a:lnTo>
                      <a:lnTo>
                        <a:pt x="1170" y="120"/>
                      </a:lnTo>
                      <a:lnTo>
                        <a:pt x="1212" y="120"/>
                      </a:lnTo>
                      <a:lnTo>
                        <a:pt x="1254" y="126"/>
                      </a:lnTo>
                      <a:lnTo>
                        <a:pt x="1254" y="186"/>
                      </a:lnTo>
                      <a:lnTo>
                        <a:pt x="1212" y="180"/>
                      </a:lnTo>
                      <a:lnTo>
                        <a:pt x="1170" y="174"/>
                      </a:lnTo>
                      <a:lnTo>
                        <a:pt x="1128" y="162"/>
                      </a:lnTo>
                      <a:lnTo>
                        <a:pt x="1086" y="156"/>
                      </a:lnTo>
                      <a:lnTo>
                        <a:pt x="1044" y="150"/>
                      </a:lnTo>
                      <a:lnTo>
                        <a:pt x="1002" y="138"/>
                      </a:lnTo>
                      <a:lnTo>
                        <a:pt x="960" y="132"/>
                      </a:lnTo>
                      <a:lnTo>
                        <a:pt x="918" y="126"/>
                      </a:lnTo>
                      <a:lnTo>
                        <a:pt x="876" y="126"/>
                      </a:lnTo>
                      <a:lnTo>
                        <a:pt x="834" y="114"/>
                      </a:lnTo>
                      <a:lnTo>
                        <a:pt x="792" y="102"/>
                      </a:lnTo>
                      <a:lnTo>
                        <a:pt x="750" y="96"/>
                      </a:lnTo>
                      <a:lnTo>
                        <a:pt x="708" y="90"/>
                      </a:lnTo>
                      <a:lnTo>
                        <a:pt x="666" y="78"/>
                      </a:lnTo>
                      <a:lnTo>
                        <a:pt x="630" y="66"/>
                      </a:lnTo>
                      <a:lnTo>
                        <a:pt x="588" y="60"/>
                      </a:lnTo>
                      <a:lnTo>
                        <a:pt x="546" y="42"/>
                      </a:lnTo>
                      <a:lnTo>
                        <a:pt x="504" y="36"/>
                      </a:lnTo>
                      <a:lnTo>
                        <a:pt x="462" y="24"/>
                      </a:lnTo>
                      <a:lnTo>
                        <a:pt x="420" y="18"/>
                      </a:lnTo>
                      <a:lnTo>
                        <a:pt x="378" y="6"/>
                      </a:lnTo>
                      <a:lnTo>
                        <a:pt x="336" y="0"/>
                      </a:lnTo>
                      <a:lnTo>
                        <a:pt x="294" y="0"/>
                      </a:lnTo>
                      <a:lnTo>
                        <a:pt x="252" y="6"/>
                      </a:lnTo>
                      <a:lnTo>
                        <a:pt x="210" y="6"/>
                      </a:lnTo>
                      <a:lnTo>
                        <a:pt x="168" y="24"/>
                      </a:lnTo>
                      <a:lnTo>
                        <a:pt x="126" y="24"/>
                      </a:lnTo>
                      <a:lnTo>
                        <a:pt x="84" y="54"/>
                      </a:lnTo>
                      <a:lnTo>
                        <a:pt x="42" y="66"/>
                      </a:lnTo>
                      <a:lnTo>
                        <a:pt x="0" y="108"/>
                      </a:lnTo>
                      <a:close/>
                    </a:path>
                  </a:pathLst>
                </a:custGeom>
                <a:solidFill>
                  <a:srgbClr val="D9969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GB" sz="1400"/>
                </a:p>
              </p:txBody>
            </p:sp>
            <p:grpSp>
              <p:nvGrpSpPr>
                <p:cNvPr id="61" name="Group 60"/>
                <p:cNvGrpSpPr/>
                <p:nvPr/>
              </p:nvGrpSpPr>
              <p:grpSpPr>
                <a:xfrm>
                  <a:off x="1187658" y="2197511"/>
                  <a:ext cx="5148758" cy="984830"/>
                  <a:chOff x="2458072" y="2197511"/>
                  <a:chExt cx="4124268" cy="984830"/>
                </a:xfrm>
                <a:solidFill>
                  <a:srgbClr val="C6D9F1"/>
                </a:solidFill>
              </p:grpSpPr>
              <p:sp>
                <p:nvSpPr>
                  <p:cNvPr id="26" name="Freeform 28"/>
                  <p:cNvSpPr>
                    <a:spLocks/>
                  </p:cNvSpPr>
                  <p:nvPr/>
                </p:nvSpPr>
                <p:spPr bwMode="auto">
                  <a:xfrm>
                    <a:off x="2458072" y="2806315"/>
                    <a:ext cx="4124268" cy="376026"/>
                  </a:xfrm>
                  <a:custGeom>
                    <a:avLst/>
                    <a:gdLst>
                      <a:gd name="T0" fmla="*/ 0 w 1254"/>
                      <a:gd name="T1" fmla="*/ 108 h 126"/>
                      <a:gd name="T2" fmla="*/ 0 w 1254"/>
                      <a:gd name="T3" fmla="*/ 108 h 126"/>
                      <a:gd name="T4" fmla="*/ 42 w 1254"/>
                      <a:gd name="T5" fmla="*/ 66 h 126"/>
                      <a:gd name="T6" fmla="*/ 84 w 1254"/>
                      <a:gd name="T7" fmla="*/ 54 h 126"/>
                      <a:gd name="T8" fmla="*/ 126 w 1254"/>
                      <a:gd name="T9" fmla="*/ 24 h 126"/>
                      <a:gd name="T10" fmla="*/ 168 w 1254"/>
                      <a:gd name="T11" fmla="*/ 24 h 126"/>
                      <a:gd name="T12" fmla="*/ 210 w 1254"/>
                      <a:gd name="T13" fmla="*/ 12 h 126"/>
                      <a:gd name="T14" fmla="*/ 252 w 1254"/>
                      <a:gd name="T15" fmla="*/ 6 h 126"/>
                      <a:gd name="T16" fmla="*/ 294 w 1254"/>
                      <a:gd name="T17" fmla="*/ 0 h 126"/>
                      <a:gd name="T18" fmla="*/ 336 w 1254"/>
                      <a:gd name="T19" fmla="*/ 0 h 126"/>
                      <a:gd name="T20" fmla="*/ 378 w 1254"/>
                      <a:gd name="T21" fmla="*/ 0 h 126"/>
                      <a:gd name="T22" fmla="*/ 420 w 1254"/>
                      <a:gd name="T23" fmla="*/ 6 h 126"/>
                      <a:gd name="T24" fmla="*/ 462 w 1254"/>
                      <a:gd name="T25" fmla="*/ 12 h 126"/>
                      <a:gd name="T26" fmla="*/ 504 w 1254"/>
                      <a:gd name="T27" fmla="*/ 12 h 126"/>
                      <a:gd name="T28" fmla="*/ 546 w 1254"/>
                      <a:gd name="T29" fmla="*/ 18 h 126"/>
                      <a:gd name="T30" fmla="*/ 588 w 1254"/>
                      <a:gd name="T31" fmla="*/ 24 h 126"/>
                      <a:gd name="T32" fmla="*/ 630 w 1254"/>
                      <a:gd name="T33" fmla="*/ 30 h 126"/>
                      <a:gd name="T34" fmla="*/ 666 w 1254"/>
                      <a:gd name="T35" fmla="*/ 36 h 126"/>
                      <a:gd name="T36" fmla="*/ 708 w 1254"/>
                      <a:gd name="T37" fmla="*/ 42 h 126"/>
                      <a:gd name="T38" fmla="*/ 750 w 1254"/>
                      <a:gd name="T39" fmla="*/ 48 h 126"/>
                      <a:gd name="T40" fmla="*/ 792 w 1254"/>
                      <a:gd name="T41" fmla="*/ 54 h 126"/>
                      <a:gd name="T42" fmla="*/ 834 w 1254"/>
                      <a:gd name="T43" fmla="*/ 60 h 126"/>
                      <a:gd name="T44" fmla="*/ 876 w 1254"/>
                      <a:gd name="T45" fmla="*/ 66 h 126"/>
                      <a:gd name="T46" fmla="*/ 918 w 1254"/>
                      <a:gd name="T47" fmla="*/ 72 h 126"/>
                      <a:gd name="T48" fmla="*/ 960 w 1254"/>
                      <a:gd name="T49" fmla="*/ 78 h 126"/>
                      <a:gd name="T50" fmla="*/ 1002 w 1254"/>
                      <a:gd name="T51" fmla="*/ 78 h 126"/>
                      <a:gd name="T52" fmla="*/ 1044 w 1254"/>
                      <a:gd name="T53" fmla="*/ 84 h 126"/>
                      <a:gd name="T54" fmla="*/ 1086 w 1254"/>
                      <a:gd name="T55" fmla="*/ 90 h 126"/>
                      <a:gd name="T56" fmla="*/ 1128 w 1254"/>
                      <a:gd name="T57" fmla="*/ 96 h 126"/>
                      <a:gd name="T58" fmla="*/ 1170 w 1254"/>
                      <a:gd name="T59" fmla="*/ 96 h 126"/>
                      <a:gd name="T60" fmla="*/ 1212 w 1254"/>
                      <a:gd name="T61" fmla="*/ 102 h 126"/>
                      <a:gd name="T62" fmla="*/ 1254 w 1254"/>
                      <a:gd name="T63" fmla="*/ 108 h 126"/>
                      <a:gd name="T64" fmla="*/ 1254 w 1254"/>
                      <a:gd name="T65" fmla="*/ 126 h 126"/>
                      <a:gd name="T66" fmla="*/ 1212 w 1254"/>
                      <a:gd name="T67" fmla="*/ 120 h 126"/>
                      <a:gd name="T68" fmla="*/ 1170 w 1254"/>
                      <a:gd name="T69" fmla="*/ 120 h 126"/>
                      <a:gd name="T70" fmla="*/ 1128 w 1254"/>
                      <a:gd name="T71" fmla="*/ 114 h 126"/>
                      <a:gd name="T72" fmla="*/ 1086 w 1254"/>
                      <a:gd name="T73" fmla="*/ 114 h 126"/>
                      <a:gd name="T74" fmla="*/ 1044 w 1254"/>
                      <a:gd name="T75" fmla="*/ 108 h 126"/>
                      <a:gd name="T76" fmla="*/ 1002 w 1254"/>
                      <a:gd name="T77" fmla="*/ 102 h 126"/>
                      <a:gd name="T78" fmla="*/ 960 w 1254"/>
                      <a:gd name="T79" fmla="*/ 102 h 126"/>
                      <a:gd name="T80" fmla="*/ 918 w 1254"/>
                      <a:gd name="T81" fmla="*/ 96 h 126"/>
                      <a:gd name="T82" fmla="*/ 876 w 1254"/>
                      <a:gd name="T83" fmla="*/ 96 h 126"/>
                      <a:gd name="T84" fmla="*/ 834 w 1254"/>
                      <a:gd name="T85" fmla="*/ 90 h 126"/>
                      <a:gd name="T86" fmla="*/ 792 w 1254"/>
                      <a:gd name="T87" fmla="*/ 84 h 126"/>
                      <a:gd name="T88" fmla="*/ 750 w 1254"/>
                      <a:gd name="T89" fmla="*/ 78 h 126"/>
                      <a:gd name="T90" fmla="*/ 708 w 1254"/>
                      <a:gd name="T91" fmla="*/ 72 h 126"/>
                      <a:gd name="T92" fmla="*/ 666 w 1254"/>
                      <a:gd name="T93" fmla="*/ 66 h 126"/>
                      <a:gd name="T94" fmla="*/ 630 w 1254"/>
                      <a:gd name="T95" fmla="*/ 60 h 126"/>
                      <a:gd name="T96" fmla="*/ 588 w 1254"/>
                      <a:gd name="T97" fmla="*/ 54 h 126"/>
                      <a:gd name="T98" fmla="*/ 546 w 1254"/>
                      <a:gd name="T99" fmla="*/ 42 h 126"/>
                      <a:gd name="T100" fmla="*/ 504 w 1254"/>
                      <a:gd name="T101" fmla="*/ 30 h 126"/>
                      <a:gd name="T102" fmla="*/ 462 w 1254"/>
                      <a:gd name="T103" fmla="*/ 24 h 126"/>
                      <a:gd name="T104" fmla="*/ 420 w 1254"/>
                      <a:gd name="T105" fmla="*/ 12 h 126"/>
                      <a:gd name="T106" fmla="*/ 378 w 1254"/>
                      <a:gd name="T107" fmla="*/ 6 h 126"/>
                      <a:gd name="T108" fmla="*/ 336 w 1254"/>
                      <a:gd name="T109" fmla="*/ 0 h 126"/>
                      <a:gd name="T110" fmla="*/ 294 w 1254"/>
                      <a:gd name="T111" fmla="*/ 0 h 126"/>
                      <a:gd name="T112" fmla="*/ 252 w 1254"/>
                      <a:gd name="T113" fmla="*/ 6 h 126"/>
                      <a:gd name="T114" fmla="*/ 210 w 1254"/>
                      <a:gd name="T115" fmla="*/ 6 h 126"/>
                      <a:gd name="T116" fmla="*/ 168 w 1254"/>
                      <a:gd name="T117" fmla="*/ 24 h 126"/>
                      <a:gd name="T118" fmla="*/ 126 w 1254"/>
                      <a:gd name="T119" fmla="*/ 24 h 126"/>
                      <a:gd name="T120" fmla="*/ 84 w 1254"/>
                      <a:gd name="T121" fmla="*/ 54 h 126"/>
                      <a:gd name="T122" fmla="*/ 42 w 1254"/>
                      <a:gd name="T123" fmla="*/ 66 h 126"/>
                      <a:gd name="T124" fmla="*/ 0 w 1254"/>
                      <a:gd name="T125" fmla="*/ 108 h 1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54" h="126">
                        <a:moveTo>
                          <a:pt x="0" y="108"/>
                        </a:moveTo>
                        <a:lnTo>
                          <a:pt x="0" y="108"/>
                        </a:lnTo>
                        <a:lnTo>
                          <a:pt x="42" y="66"/>
                        </a:lnTo>
                        <a:lnTo>
                          <a:pt x="84" y="54"/>
                        </a:lnTo>
                        <a:lnTo>
                          <a:pt x="126" y="24"/>
                        </a:lnTo>
                        <a:lnTo>
                          <a:pt x="168" y="24"/>
                        </a:lnTo>
                        <a:lnTo>
                          <a:pt x="210" y="12"/>
                        </a:lnTo>
                        <a:lnTo>
                          <a:pt x="252" y="6"/>
                        </a:lnTo>
                        <a:lnTo>
                          <a:pt x="294" y="0"/>
                        </a:lnTo>
                        <a:lnTo>
                          <a:pt x="336" y="0"/>
                        </a:lnTo>
                        <a:lnTo>
                          <a:pt x="378" y="0"/>
                        </a:lnTo>
                        <a:lnTo>
                          <a:pt x="420" y="6"/>
                        </a:lnTo>
                        <a:lnTo>
                          <a:pt x="462" y="12"/>
                        </a:lnTo>
                        <a:lnTo>
                          <a:pt x="504" y="12"/>
                        </a:lnTo>
                        <a:lnTo>
                          <a:pt x="546" y="18"/>
                        </a:lnTo>
                        <a:lnTo>
                          <a:pt x="588" y="24"/>
                        </a:lnTo>
                        <a:lnTo>
                          <a:pt x="630" y="30"/>
                        </a:lnTo>
                        <a:lnTo>
                          <a:pt x="666" y="36"/>
                        </a:lnTo>
                        <a:lnTo>
                          <a:pt x="708" y="42"/>
                        </a:lnTo>
                        <a:lnTo>
                          <a:pt x="750" y="48"/>
                        </a:lnTo>
                        <a:lnTo>
                          <a:pt x="792" y="54"/>
                        </a:lnTo>
                        <a:lnTo>
                          <a:pt x="834" y="60"/>
                        </a:lnTo>
                        <a:lnTo>
                          <a:pt x="876" y="66"/>
                        </a:lnTo>
                        <a:lnTo>
                          <a:pt x="918" y="72"/>
                        </a:lnTo>
                        <a:lnTo>
                          <a:pt x="960" y="78"/>
                        </a:lnTo>
                        <a:lnTo>
                          <a:pt x="1002" y="78"/>
                        </a:lnTo>
                        <a:lnTo>
                          <a:pt x="1044" y="84"/>
                        </a:lnTo>
                        <a:lnTo>
                          <a:pt x="1086" y="90"/>
                        </a:lnTo>
                        <a:lnTo>
                          <a:pt x="1128" y="96"/>
                        </a:lnTo>
                        <a:lnTo>
                          <a:pt x="1170" y="96"/>
                        </a:lnTo>
                        <a:lnTo>
                          <a:pt x="1212" y="102"/>
                        </a:lnTo>
                        <a:lnTo>
                          <a:pt x="1254" y="108"/>
                        </a:lnTo>
                        <a:lnTo>
                          <a:pt x="1254" y="126"/>
                        </a:lnTo>
                        <a:lnTo>
                          <a:pt x="1212" y="120"/>
                        </a:lnTo>
                        <a:lnTo>
                          <a:pt x="1170" y="120"/>
                        </a:lnTo>
                        <a:lnTo>
                          <a:pt x="1128" y="114"/>
                        </a:lnTo>
                        <a:lnTo>
                          <a:pt x="1086" y="114"/>
                        </a:lnTo>
                        <a:lnTo>
                          <a:pt x="1044" y="108"/>
                        </a:lnTo>
                        <a:lnTo>
                          <a:pt x="1002" y="102"/>
                        </a:lnTo>
                        <a:lnTo>
                          <a:pt x="960" y="102"/>
                        </a:lnTo>
                        <a:lnTo>
                          <a:pt x="918" y="96"/>
                        </a:lnTo>
                        <a:lnTo>
                          <a:pt x="876" y="96"/>
                        </a:lnTo>
                        <a:lnTo>
                          <a:pt x="834" y="90"/>
                        </a:lnTo>
                        <a:lnTo>
                          <a:pt x="792" y="84"/>
                        </a:lnTo>
                        <a:lnTo>
                          <a:pt x="750" y="78"/>
                        </a:lnTo>
                        <a:lnTo>
                          <a:pt x="708" y="72"/>
                        </a:lnTo>
                        <a:lnTo>
                          <a:pt x="666" y="66"/>
                        </a:lnTo>
                        <a:lnTo>
                          <a:pt x="630" y="60"/>
                        </a:lnTo>
                        <a:lnTo>
                          <a:pt x="588" y="54"/>
                        </a:lnTo>
                        <a:lnTo>
                          <a:pt x="546" y="42"/>
                        </a:lnTo>
                        <a:lnTo>
                          <a:pt x="504" y="30"/>
                        </a:lnTo>
                        <a:lnTo>
                          <a:pt x="462" y="24"/>
                        </a:lnTo>
                        <a:lnTo>
                          <a:pt x="420" y="12"/>
                        </a:lnTo>
                        <a:lnTo>
                          <a:pt x="378" y="6"/>
                        </a:lnTo>
                        <a:lnTo>
                          <a:pt x="336" y="0"/>
                        </a:lnTo>
                        <a:lnTo>
                          <a:pt x="294" y="0"/>
                        </a:lnTo>
                        <a:lnTo>
                          <a:pt x="252" y="6"/>
                        </a:lnTo>
                        <a:lnTo>
                          <a:pt x="210" y="6"/>
                        </a:lnTo>
                        <a:lnTo>
                          <a:pt x="168" y="24"/>
                        </a:lnTo>
                        <a:lnTo>
                          <a:pt x="126" y="24"/>
                        </a:lnTo>
                        <a:lnTo>
                          <a:pt x="84" y="54"/>
                        </a:lnTo>
                        <a:lnTo>
                          <a:pt x="42" y="66"/>
                        </a:lnTo>
                        <a:lnTo>
                          <a:pt x="0" y="10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/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GB" sz="1400"/>
                  </a:p>
                </p:txBody>
              </p:sp>
              <p:sp>
                <p:nvSpPr>
                  <p:cNvPr id="27" name="Freeform 29"/>
                  <p:cNvSpPr>
                    <a:spLocks/>
                  </p:cNvSpPr>
                  <p:nvPr/>
                </p:nvSpPr>
                <p:spPr bwMode="auto">
                  <a:xfrm>
                    <a:off x="2458072" y="2197511"/>
                    <a:ext cx="4124268" cy="931112"/>
                  </a:xfrm>
                  <a:custGeom>
                    <a:avLst/>
                    <a:gdLst>
                      <a:gd name="T0" fmla="*/ 0 w 1254"/>
                      <a:gd name="T1" fmla="*/ 312 h 312"/>
                      <a:gd name="T2" fmla="*/ 0 w 1254"/>
                      <a:gd name="T3" fmla="*/ 312 h 312"/>
                      <a:gd name="T4" fmla="*/ 42 w 1254"/>
                      <a:gd name="T5" fmla="*/ 270 h 312"/>
                      <a:gd name="T6" fmla="*/ 84 w 1254"/>
                      <a:gd name="T7" fmla="*/ 258 h 312"/>
                      <a:gd name="T8" fmla="*/ 126 w 1254"/>
                      <a:gd name="T9" fmla="*/ 228 h 312"/>
                      <a:gd name="T10" fmla="*/ 168 w 1254"/>
                      <a:gd name="T11" fmla="*/ 228 h 312"/>
                      <a:gd name="T12" fmla="*/ 210 w 1254"/>
                      <a:gd name="T13" fmla="*/ 204 h 312"/>
                      <a:gd name="T14" fmla="*/ 252 w 1254"/>
                      <a:gd name="T15" fmla="*/ 198 h 312"/>
                      <a:gd name="T16" fmla="*/ 294 w 1254"/>
                      <a:gd name="T17" fmla="*/ 186 h 312"/>
                      <a:gd name="T18" fmla="*/ 336 w 1254"/>
                      <a:gd name="T19" fmla="*/ 174 h 312"/>
                      <a:gd name="T20" fmla="*/ 378 w 1254"/>
                      <a:gd name="T21" fmla="*/ 168 h 312"/>
                      <a:gd name="T22" fmla="*/ 420 w 1254"/>
                      <a:gd name="T23" fmla="*/ 162 h 312"/>
                      <a:gd name="T24" fmla="*/ 462 w 1254"/>
                      <a:gd name="T25" fmla="*/ 156 h 312"/>
                      <a:gd name="T26" fmla="*/ 504 w 1254"/>
                      <a:gd name="T27" fmla="*/ 150 h 312"/>
                      <a:gd name="T28" fmla="*/ 546 w 1254"/>
                      <a:gd name="T29" fmla="*/ 138 h 312"/>
                      <a:gd name="T30" fmla="*/ 588 w 1254"/>
                      <a:gd name="T31" fmla="*/ 132 h 312"/>
                      <a:gd name="T32" fmla="*/ 630 w 1254"/>
                      <a:gd name="T33" fmla="*/ 126 h 312"/>
                      <a:gd name="T34" fmla="*/ 666 w 1254"/>
                      <a:gd name="T35" fmla="*/ 114 h 312"/>
                      <a:gd name="T36" fmla="*/ 708 w 1254"/>
                      <a:gd name="T37" fmla="*/ 108 h 312"/>
                      <a:gd name="T38" fmla="*/ 750 w 1254"/>
                      <a:gd name="T39" fmla="*/ 102 h 312"/>
                      <a:gd name="T40" fmla="*/ 792 w 1254"/>
                      <a:gd name="T41" fmla="*/ 90 h 312"/>
                      <a:gd name="T42" fmla="*/ 834 w 1254"/>
                      <a:gd name="T43" fmla="*/ 84 h 312"/>
                      <a:gd name="T44" fmla="*/ 876 w 1254"/>
                      <a:gd name="T45" fmla="*/ 72 h 312"/>
                      <a:gd name="T46" fmla="*/ 918 w 1254"/>
                      <a:gd name="T47" fmla="*/ 66 h 312"/>
                      <a:gd name="T48" fmla="*/ 960 w 1254"/>
                      <a:gd name="T49" fmla="*/ 54 h 312"/>
                      <a:gd name="T50" fmla="*/ 1002 w 1254"/>
                      <a:gd name="T51" fmla="*/ 48 h 312"/>
                      <a:gd name="T52" fmla="*/ 1044 w 1254"/>
                      <a:gd name="T53" fmla="*/ 36 h 312"/>
                      <a:gd name="T54" fmla="*/ 1086 w 1254"/>
                      <a:gd name="T55" fmla="*/ 30 h 312"/>
                      <a:gd name="T56" fmla="*/ 1128 w 1254"/>
                      <a:gd name="T57" fmla="*/ 24 h 312"/>
                      <a:gd name="T58" fmla="*/ 1170 w 1254"/>
                      <a:gd name="T59" fmla="*/ 12 h 312"/>
                      <a:gd name="T60" fmla="*/ 1212 w 1254"/>
                      <a:gd name="T61" fmla="*/ 6 h 312"/>
                      <a:gd name="T62" fmla="*/ 1254 w 1254"/>
                      <a:gd name="T63" fmla="*/ 0 h 312"/>
                      <a:gd name="T64" fmla="*/ 1254 w 1254"/>
                      <a:gd name="T65" fmla="*/ 312 h 312"/>
                      <a:gd name="T66" fmla="*/ 1212 w 1254"/>
                      <a:gd name="T67" fmla="*/ 306 h 312"/>
                      <a:gd name="T68" fmla="*/ 1170 w 1254"/>
                      <a:gd name="T69" fmla="*/ 300 h 312"/>
                      <a:gd name="T70" fmla="*/ 1128 w 1254"/>
                      <a:gd name="T71" fmla="*/ 300 h 312"/>
                      <a:gd name="T72" fmla="*/ 1086 w 1254"/>
                      <a:gd name="T73" fmla="*/ 294 h 312"/>
                      <a:gd name="T74" fmla="*/ 1044 w 1254"/>
                      <a:gd name="T75" fmla="*/ 288 h 312"/>
                      <a:gd name="T76" fmla="*/ 1002 w 1254"/>
                      <a:gd name="T77" fmla="*/ 282 h 312"/>
                      <a:gd name="T78" fmla="*/ 960 w 1254"/>
                      <a:gd name="T79" fmla="*/ 282 h 312"/>
                      <a:gd name="T80" fmla="*/ 918 w 1254"/>
                      <a:gd name="T81" fmla="*/ 276 h 312"/>
                      <a:gd name="T82" fmla="*/ 876 w 1254"/>
                      <a:gd name="T83" fmla="*/ 270 h 312"/>
                      <a:gd name="T84" fmla="*/ 834 w 1254"/>
                      <a:gd name="T85" fmla="*/ 264 h 312"/>
                      <a:gd name="T86" fmla="*/ 792 w 1254"/>
                      <a:gd name="T87" fmla="*/ 258 h 312"/>
                      <a:gd name="T88" fmla="*/ 750 w 1254"/>
                      <a:gd name="T89" fmla="*/ 252 h 312"/>
                      <a:gd name="T90" fmla="*/ 708 w 1254"/>
                      <a:gd name="T91" fmla="*/ 246 h 312"/>
                      <a:gd name="T92" fmla="*/ 666 w 1254"/>
                      <a:gd name="T93" fmla="*/ 240 h 312"/>
                      <a:gd name="T94" fmla="*/ 630 w 1254"/>
                      <a:gd name="T95" fmla="*/ 234 h 312"/>
                      <a:gd name="T96" fmla="*/ 588 w 1254"/>
                      <a:gd name="T97" fmla="*/ 228 h 312"/>
                      <a:gd name="T98" fmla="*/ 546 w 1254"/>
                      <a:gd name="T99" fmla="*/ 222 h 312"/>
                      <a:gd name="T100" fmla="*/ 504 w 1254"/>
                      <a:gd name="T101" fmla="*/ 216 h 312"/>
                      <a:gd name="T102" fmla="*/ 462 w 1254"/>
                      <a:gd name="T103" fmla="*/ 216 h 312"/>
                      <a:gd name="T104" fmla="*/ 420 w 1254"/>
                      <a:gd name="T105" fmla="*/ 210 h 312"/>
                      <a:gd name="T106" fmla="*/ 378 w 1254"/>
                      <a:gd name="T107" fmla="*/ 204 h 312"/>
                      <a:gd name="T108" fmla="*/ 336 w 1254"/>
                      <a:gd name="T109" fmla="*/ 204 h 312"/>
                      <a:gd name="T110" fmla="*/ 294 w 1254"/>
                      <a:gd name="T111" fmla="*/ 204 h 312"/>
                      <a:gd name="T112" fmla="*/ 252 w 1254"/>
                      <a:gd name="T113" fmla="*/ 210 h 312"/>
                      <a:gd name="T114" fmla="*/ 210 w 1254"/>
                      <a:gd name="T115" fmla="*/ 216 h 312"/>
                      <a:gd name="T116" fmla="*/ 168 w 1254"/>
                      <a:gd name="T117" fmla="*/ 228 h 312"/>
                      <a:gd name="T118" fmla="*/ 126 w 1254"/>
                      <a:gd name="T119" fmla="*/ 228 h 312"/>
                      <a:gd name="T120" fmla="*/ 84 w 1254"/>
                      <a:gd name="T121" fmla="*/ 258 h 312"/>
                      <a:gd name="T122" fmla="*/ 42 w 1254"/>
                      <a:gd name="T123" fmla="*/ 270 h 312"/>
                      <a:gd name="T124" fmla="*/ 0 w 1254"/>
                      <a:gd name="T125" fmla="*/ 312 h 31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54" h="312">
                        <a:moveTo>
                          <a:pt x="0" y="312"/>
                        </a:moveTo>
                        <a:lnTo>
                          <a:pt x="0" y="312"/>
                        </a:lnTo>
                        <a:lnTo>
                          <a:pt x="42" y="270"/>
                        </a:lnTo>
                        <a:lnTo>
                          <a:pt x="84" y="258"/>
                        </a:lnTo>
                        <a:lnTo>
                          <a:pt x="126" y="228"/>
                        </a:lnTo>
                        <a:lnTo>
                          <a:pt x="168" y="228"/>
                        </a:lnTo>
                        <a:lnTo>
                          <a:pt x="210" y="204"/>
                        </a:lnTo>
                        <a:lnTo>
                          <a:pt x="252" y="198"/>
                        </a:lnTo>
                        <a:lnTo>
                          <a:pt x="294" y="186"/>
                        </a:lnTo>
                        <a:lnTo>
                          <a:pt x="336" y="174"/>
                        </a:lnTo>
                        <a:lnTo>
                          <a:pt x="378" y="168"/>
                        </a:lnTo>
                        <a:lnTo>
                          <a:pt x="420" y="162"/>
                        </a:lnTo>
                        <a:lnTo>
                          <a:pt x="462" y="156"/>
                        </a:lnTo>
                        <a:lnTo>
                          <a:pt x="504" y="150"/>
                        </a:lnTo>
                        <a:lnTo>
                          <a:pt x="546" y="138"/>
                        </a:lnTo>
                        <a:lnTo>
                          <a:pt x="588" y="132"/>
                        </a:lnTo>
                        <a:lnTo>
                          <a:pt x="630" y="126"/>
                        </a:lnTo>
                        <a:lnTo>
                          <a:pt x="666" y="114"/>
                        </a:lnTo>
                        <a:lnTo>
                          <a:pt x="708" y="108"/>
                        </a:lnTo>
                        <a:lnTo>
                          <a:pt x="750" y="102"/>
                        </a:lnTo>
                        <a:lnTo>
                          <a:pt x="792" y="90"/>
                        </a:lnTo>
                        <a:lnTo>
                          <a:pt x="834" y="84"/>
                        </a:lnTo>
                        <a:lnTo>
                          <a:pt x="876" y="72"/>
                        </a:lnTo>
                        <a:lnTo>
                          <a:pt x="918" y="66"/>
                        </a:lnTo>
                        <a:lnTo>
                          <a:pt x="960" y="54"/>
                        </a:lnTo>
                        <a:lnTo>
                          <a:pt x="1002" y="48"/>
                        </a:lnTo>
                        <a:lnTo>
                          <a:pt x="1044" y="36"/>
                        </a:lnTo>
                        <a:lnTo>
                          <a:pt x="1086" y="30"/>
                        </a:lnTo>
                        <a:lnTo>
                          <a:pt x="1128" y="24"/>
                        </a:lnTo>
                        <a:lnTo>
                          <a:pt x="1170" y="12"/>
                        </a:lnTo>
                        <a:lnTo>
                          <a:pt x="1212" y="6"/>
                        </a:lnTo>
                        <a:lnTo>
                          <a:pt x="1254" y="0"/>
                        </a:lnTo>
                        <a:lnTo>
                          <a:pt x="1254" y="312"/>
                        </a:lnTo>
                        <a:lnTo>
                          <a:pt x="1212" y="306"/>
                        </a:lnTo>
                        <a:lnTo>
                          <a:pt x="1170" y="300"/>
                        </a:lnTo>
                        <a:lnTo>
                          <a:pt x="1128" y="300"/>
                        </a:lnTo>
                        <a:lnTo>
                          <a:pt x="1086" y="294"/>
                        </a:lnTo>
                        <a:lnTo>
                          <a:pt x="1044" y="288"/>
                        </a:lnTo>
                        <a:lnTo>
                          <a:pt x="1002" y="282"/>
                        </a:lnTo>
                        <a:lnTo>
                          <a:pt x="960" y="282"/>
                        </a:lnTo>
                        <a:lnTo>
                          <a:pt x="918" y="276"/>
                        </a:lnTo>
                        <a:lnTo>
                          <a:pt x="876" y="270"/>
                        </a:lnTo>
                        <a:lnTo>
                          <a:pt x="834" y="264"/>
                        </a:lnTo>
                        <a:lnTo>
                          <a:pt x="792" y="258"/>
                        </a:lnTo>
                        <a:lnTo>
                          <a:pt x="750" y="252"/>
                        </a:lnTo>
                        <a:lnTo>
                          <a:pt x="708" y="246"/>
                        </a:lnTo>
                        <a:lnTo>
                          <a:pt x="666" y="240"/>
                        </a:lnTo>
                        <a:lnTo>
                          <a:pt x="630" y="234"/>
                        </a:lnTo>
                        <a:lnTo>
                          <a:pt x="588" y="228"/>
                        </a:lnTo>
                        <a:lnTo>
                          <a:pt x="546" y="222"/>
                        </a:lnTo>
                        <a:lnTo>
                          <a:pt x="504" y="216"/>
                        </a:lnTo>
                        <a:lnTo>
                          <a:pt x="462" y="216"/>
                        </a:lnTo>
                        <a:lnTo>
                          <a:pt x="420" y="210"/>
                        </a:lnTo>
                        <a:lnTo>
                          <a:pt x="378" y="204"/>
                        </a:lnTo>
                        <a:lnTo>
                          <a:pt x="336" y="204"/>
                        </a:lnTo>
                        <a:lnTo>
                          <a:pt x="294" y="204"/>
                        </a:lnTo>
                        <a:lnTo>
                          <a:pt x="252" y="210"/>
                        </a:lnTo>
                        <a:lnTo>
                          <a:pt x="210" y="216"/>
                        </a:lnTo>
                        <a:lnTo>
                          <a:pt x="168" y="228"/>
                        </a:lnTo>
                        <a:lnTo>
                          <a:pt x="126" y="228"/>
                        </a:lnTo>
                        <a:lnTo>
                          <a:pt x="84" y="258"/>
                        </a:lnTo>
                        <a:lnTo>
                          <a:pt x="42" y="270"/>
                        </a:lnTo>
                        <a:lnTo>
                          <a:pt x="0" y="3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GB" sz="1400"/>
                  </a:p>
                </p:txBody>
              </p:sp>
            </p:grpSp>
          </p:grpSp>
          <p:sp>
            <p:nvSpPr>
              <p:cNvPr id="16" name="Freeform 18"/>
              <p:cNvSpPr>
                <a:spLocks/>
              </p:cNvSpPr>
              <p:nvPr/>
            </p:nvSpPr>
            <p:spPr bwMode="auto">
              <a:xfrm>
                <a:off x="1187658" y="2824221"/>
                <a:ext cx="5148758" cy="1772693"/>
              </a:xfrm>
              <a:custGeom>
                <a:avLst/>
                <a:gdLst>
                  <a:gd name="T0" fmla="*/ 0 w 1254"/>
                  <a:gd name="T1" fmla="*/ 102 h 594"/>
                  <a:gd name="T2" fmla="*/ 0 w 1254"/>
                  <a:gd name="T3" fmla="*/ 102 h 594"/>
                  <a:gd name="T4" fmla="*/ 42 w 1254"/>
                  <a:gd name="T5" fmla="*/ 60 h 594"/>
                  <a:gd name="T6" fmla="*/ 84 w 1254"/>
                  <a:gd name="T7" fmla="*/ 48 h 594"/>
                  <a:gd name="T8" fmla="*/ 126 w 1254"/>
                  <a:gd name="T9" fmla="*/ 18 h 594"/>
                  <a:gd name="T10" fmla="*/ 168 w 1254"/>
                  <a:gd name="T11" fmla="*/ 18 h 594"/>
                  <a:gd name="T12" fmla="*/ 210 w 1254"/>
                  <a:gd name="T13" fmla="*/ 0 h 594"/>
                  <a:gd name="T14" fmla="*/ 252 w 1254"/>
                  <a:gd name="T15" fmla="*/ 0 h 594"/>
                  <a:gd name="T16" fmla="*/ 294 w 1254"/>
                  <a:gd name="T17" fmla="*/ 0 h 594"/>
                  <a:gd name="T18" fmla="*/ 336 w 1254"/>
                  <a:gd name="T19" fmla="*/ 0 h 594"/>
                  <a:gd name="T20" fmla="*/ 378 w 1254"/>
                  <a:gd name="T21" fmla="*/ 6 h 594"/>
                  <a:gd name="T22" fmla="*/ 420 w 1254"/>
                  <a:gd name="T23" fmla="*/ 24 h 594"/>
                  <a:gd name="T24" fmla="*/ 462 w 1254"/>
                  <a:gd name="T25" fmla="*/ 42 h 594"/>
                  <a:gd name="T26" fmla="*/ 504 w 1254"/>
                  <a:gd name="T27" fmla="*/ 60 h 594"/>
                  <a:gd name="T28" fmla="*/ 546 w 1254"/>
                  <a:gd name="T29" fmla="*/ 84 h 594"/>
                  <a:gd name="T30" fmla="*/ 588 w 1254"/>
                  <a:gd name="T31" fmla="*/ 108 h 594"/>
                  <a:gd name="T32" fmla="*/ 630 w 1254"/>
                  <a:gd name="T33" fmla="*/ 132 h 594"/>
                  <a:gd name="T34" fmla="*/ 666 w 1254"/>
                  <a:gd name="T35" fmla="*/ 162 h 594"/>
                  <a:gd name="T36" fmla="*/ 708 w 1254"/>
                  <a:gd name="T37" fmla="*/ 186 h 594"/>
                  <a:gd name="T38" fmla="*/ 750 w 1254"/>
                  <a:gd name="T39" fmla="*/ 210 h 594"/>
                  <a:gd name="T40" fmla="*/ 792 w 1254"/>
                  <a:gd name="T41" fmla="*/ 240 h 594"/>
                  <a:gd name="T42" fmla="*/ 834 w 1254"/>
                  <a:gd name="T43" fmla="*/ 270 h 594"/>
                  <a:gd name="T44" fmla="*/ 876 w 1254"/>
                  <a:gd name="T45" fmla="*/ 294 h 594"/>
                  <a:gd name="T46" fmla="*/ 918 w 1254"/>
                  <a:gd name="T47" fmla="*/ 318 h 594"/>
                  <a:gd name="T48" fmla="*/ 960 w 1254"/>
                  <a:gd name="T49" fmla="*/ 342 h 594"/>
                  <a:gd name="T50" fmla="*/ 1002 w 1254"/>
                  <a:gd name="T51" fmla="*/ 366 h 594"/>
                  <a:gd name="T52" fmla="*/ 1044 w 1254"/>
                  <a:gd name="T53" fmla="*/ 390 h 594"/>
                  <a:gd name="T54" fmla="*/ 1086 w 1254"/>
                  <a:gd name="T55" fmla="*/ 414 h 594"/>
                  <a:gd name="T56" fmla="*/ 1128 w 1254"/>
                  <a:gd name="T57" fmla="*/ 432 h 594"/>
                  <a:gd name="T58" fmla="*/ 1170 w 1254"/>
                  <a:gd name="T59" fmla="*/ 456 h 594"/>
                  <a:gd name="T60" fmla="*/ 1212 w 1254"/>
                  <a:gd name="T61" fmla="*/ 474 h 594"/>
                  <a:gd name="T62" fmla="*/ 1254 w 1254"/>
                  <a:gd name="T63" fmla="*/ 492 h 594"/>
                  <a:gd name="T64" fmla="*/ 1254 w 1254"/>
                  <a:gd name="T65" fmla="*/ 594 h 594"/>
                  <a:gd name="T66" fmla="*/ 1212 w 1254"/>
                  <a:gd name="T67" fmla="*/ 576 h 594"/>
                  <a:gd name="T68" fmla="*/ 1170 w 1254"/>
                  <a:gd name="T69" fmla="*/ 552 h 594"/>
                  <a:gd name="T70" fmla="*/ 1128 w 1254"/>
                  <a:gd name="T71" fmla="*/ 534 h 594"/>
                  <a:gd name="T72" fmla="*/ 1086 w 1254"/>
                  <a:gd name="T73" fmla="*/ 510 h 594"/>
                  <a:gd name="T74" fmla="*/ 1044 w 1254"/>
                  <a:gd name="T75" fmla="*/ 480 h 594"/>
                  <a:gd name="T76" fmla="*/ 1002 w 1254"/>
                  <a:gd name="T77" fmla="*/ 450 h 594"/>
                  <a:gd name="T78" fmla="*/ 960 w 1254"/>
                  <a:gd name="T79" fmla="*/ 414 h 594"/>
                  <a:gd name="T80" fmla="*/ 918 w 1254"/>
                  <a:gd name="T81" fmla="*/ 378 h 594"/>
                  <a:gd name="T82" fmla="*/ 876 w 1254"/>
                  <a:gd name="T83" fmla="*/ 348 h 594"/>
                  <a:gd name="T84" fmla="*/ 834 w 1254"/>
                  <a:gd name="T85" fmla="*/ 312 h 594"/>
                  <a:gd name="T86" fmla="*/ 792 w 1254"/>
                  <a:gd name="T87" fmla="*/ 270 h 594"/>
                  <a:gd name="T88" fmla="*/ 750 w 1254"/>
                  <a:gd name="T89" fmla="*/ 240 h 594"/>
                  <a:gd name="T90" fmla="*/ 708 w 1254"/>
                  <a:gd name="T91" fmla="*/ 204 h 594"/>
                  <a:gd name="T92" fmla="*/ 666 w 1254"/>
                  <a:gd name="T93" fmla="*/ 174 h 594"/>
                  <a:gd name="T94" fmla="*/ 630 w 1254"/>
                  <a:gd name="T95" fmla="*/ 144 h 594"/>
                  <a:gd name="T96" fmla="*/ 588 w 1254"/>
                  <a:gd name="T97" fmla="*/ 114 h 594"/>
                  <a:gd name="T98" fmla="*/ 546 w 1254"/>
                  <a:gd name="T99" fmla="*/ 84 h 594"/>
                  <a:gd name="T100" fmla="*/ 504 w 1254"/>
                  <a:gd name="T101" fmla="*/ 60 h 594"/>
                  <a:gd name="T102" fmla="*/ 462 w 1254"/>
                  <a:gd name="T103" fmla="*/ 42 h 594"/>
                  <a:gd name="T104" fmla="*/ 420 w 1254"/>
                  <a:gd name="T105" fmla="*/ 24 h 594"/>
                  <a:gd name="T106" fmla="*/ 378 w 1254"/>
                  <a:gd name="T107" fmla="*/ 6 h 594"/>
                  <a:gd name="T108" fmla="*/ 336 w 1254"/>
                  <a:gd name="T109" fmla="*/ 0 h 594"/>
                  <a:gd name="T110" fmla="*/ 294 w 1254"/>
                  <a:gd name="T111" fmla="*/ 0 h 594"/>
                  <a:gd name="T112" fmla="*/ 252 w 1254"/>
                  <a:gd name="T113" fmla="*/ 0 h 594"/>
                  <a:gd name="T114" fmla="*/ 210 w 1254"/>
                  <a:gd name="T115" fmla="*/ 0 h 594"/>
                  <a:gd name="T116" fmla="*/ 168 w 1254"/>
                  <a:gd name="T117" fmla="*/ 18 h 594"/>
                  <a:gd name="T118" fmla="*/ 126 w 1254"/>
                  <a:gd name="T119" fmla="*/ 18 h 594"/>
                  <a:gd name="T120" fmla="*/ 84 w 1254"/>
                  <a:gd name="T121" fmla="*/ 48 h 594"/>
                  <a:gd name="T122" fmla="*/ 42 w 1254"/>
                  <a:gd name="T123" fmla="*/ 60 h 594"/>
                  <a:gd name="T124" fmla="*/ 0 w 1254"/>
                  <a:gd name="T125" fmla="*/ 102 h 5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54" h="594">
                    <a:moveTo>
                      <a:pt x="0" y="102"/>
                    </a:moveTo>
                    <a:lnTo>
                      <a:pt x="0" y="102"/>
                    </a:lnTo>
                    <a:lnTo>
                      <a:pt x="42" y="60"/>
                    </a:lnTo>
                    <a:lnTo>
                      <a:pt x="84" y="48"/>
                    </a:lnTo>
                    <a:lnTo>
                      <a:pt x="126" y="18"/>
                    </a:lnTo>
                    <a:lnTo>
                      <a:pt x="168" y="18"/>
                    </a:lnTo>
                    <a:lnTo>
                      <a:pt x="210" y="0"/>
                    </a:lnTo>
                    <a:lnTo>
                      <a:pt x="252" y="0"/>
                    </a:lnTo>
                    <a:lnTo>
                      <a:pt x="294" y="0"/>
                    </a:lnTo>
                    <a:lnTo>
                      <a:pt x="336" y="0"/>
                    </a:lnTo>
                    <a:lnTo>
                      <a:pt x="378" y="6"/>
                    </a:lnTo>
                    <a:lnTo>
                      <a:pt x="420" y="24"/>
                    </a:lnTo>
                    <a:lnTo>
                      <a:pt x="462" y="42"/>
                    </a:lnTo>
                    <a:lnTo>
                      <a:pt x="504" y="60"/>
                    </a:lnTo>
                    <a:lnTo>
                      <a:pt x="546" y="84"/>
                    </a:lnTo>
                    <a:lnTo>
                      <a:pt x="588" y="108"/>
                    </a:lnTo>
                    <a:lnTo>
                      <a:pt x="630" y="132"/>
                    </a:lnTo>
                    <a:lnTo>
                      <a:pt x="666" y="162"/>
                    </a:lnTo>
                    <a:lnTo>
                      <a:pt x="708" y="186"/>
                    </a:lnTo>
                    <a:lnTo>
                      <a:pt x="750" y="210"/>
                    </a:lnTo>
                    <a:lnTo>
                      <a:pt x="792" y="240"/>
                    </a:lnTo>
                    <a:lnTo>
                      <a:pt x="834" y="270"/>
                    </a:lnTo>
                    <a:lnTo>
                      <a:pt x="876" y="294"/>
                    </a:lnTo>
                    <a:lnTo>
                      <a:pt x="918" y="318"/>
                    </a:lnTo>
                    <a:lnTo>
                      <a:pt x="960" y="342"/>
                    </a:lnTo>
                    <a:lnTo>
                      <a:pt x="1002" y="366"/>
                    </a:lnTo>
                    <a:lnTo>
                      <a:pt x="1044" y="390"/>
                    </a:lnTo>
                    <a:lnTo>
                      <a:pt x="1086" y="414"/>
                    </a:lnTo>
                    <a:lnTo>
                      <a:pt x="1128" y="432"/>
                    </a:lnTo>
                    <a:lnTo>
                      <a:pt x="1170" y="456"/>
                    </a:lnTo>
                    <a:lnTo>
                      <a:pt x="1212" y="474"/>
                    </a:lnTo>
                    <a:lnTo>
                      <a:pt x="1254" y="492"/>
                    </a:lnTo>
                    <a:lnTo>
                      <a:pt x="1254" y="594"/>
                    </a:lnTo>
                    <a:lnTo>
                      <a:pt x="1212" y="576"/>
                    </a:lnTo>
                    <a:lnTo>
                      <a:pt x="1170" y="552"/>
                    </a:lnTo>
                    <a:lnTo>
                      <a:pt x="1128" y="534"/>
                    </a:lnTo>
                    <a:lnTo>
                      <a:pt x="1086" y="510"/>
                    </a:lnTo>
                    <a:lnTo>
                      <a:pt x="1044" y="480"/>
                    </a:lnTo>
                    <a:lnTo>
                      <a:pt x="1002" y="450"/>
                    </a:lnTo>
                    <a:lnTo>
                      <a:pt x="960" y="414"/>
                    </a:lnTo>
                    <a:lnTo>
                      <a:pt x="918" y="378"/>
                    </a:lnTo>
                    <a:lnTo>
                      <a:pt x="876" y="348"/>
                    </a:lnTo>
                    <a:lnTo>
                      <a:pt x="834" y="312"/>
                    </a:lnTo>
                    <a:lnTo>
                      <a:pt x="792" y="270"/>
                    </a:lnTo>
                    <a:lnTo>
                      <a:pt x="750" y="240"/>
                    </a:lnTo>
                    <a:lnTo>
                      <a:pt x="708" y="204"/>
                    </a:lnTo>
                    <a:lnTo>
                      <a:pt x="666" y="174"/>
                    </a:lnTo>
                    <a:lnTo>
                      <a:pt x="630" y="144"/>
                    </a:lnTo>
                    <a:lnTo>
                      <a:pt x="588" y="114"/>
                    </a:lnTo>
                    <a:lnTo>
                      <a:pt x="546" y="84"/>
                    </a:lnTo>
                    <a:lnTo>
                      <a:pt x="504" y="60"/>
                    </a:lnTo>
                    <a:lnTo>
                      <a:pt x="462" y="42"/>
                    </a:lnTo>
                    <a:lnTo>
                      <a:pt x="420" y="24"/>
                    </a:lnTo>
                    <a:lnTo>
                      <a:pt x="378" y="6"/>
                    </a:lnTo>
                    <a:lnTo>
                      <a:pt x="336" y="0"/>
                    </a:lnTo>
                    <a:lnTo>
                      <a:pt x="294" y="0"/>
                    </a:lnTo>
                    <a:lnTo>
                      <a:pt x="252" y="0"/>
                    </a:lnTo>
                    <a:lnTo>
                      <a:pt x="210" y="0"/>
                    </a:lnTo>
                    <a:lnTo>
                      <a:pt x="168" y="18"/>
                    </a:lnTo>
                    <a:lnTo>
                      <a:pt x="126" y="18"/>
                    </a:lnTo>
                    <a:lnTo>
                      <a:pt x="84" y="48"/>
                    </a:lnTo>
                    <a:lnTo>
                      <a:pt x="42" y="60"/>
                    </a:lnTo>
                    <a:lnTo>
                      <a:pt x="0" y="102"/>
                    </a:lnTo>
                    <a:close/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/>
              </a:p>
            </p:txBody>
          </p:sp>
        </p:grpSp>
      </p:grpSp>
      <p:sp>
        <p:nvSpPr>
          <p:cNvPr id="18" name="Freeform 20"/>
          <p:cNvSpPr>
            <a:spLocks/>
          </p:cNvSpPr>
          <p:nvPr/>
        </p:nvSpPr>
        <p:spPr bwMode="auto">
          <a:xfrm>
            <a:off x="1631770" y="3111154"/>
            <a:ext cx="6865010" cy="1468291"/>
          </a:xfrm>
          <a:custGeom>
            <a:avLst/>
            <a:gdLst>
              <a:gd name="T0" fmla="*/ 0 w 1254"/>
              <a:gd name="T1" fmla="*/ 102 h 492"/>
              <a:gd name="T2" fmla="*/ 0 w 1254"/>
              <a:gd name="T3" fmla="*/ 102 h 492"/>
              <a:gd name="T4" fmla="*/ 42 w 1254"/>
              <a:gd name="T5" fmla="*/ 60 h 492"/>
              <a:gd name="T6" fmla="*/ 84 w 1254"/>
              <a:gd name="T7" fmla="*/ 48 h 492"/>
              <a:gd name="T8" fmla="*/ 126 w 1254"/>
              <a:gd name="T9" fmla="*/ 18 h 492"/>
              <a:gd name="T10" fmla="*/ 168 w 1254"/>
              <a:gd name="T11" fmla="*/ 18 h 492"/>
              <a:gd name="T12" fmla="*/ 210 w 1254"/>
              <a:gd name="T13" fmla="*/ 0 h 492"/>
              <a:gd name="T14" fmla="*/ 252 w 1254"/>
              <a:gd name="T15" fmla="*/ 0 h 492"/>
              <a:gd name="T16" fmla="*/ 294 w 1254"/>
              <a:gd name="T17" fmla="*/ 0 h 492"/>
              <a:gd name="T18" fmla="*/ 336 w 1254"/>
              <a:gd name="T19" fmla="*/ 0 h 492"/>
              <a:gd name="T20" fmla="*/ 378 w 1254"/>
              <a:gd name="T21" fmla="*/ 6 h 492"/>
              <a:gd name="T22" fmla="*/ 420 w 1254"/>
              <a:gd name="T23" fmla="*/ 18 h 492"/>
              <a:gd name="T24" fmla="*/ 462 w 1254"/>
              <a:gd name="T25" fmla="*/ 36 h 492"/>
              <a:gd name="T26" fmla="*/ 504 w 1254"/>
              <a:gd name="T27" fmla="*/ 54 h 492"/>
              <a:gd name="T28" fmla="*/ 546 w 1254"/>
              <a:gd name="T29" fmla="*/ 72 h 492"/>
              <a:gd name="T30" fmla="*/ 588 w 1254"/>
              <a:gd name="T31" fmla="*/ 96 h 492"/>
              <a:gd name="T32" fmla="*/ 630 w 1254"/>
              <a:gd name="T33" fmla="*/ 120 h 492"/>
              <a:gd name="T34" fmla="*/ 666 w 1254"/>
              <a:gd name="T35" fmla="*/ 138 h 492"/>
              <a:gd name="T36" fmla="*/ 708 w 1254"/>
              <a:gd name="T37" fmla="*/ 162 h 492"/>
              <a:gd name="T38" fmla="*/ 750 w 1254"/>
              <a:gd name="T39" fmla="*/ 186 h 492"/>
              <a:gd name="T40" fmla="*/ 792 w 1254"/>
              <a:gd name="T41" fmla="*/ 204 h 492"/>
              <a:gd name="T42" fmla="*/ 834 w 1254"/>
              <a:gd name="T43" fmla="*/ 228 h 492"/>
              <a:gd name="T44" fmla="*/ 876 w 1254"/>
              <a:gd name="T45" fmla="*/ 252 h 492"/>
              <a:gd name="T46" fmla="*/ 918 w 1254"/>
              <a:gd name="T47" fmla="*/ 270 h 492"/>
              <a:gd name="T48" fmla="*/ 960 w 1254"/>
              <a:gd name="T49" fmla="*/ 294 h 492"/>
              <a:gd name="T50" fmla="*/ 1002 w 1254"/>
              <a:gd name="T51" fmla="*/ 312 h 492"/>
              <a:gd name="T52" fmla="*/ 1044 w 1254"/>
              <a:gd name="T53" fmla="*/ 336 h 492"/>
              <a:gd name="T54" fmla="*/ 1086 w 1254"/>
              <a:gd name="T55" fmla="*/ 354 h 492"/>
              <a:gd name="T56" fmla="*/ 1128 w 1254"/>
              <a:gd name="T57" fmla="*/ 378 h 492"/>
              <a:gd name="T58" fmla="*/ 1170 w 1254"/>
              <a:gd name="T59" fmla="*/ 396 h 492"/>
              <a:gd name="T60" fmla="*/ 1212 w 1254"/>
              <a:gd name="T61" fmla="*/ 414 h 492"/>
              <a:gd name="T62" fmla="*/ 1254 w 1254"/>
              <a:gd name="T63" fmla="*/ 432 h 492"/>
              <a:gd name="T64" fmla="*/ 1254 w 1254"/>
              <a:gd name="T65" fmla="*/ 492 h 492"/>
              <a:gd name="T66" fmla="*/ 1212 w 1254"/>
              <a:gd name="T67" fmla="*/ 474 h 492"/>
              <a:gd name="T68" fmla="*/ 1170 w 1254"/>
              <a:gd name="T69" fmla="*/ 456 h 492"/>
              <a:gd name="T70" fmla="*/ 1128 w 1254"/>
              <a:gd name="T71" fmla="*/ 432 h 492"/>
              <a:gd name="T72" fmla="*/ 1086 w 1254"/>
              <a:gd name="T73" fmla="*/ 414 h 492"/>
              <a:gd name="T74" fmla="*/ 1044 w 1254"/>
              <a:gd name="T75" fmla="*/ 390 h 492"/>
              <a:gd name="T76" fmla="*/ 1002 w 1254"/>
              <a:gd name="T77" fmla="*/ 366 h 492"/>
              <a:gd name="T78" fmla="*/ 960 w 1254"/>
              <a:gd name="T79" fmla="*/ 342 h 492"/>
              <a:gd name="T80" fmla="*/ 918 w 1254"/>
              <a:gd name="T81" fmla="*/ 318 h 492"/>
              <a:gd name="T82" fmla="*/ 876 w 1254"/>
              <a:gd name="T83" fmla="*/ 294 h 492"/>
              <a:gd name="T84" fmla="*/ 834 w 1254"/>
              <a:gd name="T85" fmla="*/ 270 h 492"/>
              <a:gd name="T86" fmla="*/ 792 w 1254"/>
              <a:gd name="T87" fmla="*/ 240 h 492"/>
              <a:gd name="T88" fmla="*/ 750 w 1254"/>
              <a:gd name="T89" fmla="*/ 210 h 492"/>
              <a:gd name="T90" fmla="*/ 708 w 1254"/>
              <a:gd name="T91" fmla="*/ 186 h 492"/>
              <a:gd name="T92" fmla="*/ 666 w 1254"/>
              <a:gd name="T93" fmla="*/ 162 h 492"/>
              <a:gd name="T94" fmla="*/ 630 w 1254"/>
              <a:gd name="T95" fmla="*/ 132 h 492"/>
              <a:gd name="T96" fmla="*/ 588 w 1254"/>
              <a:gd name="T97" fmla="*/ 108 h 492"/>
              <a:gd name="T98" fmla="*/ 546 w 1254"/>
              <a:gd name="T99" fmla="*/ 84 h 492"/>
              <a:gd name="T100" fmla="*/ 504 w 1254"/>
              <a:gd name="T101" fmla="*/ 60 h 492"/>
              <a:gd name="T102" fmla="*/ 462 w 1254"/>
              <a:gd name="T103" fmla="*/ 42 h 492"/>
              <a:gd name="T104" fmla="*/ 420 w 1254"/>
              <a:gd name="T105" fmla="*/ 24 h 492"/>
              <a:gd name="T106" fmla="*/ 378 w 1254"/>
              <a:gd name="T107" fmla="*/ 6 h 492"/>
              <a:gd name="T108" fmla="*/ 336 w 1254"/>
              <a:gd name="T109" fmla="*/ 0 h 492"/>
              <a:gd name="T110" fmla="*/ 294 w 1254"/>
              <a:gd name="T111" fmla="*/ 0 h 492"/>
              <a:gd name="T112" fmla="*/ 252 w 1254"/>
              <a:gd name="T113" fmla="*/ 0 h 492"/>
              <a:gd name="T114" fmla="*/ 210 w 1254"/>
              <a:gd name="T115" fmla="*/ 0 h 492"/>
              <a:gd name="T116" fmla="*/ 168 w 1254"/>
              <a:gd name="T117" fmla="*/ 18 h 492"/>
              <a:gd name="T118" fmla="*/ 126 w 1254"/>
              <a:gd name="T119" fmla="*/ 18 h 492"/>
              <a:gd name="T120" fmla="*/ 84 w 1254"/>
              <a:gd name="T121" fmla="*/ 48 h 492"/>
              <a:gd name="T122" fmla="*/ 42 w 1254"/>
              <a:gd name="T123" fmla="*/ 60 h 492"/>
              <a:gd name="T124" fmla="*/ 0 w 1254"/>
              <a:gd name="T125" fmla="*/ 102 h 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4" h="492">
                <a:moveTo>
                  <a:pt x="0" y="102"/>
                </a:moveTo>
                <a:lnTo>
                  <a:pt x="0" y="102"/>
                </a:lnTo>
                <a:lnTo>
                  <a:pt x="42" y="60"/>
                </a:lnTo>
                <a:lnTo>
                  <a:pt x="84" y="48"/>
                </a:lnTo>
                <a:lnTo>
                  <a:pt x="126" y="18"/>
                </a:lnTo>
                <a:lnTo>
                  <a:pt x="168" y="18"/>
                </a:lnTo>
                <a:lnTo>
                  <a:pt x="210" y="0"/>
                </a:lnTo>
                <a:lnTo>
                  <a:pt x="252" y="0"/>
                </a:lnTo>
                <a:lnTo>
                  <a:pt x="294" y="0"/>
                </a:lnTo>
                <a:lnTo>
                  <a:pt x="336" y="0"/>
                </a:lnTo>
                <a:lnTo>
                  <a:pt x="378" y="6"/>
                </a:lnTo>
                <a:lnTo>
                  <a:pt x="420" y="18"/>
                </a:lnTo>
                <a:lnTo>
                  <a:pt x="462" y="36"/>
                </a:lnTo>
                <a:lnTo>
                  <a:pt x="504" y="54"/>
                </a:lnTo>
                <a:lnTo>
                  <a:pt x="546" y="72"/>
                </a:lnTo>
                <a:lnTo>
                  <a:pt x="588" y="96"/>
                </a:lnTo>
                <a:lnTo>
                  <a:pt x="630" y="120"/>
                </a:lnTo>
                <a:lnTo>
                  <a:pt x="666" y="138"/>
                </a:lnTo>
                <a:lnTo>
                  <a:pt x="708" y="162"/>
                </a:lnTo>
                <a:lnTo>
                  <a:pt x="750" y="186"/>
                </a:lnTo>
                <a:lnTo>
                  <a:pt x="792" y="204"/>
                </a:lnTo>
                <a:lnTo>
                  <a:pt x="834" y="228"/>
                </a:lnTo>
                <a:lnTo>
                  <a:pt x="876" y="252"/>
                </a:lnTo>
                <a:lnTo>
                  <a:pt x="918" y="270"/>
                </a:lnTo>
                <a:lnTo>
                  <a:pt x="960" y="294"/>
                </a:lnTo>
                <a:lnTo>
                  <a:pt x="1002" y="312"/>
                </a:lnTo>
                <a:lnTo>
                  <a:pt x="1044" y="336"/>
                </a:lnTo>
                <a:lnTo>
                  <a:pt x="1086" y="354"/>
                </a:lnTo>
                <a:lnTo>
                  <a:pt x="1128" y="378"/>
                </a:lnTo>
                <a:lnTo>
                  <a:pt x="1170" y="396"/>
                </a:lnTo>
                <a:lnTo>
                  <a:pt x="1212" y="414"/>
                </a:lnTo>
                <a:lnTo>
                  <a:pt x="1254" y="432"/>
                </a:lnTo>
                <a:lnTo>
                  <a:pt x="1254" y="492"/>
                </a:lnTo>
                <a:lnTo>
                  <a:pt x="1212" y="474"/>
                </a:lnTo>
                <a:lnTo>
                  <a:pt x="1170" y="456"/>
                </a:lnTo>
                <a:lnTo>
                  <a:pt x="1128" y="432"/>
                </a:lnTo>
                <a:lnTo>
                  <a:pt x="1086" y="414"/>
                </a:lnTo>
                <a:lnTo>
                  <a:pt x="1044" y="390"/>
                </a:lnTo>
                <a:lnTo>
                  <a:pt x="1002" y="366"/>
                </a:lnTo>
                <a:lnTo>
                  <a:pt x="960" y="342"/>
                </a:lnTo>
                <a:lnTo>
                  <a:pt x="918" y="318"/>
                </a:lnTo>
                <a:lnTo>
                  <a:pt x="876" y="294"/>
                </a:lnTo>
                <a:lnTo>
                  <a:pt x="834" y="270"/>
                </a:lnTo>
                <a:lnTo>
                  <a:pt x="792" y="240"/>
                </a:lnTo>
                <a:lnTo>
                  <a:pt x="750" y="210"/>
                </a:lnTo>
                <a:lnTo>
                  <a:pt x="708" y="186"/>
                </a:lnTo>
                <a:lnTo>
                  <a:pt x="666" y="162"/>
                </a:lnTo>
                <a:lnTo>
                  <a:pt x="630" y="132"/>
                </a:lnTo>
                <a:lnTo>
                  <a:pt x="588" y="108"/>
                </a:lnTo>
                <a:lnTo>
                  <a:pt x="546" y="84"/>
                </a:lnTo>
                <a:lnTo>
                  <a:pt x="504" y="60"/>
                </a:lnTo>
                <a:lnTo>
                  <a:pt x="462" y="42"/>
                </a:lnTo>
                <a:lnTo>
                  <a:pt x="420" y="24"/>
                </a:lnTo>
                <a:lnTo>
                  <a:pt x="378" y="6"/>
                </a:lnTo>
                <a:lnTo>
                  <a:pt x="336" y="0"/>
                </a:lnTo>
                <a:lnTo>
                  <a:pt x="294" y="0"/>
                </a:lnTo>
                <a:lnTo>
                  <a:pt x="252" y="0"/>
                </a:lnTo>
                <a:lnTo>
                  <a:pt x="210" y="0"/>
                </a:lnTo>
                <a:lnTo>
                  <a:pt x="168" y="18"/>
                </a:lnTo>
                <a:lnTo>
                  <a:pt x="126" y="18"/>
                </a:lnTo>
                <a:lnTo>
                  <a:pt x="84" y="48"/>
                </a:lnTo>
                <a:lnTo>
                  <a:pt x="42" y="60"/>
                </a:lnTo>
                <a:lnTo>
                  <a:pt x="0" y="10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20" name="Freeform 22"/>
          <p:cNvSpPr>
            <a:spLocks/>
          </p:cNvSpPr>
          <p:nvPr/>
        </p:nvSpPr>
        <p:spPr bwMode="auto">
          <a:xfrm>
            <a:off x="1631770" y="3111155"/>
            <a:ext cx="6865010" cy="1289231"/>
          </a:xfrm>
          <a:custGeom>
            <a:avLst/>
            <a:gdLst>
              <a:gd name="T0" fmla="*/ 0 w 1254"/>
              <a:gd name="T1" fmla="*/ 102 h 432"/>
              <a:gd name="T2" fmla="*/ 0 w 1254"/>
              <a:gd name="T3" fmla="*/ 102 h 432"/>
              <a:gd name="T4" fmla="*/ 42 w 1254"/>
              <a:gd name="T5" fmla="*/ 60 h 432"/>
              <a:gd name="T6" fmla="*/ 84 w 1254"/>
              <a:gd name="T7" fmla="*/ 48 h 432"/>
              <a:gd name="T8" fmla="*/ 126 w 1254"/>
              <a:gd name="T9" fmla="*/ 18 h 432"/>
              <a:gd name="T10" fmla="*/ 168 w 1254"/>
              <a:gd name="T11" fmla="*/ 18 h 432"/>
              <a:gd name="T12" fmla="*/ 210 w 1254"/>
              <a:gd name="T13" fmla="*/ 0 h 432"/>
              <a:gd name="T14" fmla="*/ 252 w 1254"/>
              <a:gd name="T15" fmla="*/ 0 h 432"/>
              <a:gd name="T16" fmla="*/ 294 w 1254"/>
              <a:gd name="T17" fmla="*/ 0 h 432"/>
              <a:gd name="T18" fmla="*/ 336 w 1254"/>
              <a:gd name="T19" fmla="*/ 0 h 432"/>
              <a:gd name="T20" fmla="*/ 378 w 1254"/>
              <a:gd name="T21" fmla="*/ 6 h 432"/>
              <a:gd name="T22" fmla="*/ 420 w 1254"/>
              <a:gd name="T23" fmla="*/ 18 h 432"/>
              <a:gd name="T24" fmla="*/ 462 w 1254"/>
              <a:gd name="T25" fmla="*/ 30 h 432"/>
              <a:gd name="T26" fmla="*/ 504 w 1254"/>
              <a:gd name="T27" fmla="*/ 48 h 432"/>
              <a:gd name="T28" fmla="*/ 546 w 1254"/>
              <a:gd name="T29" fmla="*/ 66 h 432"/>
              <a:gd name="T30" fmla="*/ 588 w 1254"/>
              <a:gd name="T31" fmla="*/ 84 h 432"/>
              <a:gd name="T32" fmla="*/ 630 w 1254"/>
              <a:gd name="T33" fmla="*/ 102 h 432"/>
              <a:gd name="T34" fmla="*/ 666 w 1254"/>
              <a:gd name="T35" fmla="*/ 126 h 432"/>
              <a:gd name="T36" fmla="*/ 708 w 1254"/>
              <a:gd name="T37" fmla="*/ 144 h 432"/>
              <a:gd name="T38" fmla="*/ 750 w 1254"/>
              <a:gd name="T39" fmla="*/ 162 h 432"/>
              <a:gd name="T40" fmla="*/ 792 w 1254"/>
              <a:gd name="T41" fmla="*/ 180 h 432"/>
              <a:gd name="T42" fmla="*/ 834 w 1254"/>
              <a:gd name="T43" fmla="*/ 198 h 432"/>
              <a:gd name="T44" fmla="*/ 876 w 1254"/>
              <a:gd name="T45" fmla="*/ 222 h 432"/>
              <a:gd name="T46" fmla="*/ 918 w 1254"/>
              <a:gd name="T47" fmla="*/ 234 h 432"/>
              <a:gd name="T48" fmla="*/ 960 w 1254"/>
              <a:gd name="T49" fmla="*/ 252 h 432"/>
              <a:gd name="T50" fmla="*/ 1002 w 1254"/>
              <a:gd name="T51" fmla="*/ 270 h 432"/>
              <a:gd name="T52" fmla="*/ 1044 w 1254"/>
              <a:gd name="T53" fmla="*/ 288 h 432"/>
              <a:gd name="T54" fmla="*/ 1086 w 1254"/>
              <a:gd name="T55" fmla="*/ 306 h 432"/>
              <a:gd name="T56" fmla="*/ 1128 w 1254"/>
              <a:gd name="T57" fmla="*/ 318 h 432"/>
              <a:gd name="T58" fmla="*/ 1170 w 1254"/>
              <a:gd name="T59" fmla="*/ 336 h 432"/>
              <a:gd name="T60" fmla="*/ 1212 w 1254"/>
              <a:gd name="T61" fmla="*/ 348 h 432"/>
              <a:gd name="T62" fmla="*/ 1254 w 1254"/>
              <a:gd name="T63" fmla="*/ 366 h 432"/>
              <a:gd name="T64" fmla="*/ 1254 w 1254"/>
              <a:gd name="T65" fmla="*/ 432 h 432"/>
              <a:gd name="T66" fmla="*/ 1212 w 1254"/>
              <a:gd name="T67" fmla="*/ 414 h 432"/>
              <a:gd name="T68" fmla="*/ 1170 w 1254"/>
              <a:gd name="T69" fmla="*/ 396 h 432"/>
              <a:gd name="T70" fmla="*/ 1128 w 1254"/>
              <a:gd name="T71" fmla="*/ 378 h 432"/>
              <a:gd name="T72" fmla="*/ 1086 w 1254"/>
              <a:gd name="T73" fmla="*/ 354 h 432"/>
              <a:gd name="T74" fmla="*/ 1044 w 1254"/>
              <a:gd name="T75" fmla="*/ 336 h 432"/>
              <a:gd name="T76" fmla="*/ 1002 w 1254"/>
              <a:gd name="T77" fmla="*/ 312 h 432"/>
              <a:gd name="T78" fmla="*/ 960 w 1254"/>
              <a:gd name="T79" fmla="*/ 294 h 432"/>
              <a:gd name="T80" fmla="*/ 918 w 1254"/>
              <a:gd name="T81" fmla="*/ 270 h 432"/>
              <a:gd name="T82" fmla="*/ 876 w 1254"/>
              <a:gd name="T83" fmla="*/ 252 h 432"/>
              <a:gd name="T84" fmla="*/ 834 w 1254"/>
              <a:gd name="T85" fmla="*/ 228 h 432"/>
              <a:gd name="T86" fmla="*/ 792 w 1254"/>
              <a:gd name="T87" fmla="*/ 204 h 432"/>
              <a:gd name="T88" fmla="*/ 750 w 1254"/>
              <a:gd name="T89" fmla="*/ 186 h 432"/>
              <a:gd name="T90" fmla="*/ 708 w 1254"/>
              <a:gd name="T91" fmla="*/ 162 h 432"/>
              <a:gd name="T92" fmla="*/ 666 w 1254"/>
              <a:gd name="T93" fmla="*/ 138 h 432"/>
              <a:gd name="T94" fmla="*/ 630 w 1254"/>
              <a:gd name="T95" fmla="*/ 120 h 432"/>
              <a:gd name="T96" fmla="*/ 588 w 1254"/>
              <a:gd name="T97" fmla="*/ 96 h 432"/>
              <a:gd name="T98" fmla="*/ 546 w 1254"/>
              <a:gd name="T99" fmla="*/ 72 h 432"/>
              <a:gd name="T100" fmla="*/ 504 w 1254"/>
              <a:gd name="T101" fmla="*/ 54 h 432"/>
              <a:gd name="T102" fmla="*/ 462 w 1254"/>
              <a:gd name="T103" fmla="*/ 36 h 432"/>
              <a:gd name="T104" fmla="*/ 420 w 1254"/>
              <a:gd name="T105" fmla="*/ 18 h 432"/>
              <a:gd name="T106" fmla="*/ 378 w 1254"/>
              <a:gd name="T107" fmla="*/ 6 h 432"/>
              <a:gd name="T108" fmla="*/ 336 w 1254"/>
              <a:gd name="T109" fmla="*/ 0 h 432"/>
              <a:gd name="T110" fmla="*/ 294 w 1254"/>
              <a:gd name="T111" fmla="*/ 0 h 432"/>
              <a:gd name="T112" fmla="*/ 252 w 1254"/>
              <a:gd name="T113" fmla="*/ 0 h 432"/>
              <a:gd name="T114" fmla="*/ 210 w 1254"/>
              <a:gd name="T115" fmla="*/ 0 h 432"/>
              <a:gd name="T116" fmla="*/ 168 w 1254"/>
              <a:gd name="T117" fmla="*/ 18 h 432"/>
              <a:gd name="T118" fmla="*/ 126 w 1254"/>
              <a:gd name="T119" fmla="*/ 18 h 432"/>
              <a:gd name="T120" fmla="*/ 84 w 1254"/>
              <a:gd name="T121" fmla="*/ 48 h 432"/>
              <a:gd name="T122" fmla="*/ 42 w 1254"/>
              <a:gd name="T123" fmla="*/ 60 h 432"/>
              <a:gd name="T124" fmla="*/ 0 w 1254"/>
              <a:gd name="T125" fmla="*/ 102 h 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4" h="432">
                <a:moveTo>
                  <a:pt x="0" y="102"/>
                </a:moveTo>
                <a:lnTo>
                  <a:pt x="0" y="102"/>
                </a:lnTo>
                <a:lnTo>
                  <a:pt x="42" y="60"/>
                </a:lnTo>
                <a:lnTo>
                  <a:pt x="84" y="48"/>
                </a:lnTo>
                <a:lnTo>
                  <a:pt x="126" y="18"/>
                </a:lnTo>
                <a:lnTo>
                  <a:pt x="168" y="18"/>
                </a:lnTo>
                <a:lnTo>
                  <a:pt x="210" y="0"/>
                </a:lnTo>
                <a:lnTo>
                  <a:pt x="252" y="0"/>
                </a:lnTo>
                <a:lnTo>
                  <a:pt x="294" y="0"/>
                </a:lnTo>
                <a:lnTo>
                  <a:pt x="336" y="0"/>
                </a:lnTo>
                <a:lnTo>
                  <a:pt x="378" y="6"/>
                </a:lnTo>
                <a:lnTo>
                  <a:pt x="420" y="18"/>
                </a:lnTo>
                <a:lnTo>
                  <a:pt x="462" y="30"/>
                </a:lnTo>
                <a:lnTo>
                  <a:pt x="504" y="48"/>
                </a:lnTo>
                <a:lnTo>
                  <a:pt x="546" y="66"/>
                </a:lnTo>
                <a:lnTo>
                  <a:pt x="588" y="84"/>
                </a:lnTo>
                <a:lnTo>
                  <a:pt x="630" y="102"/>
                </a:lnTo>
                <a:lnTo>
                  <a:pt x="666" y="126"/>
                </a:lnTo>
                <a:lnTo>
                  <a:pt x="708" y="144"/>
                </a:lnTo>
                <a:lnTo>
                  <a:pt x="750" y="162"/>
                </a:lnTo>
                <a:lnTo>
                  <a:pt x="792" y="180"/>
                </a:lnTo>
                <a:lnTo>
                  <a:pt x="834" y="198"/>
                </a:lnTo>
                <a:lnTo>
                  <a:pt x="876" y="222"/>
                </a:lnTo>
                <a:lnTo>
                  <a:pt x="918" y="234"/>
                </a:lnTo>
                <a:lnTo>
                  <a:pt x="960" y="252"/>
                </a:lnTo>
                <a:lnTo>
                  <a:pt x="1002" y="270"/>
                </a:lnTo>
                <a:lnTo>
                  <a:pt x="1044" y="288"/>
                </a:lnTo>
                <a:lnTo>
                  <a:pt x="1086" y="306"/>
                </a:lnTo>
                <a:lnTo>
                  <a:pt x="1128" y="318"/>
                </a:lnTo>
                <a:lnTo>
                  <a:pt x="1170" y="336"/>
                </a:lnTo>
                <a:lnTo>
                  <a:pt x="1212" y="348"/>
                </a:lnTo>
                <a:lnTo>
                  <a:pt x="1254" y="366"/>
                </a:lnTo>
                <a:lnTo>
                  <a:pt x="1254" y="432"/>
                </a:lnTo>
                <a:lnTo>
                  <a:pt x="1212" y="414"/>
                </a:lnTo>
                <a:lnTo>
                  <a:pt x="1170" y="396"/>
                </a:lnTo>
                <a:lnTo>
                  <a:pt x="1128" y="378"/>
                </a:lnTo>
                <a:lnTo>
                  <a:pt x="1086" y="354"/>
                </a:lnTo>
                <a:lnTo>
                  <a:pt x="1044" y="336"/>
                </a:lnTo>
                <a:lnTo>
                  <a:pt x="1002" y="312"/>
                </a:lnTo>
                <a:lnTo>
                  <a:pt x="960" y="294"/>
                </a:lnTo>
                <a:lnTo>
                  <a:pt x="918" y="270"/>
                </a:lnTo>
                <a:lnTo>
                  <a:pt x="876" y="252"/>
                </a:lnTo>
                <a:lnTo>
                  <a:pt x="834" y="228"/>
                </a:lnTo>
                <a:lnTo>
                  <a:pt x="792" y="204"/>
                </a:lnTo>
                <a:lnTo>
                  <a:pt x="750" y="186"/>
                </a:lnTo>
                <a:lnTo>
                  <a:pt x="708" y="162"/>
                </a:lnTo>
                <a:lnTo>
                  <a:pt x="666" y="138"/>
                </a:lnTo>
                <a:lnTo>
                  <a:pt x="630" y="120"/>
                </a:lnTo>
                <a:lnTo>
                  <a:pt x="588" y="96"/>
                </a:lnTo>
                <a:lnTo>
                  <a:pt x="546" y="72"/>
                </a:lnTo>
                <a:lnTo>
                  <a:pt x="504" y="54"/>
                </a:lnTo>
                <a:lnTo>
                  <a:pt x="462" y="36"/>
                </a:lnTo>
                <a:lnTo>
                  <a:pt x="420" y="18"/>
                </a:lnTo>
                <a:lnTo>
                  <a:pt x="378" y="6"/>
                </a:lnTo>
                <a:lnTo>
                  <a:pt x="336" y="0"/>
                </a:lnTo>
                <a:lnTo>
                  <a:pt x="294" y="0"/>
                </a:lnTo>
                <a:lnTo>
                  <a:pt x="252" y="0"/>
                </a:lnTo>
                <a:lnTo>
                  <a:pt x="210" y="0"/>
                </a:lnTo>
                <a:lnTo>
                  <a:pt x="168" y="18"/>
                </a:lnTo>
                <a:lnTo>
                  <a:pt x="126" y="18"/>
                </a:lnTo>
                <a:lnTo>
                  <a:pt x="84" y="48"/>
                </a:lnTo>
                <a:lnTo>
                  <a:pt x="42" y="60"/>
                </a:lnTo>
                <a:lnTo>
                  <a:pt x="0" y="10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22" name="Freeform 24"/>
          <p:cNvSpPr>
            <a:spLocks/>
          </p:cNvSpPr>
          <p:nvPr/>
        </p:nvSpPr>
        <p:spPr bwMode="auto">
          <a:xfrm>
            <a:off x="1631770" y="3093243"/>
            <a:ext cx="6865010" cy="1110172"/>
          </a:xfrm>
          <a:custGeom>
            <a:avLst/>
            <a:gdLst>
              <a:gd name="T0" fmla="*/ 0 w 1254"/>
              <a:gd name="T1" fmla="*/ 108 h 372"/>
              <a:gd name="T2" fmla="*/ 0 w 1254"/>
              <a:gd name="T3" fmla="*/ 108 h 372"/>
              <a:gd name="T4" fmla="*/ 42 w 1254"/>
              <a:gd name="T5" fmla="*/ 66 h 372"/>
              <a:gd name="T6" fmla="*/ 84 w 1254"/>
              <a:gd name="T7" fmla="*/ 54 h 372"/>
              <a:gd name="T8" fmla="*/ 126 w 1254"/>
              <a:gd name="T9" fmla="*/ 24 h 372"/>
              <a:gd name="T10" fmla="*/ 168 w 1254"/>
              <a:gd name="T11" fmla="*/ 24 h 372"/>
              <a:gd name="T12" fmla="*/ 210 w 1254"/>
              <a:gd name="T13" fmla="*/ 6 h 372"/>
              <a:gd name="T14" fmla="*/ 252 w 1254"/>
              <a:gd name="T15" fmla="*/ 6 h 372"/>
              <a:gd name="T16" fmla="*/ 294 w 1254"/>
              <a:gd name="T17" fmla="*/ 0 h 372"/>
              <a:gd name="T18" fmla="*/ 336 w 1254"/>
              <a:gd name="T19" fmla="*/ 0 h 372"/>
              <a:gd name="T20" fmla="*/ 378 w 1254"/>
              <a:gd name="T21" fmla="*/ 6 h 372"/>
              <a:gd name="T22" fmla="*/ 420 w 1254"/>
              <a:gd name="T23" fmla="*/ 18 h 372"/>
              <a:gd name="T24" fmla="*/ 462 w 1254"/>
              <a:gd name="T25" fmla="*/ 24 h 372"/>
              <a:gd name="T26" fmla="*/ 504 w 1254"/>
              <a:gd name="T27" fmla="*/ 36 h 372"/>
              <a:gd name="T28" fmla="*/ 546 w 1254"/>
              <a:gd name="T29" fmla="*/ 42 h 372"/>
              <a:gd name="T30" fmla="*/ 588 w 1254"/>
              <a:gd name="T31" fmla="*/ 60 h 372"/>
              <a:gd name="T32" fmla="*/ 630 w 1254"/>
              <a:gd name="T33" fmla="*/ 66 h 372"/>
              <a:gd name="T34" fmla="*/ 666 w 1254"/>
              <a:gd name="T35" fmla="*/ 78 h 372"/>
              <a:gd name="T36" fmla="*/ 708 w 1254"/>
              <a:gd name="T37" fmla="*/ 90 h 372"/>
              <a:gd name="T38" fmla="*/ 750 w 1254"/>
              <a:gd name="T39" fmla="*/ 96 h 372"/>
              <a:gd name="T40" fmla="*/ 792 w 1254"/>
              <a:gd name="T41" fmla="*/ 102 h 372"/>
              <a:gd name="T42" fmla="*/ 834 w 1254"/>
              <a:gd name="T43" fmla="*/ 114 h 372"/>
              <a:gd name="T44" fmla="*/ 876 w 1254"/>
              <a:gd name="T45" fmla="*/ 126 h 372"/>
              <a:gd name="T46" fmla="*/ 918 w 1254"/>
              <a:gd name="T47" fmla="*/ 126 h 372"/>
              <a:gd name="T48" fmla="*/ 960 w 1254"/>
              <a:gd name="T49" fmla="*/ 132 h 372"/>
              <a:gd name="T50" fmla="*/ 1002 w 1254"/>
              <a:gd name="T51" fmla="*/ 138 h 372"/>
              <a:gd name="T52" fmla="*/ 1044 w 1254"/>
              <a:gd name="T53" fmla="*/ 150 h 372"/>
              <a:gd name="T54" fmla="*/ 1086 w 1254"/>
              <a:gd name="T55" fmla="*/ 156 h 372"/>
              <a:gd name="T56" fmla="*/ 1128 w 1254"/>
              <a:gd name="T57" fmla="*/ 162 h 372"/>
              <a:gd name="T58" fmla="*/ 1170 w 1254"/>
              <a:gd name="T59" fmla="*/ 174 h 372"/>
              <a:gd name="T60" fmla="*/ 1212 w 1254"/>
              <a:gd name="T61" fmla="*/ 180 h 372"/>
              <a:gd name="T62" fmla="*/ 1254 w 1254"/>
              <a:gd name="T63" fmla="*/ 186 h 372"/>
              <a:gd name="T64" fmla="*/ 1254 w 1254"/>
              <a:gd name="T65" fmla="*/ 372 h 372"/>
              <a:gd name="T66" fmla="*/ 1212 w 1254"/>
              <a:gd name="T67" fmla="*/ 354 h 372"/>
              <a:gd name="T68" fmla="*/ 1170 w 1254"/>
              <a:gd name="T69" fmla="*/ 342 h 372"/>
              <a:gd name="T70" fmla="*/ 1128 w 1254"/>
              <a:gd name="T71" fmla="*/ 324 h 372"/>
              <a:gd name="T72" fmla="*/ 1086 w 1254"/>
              <a:gd name="T73" fmla="*/ 312 h 372"/>
              <a:gd name="T74" fmla="*/ 1044 w 1254"/>
              <a:gd name="T75" fmla="*/ 294 h 372"/>
              <a:gd name="T76" fmla="*/ 1002 w 1254"/>
              <a:gd name="T77" fmla="*/ 276 h 372"/>
              <a:gd name="T78" fmla="*/ 960 w 1254"/>
              <a:gd name="T79" fmla="*/ 258 h 372"/>
              <a:gd name="T80" fmla="*/ 918 w 1254"/>
              <a:gd name="T81" fmla="*/ 240 h 372"/>
              <a:gd name="T82" fmla="*/ 876 w 1254"/>
              <a:gd name="T83" fmla="*/ 228 h 372"/>
              <a:gd name="T84" fmla="*/ 834 w 1254"/>
              <a:gd name="T85" fmla="*/ 204 h 372"/>
              <a:gd name="T86" fmla="*/ 792 w 1254"/>
              <a:gd name="T87" fmla="*/ 186 h 372"/>
              <a:gd name="T88" fmla="*/ 750 w 1254"/>
              <a:gd name="T89" fmla="*/ 168 h 372"/>
              <a:gd name="T90" fmla="*/ 708 w 1254"/>
              <a:gd name="T91" fmla="*/ 150 h 372"/>
              <a:gd name="T92" fmla="*/ 666 w 1254"/>
              <a:gd name="T93" fmla="*/ 132 h 372"/>
              <a:gd name="T94" fmla="*/ 630 w 1254"/>
              <a:gd name="T95" fmla="*/ 108 h 372"/>
              <a:gd name="T96" fmla="*/ 588 w 1254"/>
              <a:gd name="T97" fmla="*/ 90 h 372"/>
              <a:gd name="T98" fmla="*/ 546 w 1254"/>
              <a:gd name="T99" fmla="*/ 72 h 372"/>
              <a:gd name="T100" fmla="*/ 504 w 1254"/>
              <a:gd name="T101" fmla="*/ 54 h 372"/>
              <a:gd name="T102" fmla="*/ 462 w 1254"/>
              <a:gd name="T103" fmla="*/ 36 h 372"/>
              <a:gd name="T104" fmla="*/ 420 w 1254"/>
              <a:gd name="T105" fmla="*/ 24 h 372"/>
              <a:gd name="T106" fmla="*/ 378 w 1254"/>
              <a:gd name="T107" fmla="*/ 12 h 372"/>
              <a:gd name="T108" fmla="*/ 336 w 1254"/>
              <a:gd name="T109" fmla="*/ 6 h 372"/>
              <a:gd name="T110" fmla="*/ 294 w 1254"/>
              <a:gd name="T111" fmla="*/ 6 h 372"/>
              <a:gd name="T112" fmla="*/ 252 w 1254"/>
              <a:gd name="T113" fmla="*/ 6 h 372"/>
              <a:gd name="T114" fmla="*/ 210 w 1254"/>
              <a:gd name="T115" fmla="*/ 6 h 372"/>
              <a:gd name="T116" fmla="*/ 168 w 1254"/>
              <a:gd name="T117" fmla="*/ 24 h 372"/>
              <a:gd name="T118" fmla="*/ 126 w 1254"/>
              <a:gd name="T119" fmla="*/ 24 h 372"/>
              <a:gd name="T120" fmla="*/ 84 w 1254"/>
              <a:gd name="T121" fmla="*/ 54 h 372"/>
              <a:gd name="T122" fmla="*/ 42 w 1254"/>
              <a:gd name="T123" fmla="*/ 66 h 372"/>
              <a:gd name="T124" fmla="*/ 0 w 1254"/>
              <a:gd name="T125" fmla="*/ 108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4" h="372">
                <a:moveTo>
                  <a:pt x="0" y="108"/>
                </a:moveTo>
                <a:lnTo>
                  <a:pt x="0" y="108"/>
                </a:lnTo>
                <a:lnTo>
                  <a:pt x="42" y="66"/>
                </a:lnTo>
                <a:lnTo>
                  <a:pt x="84" y="54"/>
                </a:lnTo>
                <a:lnTo>
                  <a:pt x="126" y="24"/>
                </a:lnTo>
                <a:lnTo>
                  <a:pt x="168" y="24"/>
                </a:lnTo>
                <a:lnTo>
                  <a:pt x="210" y="6"/>
                </a:lnTo>
                <a:lnTo>
                  <a:pt x="252" y="6"/>
                </a:lnTo>
                <a:lnTo>
                  <a:pt x="294" y="0"/>
                </a:lnTo>
                <a:lnTo>
                  <a:pt x="336" y="0"/>
                </a:lnTo>
                <a:lnTo>
                  <a:pt x="378" y="6"/>
                </a:lnTo>
                <a:lnTo>
                  <a:pt x="420" y="18"/>
                </a:lnTo>
                <a:lnTo>
                  <a:pt x="462" y="24"/>
                </a:lnTo>
                <a:lnTo>
                  <a:pt x="504" y="36"/>
                </a:lnTo>
                <a:lnTo>
                  <a:pt x="546" y="42"/>
                </a:lnTo>
                <a:lnTo>
                  <a:pt x="588" y="60"/>
                </a:lnTo>
                <a:lnTo>
                  <a:pt x="630" y="66"/>
                </a:lnTo>
                <a:lnTo>
                  <a:pt x="666" y="78"/>
                </a:lnTo>
                <a:lnTo>
                  <a:pt x="708" y="90"/>
                </a:lnTo>
                <a:lnTo>
                  <a:pt x="750" y="96"/>
                </a:lnTo>
                <a:lnTo>
                  <a:pt x="792" y="102"/>
                </a:lnTo>
                <a:lnTo>
                  <a:pt x="834" y="114"/>
                </a:lnTo>
                <a:lnTo>
                  <a:pt x="876" y="126"/>
                </a:lnTo>
                <a:lnTo>
                  <a:pt x="918" y="126"/>
                </a:lnTo>
                <a:lnTo>
                  <a:pt x="960" y="132"/>
                </a:lnTo>
                <a:lnTo>
                  <a:pt x="1002" y="138"/>
                </a:lnTo>
                <a:lnTo>
                  <a:pt x="1044" y="150"/>
                </a:lnTo>
                <a:lnTo>
                  <a:pt x="1086" y="156"/>
                </a:lnTo>
                <a:lnTo>
                  <a:pt x="1128" y="162"/>
                </a:lnTo>
                <a:lnTo>
                  <a:pt x="1170" y="174"/>
                </a:lnTo>
                <a:lnTo>
                  <a:pt x="1212" y="180"/>
                </a:lnTo>
                <a:lnTo>
                  <a:pt x="1254" y="186"/>
                </a:lnTo>
                <a:lnTo>
                  <a:pt x="1254" y="372"/>
                </a:lnTo>
                <a:lnTo>
                  <a:pt x="1212" y="354"/>
                </a:lnTo>
                <a:lnTo>
                  <a:pt x="1170" y="342"/>
                </a:lnTo>
                <a:lnTo>
                  <a:pt x="1128" y="324"/>
                </a:lnTo>
                <a:lnTo>
                  <a:pt x="1086" y="312"/>
                </a:lnTo>
                <a:lnTo>
                  <a:pt x="1044" y="294"/>
                </a:lnTo>
                <a:lnTo>
                  <a:pt x="1002" y="276"/>
                </a:lnTo>
                <a:lnTo>
                  <a:pt x="960" y="258"/>
                </a:lnTo>
                <a:lnTo>
                  <a:pt x="918" y="240"/>
                </a:lnTo>
                <a:lnTo>
                  <a:pt x="876" y="228"/>
                </a:lnTo>
                <a:lnTo>
                  <a:pt x="834" y="204"/>
                </a:lnTo>
                <a:lnTo>
                  <a:pt x="792" y="186"/>
                </a:lnTo>
                <a:lnTo>
                  <a:pt x="750" y="168"/>
                </a:lnTo>
                <a:lnTo>
                  <a:pt x="708" y="150"/>
                </a:lnTo>
                <a:lnTo>
                  <a:pt x="666" y="132"/>
                </a:lnTo>
                <a:lnTo>
                  <a:pt x="630" y="108"/>
                </a:lnTo>
                <a:lnTo>
                  <a:pt x="588" y="90"/>
                </a:lnTo>
                <a:lnTo>
                  <a:pt x="546" y="72"/>
                </a:lnTo>
                <a:lnTo>
                  <a:pt x="504" y="54"/>
                </a:lnTo>
                <a:lnTo>
                  <a:pt x="462" y="36"/>
                </a:lnTo>
                <a:lnTo>
                  <a:pt x="420" y="24"/>
                </a:lnTo>
                <a:lnTo>
                  <a:pt x="378" y="12"/>
                </a:lnTo>
                <a:lnTo>
                  <a:pt x="336" y="6"/>
                </a:lnTo>
                <a:lnTo>
                  <a:pt x="294" y="6"/>
                </a:lnTo>
                <a:lnTo>
                  <a:pt x="252" y="6"/>
                </a:lnTo>
                <a:lnTo>
                  <a:pt x="210" y="6"/>
                </a:lnTo>
                <a:lnTo>
                  <a:pt x="168" y="24"/>
                </a:lnTo>
                <a:lnTo>
                  <a:pt x="126" y="24"/>
                </a:lnTo>
                <a:lnTo>
                  <a:pt x="84" y="54"/>
                </a:lnTo>
                <a:lnTo>
                  <a:pt x="42" y="66"/>
                </a:lnTo>
                <a:lnTo>
                  <a:pt x="0" y="108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24" name="Freeform 26"/>
          <p:cNvSpPr>
            <a:spLocks/>
          </p:cNvSpPr>
          <p:nvPr/>
        </p:nvSpPr>
        <p:spPr bwMode="auto">
          <a:xfrm>
            <a:off x="1631770" y="3093243"/>
            <a:ext cx="6865010" cy="555086"/>
          </a:xfrm>
          <a:custGeom>
            <a:avLst/>
            <a:gdLst>
              <a:gd name="T0" fmla="*/ 0 w 1254"/>
              <a:gd name="T1" fmla="*/ 108 h 186"/>
              <a:gd name="T2" fmla="*/ 0 w 1254"/>
              <a:gd name="T3" fmla="*/ 108 h 186"/>
              <a:gd name="T4" fmla="*/ 42 w 1254"/>
              <a:gd name="T5" fmla="*/ 66 h 186"/>
              <a:gd name="T6" fmla="*/ 84 w 1254"/>
              <a:gd name="T7" fmla="*/ 54 h 186"/>
              <a:gd name="T8" fmla="*/ 126 w 1254"/>
              <a:gd name="T9" fmla="*/ 24 h 186"/>
              <a:gd name="T10" fmla="*/ 168 w 1254"/>
              <a:gd name="T11" fmla="*/ 24 h 186"/>
              <a:gd name="T12" fmla="*/ 210 w 1254"/>
              <a:gd name="T13" fmla="*/ 6 h 186"/>
              <a:gd name="T14" fmla="*/ 252 w 1254"/>
              <a:gd name="T15" fmla="*/ 6 h 186"/>
              <a:gd name="T16" fmla="*/ 294 w 1254"/>
              <a:gd name="T17" fmla="*/ 0 h 186"/>
              <a:gd name="T18" fmla="*/ 336 w 1254"/>
              <a:gd name="T19" fmla="*/ 0 h 186"/>
              <a:gd name="T20" fmla="*/ 378 w 1254"/>
              <a:gd name="T21" fmla="*/ 6 h 186"/>
              <a:gd name="T22" fmla="*/ 420 w 1254"/>
              <a:gd name="T23" fmla="*/ 12 h 186"/>
              <a:gd name="T24" fmla="*/ 462 w 1254"/>
              <a:gd name="T25" fmla="*/ 24 h 186"/>
              <a:gd name="T26" fmla="*/ 504 w 1254"/>
              <a:gd name="T27" fmla="*/ 30 h 186"/>
              <a:gd name="T28" fmla="*/ 546 w 1254"/>
              <a:gd name="T29" fmla="*/ 42 h 186"/>
              <a:gd name="T30" fmla="*/ 588 w 1254"/>
              <a:gd name="T31" fmla="*/ 54 h 186"/>
              <a:gd name="T32" fmla="*/ 630 w 1254"/>
              <a:gd name="T33" fmla="*/ 60 h 186"/>
              <a:gd name="T34" fmla="*/ 666 w 1254"/>
              <a:gd name="T35" fmla="*/ 66 h 186"/>
              <a:gd name="T36" fmla="*/ 708 w 1254"/>
              <a:gd name="T37" fmla="*/ 72 h 186"/>
              <a:gd name="T38" fmla="*/ 750 w 1254"/>
              <a:gd name="T39" fmla="*/ 78 h 186"/>
              <a:gd name="T40" fmla="*/ 792 w 1254"/>
              <a:gd name="T41" fmla="*/ 84 h 186"/>
              <a:gd name="T42" fmla="*/ 834 w 1254"/>
              <a:gd name="T43" fmla="*/ 90 h 186"/>
              <a:gd name="T44" fmla="*/ 876 w 1254"/>
              <a:gd name="T45" fmla="*/ 96 h 186"/>
              <a:gd name="T46" fmla="*/ 918 w 1254"/>
              <a:gd name="T47" fmla="*/ 96 h 186"/>
              <a:gd name="T48" fmla="*/ 960 w 1254"/>
              <a:gd name="T49" fmla="*/ 102 h 186"/>
              <a:gd name="T50" fmla="*/ 1002 w 1254"/>
              <a:gd name="T51" fmla="*/ 102 h 186"/>
              <a:gd name="T52" fmla="*/ 1044 w 1254"/>
              <a:gd name="T53" fmla="*/ 108 h 186"/>
              <a:gd name="T54" fmla="*/ 1086 w 1254"/>
              <a:gd name="T55" fmla="*/ 114 h 186"/>
              <a:gd name="T56" fmla="*/ 1128 w 1254"/>
              <a:gd name="T57" fmla="*/ 114 h 186"/>
              <a:gd name="T58" fmla="*/ 1170 w 1254"/>
              <a:gd name="T59" fmla="*/ 120 h 186"/>
              <a:gd name="T60" fmla="*/ 1212 w 1254"/>
              <a:gd name="T61" fmla="*/ 120 h 186"/>
              <a:gd name="T62" fmla="*/ 1254 w 1254"/>
              <a:gd name="T63" fmla="*/ 126 h 186"/>
              <a:gd name="T64" fmla="*/ 1254 w 1254"/>
              <a:gd name="T65" fmla="*/ 186 h 186"/>
              <a:gd name="T66" fmla="*/ 1212 w 1254"/>
              <a:gd name="T67" fmla="*/ 180 h 186"/>
              <a:gd name="T68" fmla="*/ 1170 w 1254"/>
              <a:gd name="T69" fmla="*/ 174 h 186"/>
              <a:gd name="T70" fmla="*/ 1128 w 1254"/>
              <a:gd name="T71" fmla="*/ 162 h 186"/>
              <a:gd name="T72" fmla="*/ 1086 w 1254"/>
              <a:gd name="T73" fmla="*/ 156 h 186"/>
              <a:gd name="T74" fmla="*/ 1044 w 1254"/>
              <a:gd name="T75" fmla="*/ 150 h 186"/>
              <a:gd name="T76" fmla="*/ 1002 w 1254"/>
              <a:gd name="T77" fmla="*/ 138 h 186"/>
              <a:gd name="T78" fmla="*/ 960 w 1254"/>
              <a:gd name="T79" fmla="*/ 132 h 186"/>
              <a:gd name="T80" fmla="*/ 918 w 1254"/>
              <a:gd name="T81" fmla="*/ 126 h 186"/>
              <a:gd name="T82" fmla="*/ 876 w 1254"/>
              <a:gd name="T83" fmla="*/ 126 h 186"/>
              <a:gd name="T84" fmla="*/ 834 w 1254"/>
              <a:gd name="T85" fmla="*/ 114 h 186"/>
              <a:gd name="T86" fmla="*/ 792 w 1254"/>
              <a:gd name="T87" fmla="*/ 102 h 186"/>
              <a:gd name="T88" fmla="*/ 750 w 1254"/>
              <a:gd name="T89" fmla="*/ 96 h 186"/>
              <a:gd name="T90" fmla="*/ 708 w 1254"/>
              <a:gd name="T91" fmla="*/ 90 h 186"/>
              <a:gd name="T92" fmla="*/ 666 w 1254"/>
              <a:gd name="T93" fmla="*/ 78 h 186"/>
              <a:gd name="T94" fmla="*/ 630 w 1254"/>
              <a:gd name="T95" fmla="*/ 66 h 186"/>
              <a:gd name="T96" fmla="*/ 588 w 1254"/>
              <a:gd name="T97" fmla="*/ 60 h 186"/>
              <a:gd name="T98" fmla="*/ 546 w 1254"/>
              <a:gd name="T99" fmla="*/ 42 h 186"/>
              <a:gd name="T100" fmla="*/ 504 w 1254"/>
              <a:gd name="T101" fmla="*/ 36 h 186"/>
              <a:gd name="T102" fmla="*/ 462 w 1254"/>
              <a:gd name="T103" fmla="*/ 24 h 186"/>
              <a:gd name="T104" fmla="*/ 420 w 1254"/>
              <a:gd name="T105" fmla="*/ 18 h 186"/>
              <a:gd name="T106" fmla="*/ 378 w 1254"/>
              <a:gd name="T107" fmla="*/ 6 h 186"/>
              <a:gd name="T108" fmla="*/ 336 w 1254"/>
              <a:gd name="T109" fmla="*/ 0 h 186"/>
              <a:gd name="T110" fmla="*/ 294 w 1254"/>
              <a:gd name="T111" fmla="*/ 0 h 186"/>
              <a:gd name="T112" fmla="*/ 252 w 1254"/>
              <a:gd name="T113" fmla="*/ 6 h 186"/>
              <a:gd name="T114" fmla="*/ 210 w 1254"/>
              <a:gd name="T115" fmla="*/ 6 h 186"/>
              <a:gd name="T116" fmla="*/ 168 w 1254"/>
              <a:gd name="T117" fmla="*/ 24 h 186"/>
              <a:gd name="T118" fmla="*/ 126 w 1254"/>
              <a:gd name="T119" fmla="*/ 24 h 186"/>
              <a:gd name="T120" fmla="*/ 84 w 1254"/>
              <a:gd name="T121" fmla="*/ 54 h 186"/>
              <a:gd name="T122" fmla="*/ 42 w 1254"/>
              <a:gd name="T123" fmla="*/ 66 h 186"/>
              <a:gd name="T124" fmla="*/ 0 w 1254"/>
              <a:gd name="T125" fmla="*/ 108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4" h="186">
                <a:moveTo>
                  <a:pt x="0" y="108"/>
                </a:moveTo>
                <a:lnTo>
                  <a:pt x="0" y="108"/>
                </a:lnTo>
                <a:lnTo>
                  <a:pt x="42" y="66"/>
                </a:lnTo>
                <a:lnTo>
                  <a:pt x="84" y="54"/>
                </a:lnTo>
                <a:lnTo>
                  <a:pt x="126" y="24"/>
                </a:lnTo>
                <a:lnTo>
                  <a:pt x="168" y="24"/>
                </a:lnTo>
                <a:lnTo>
                  <a:pt x="210" y="6"/>
                </a:lnTo>
                <a:lnTo>
                  <a:pt x="252" y="6"/>
                </a:lnTo>
                <a:lnTo>
                  <a:pt x="294" y="0"/>
                </a:lnTo>
                <a:lnTo>
                  <a:pt x="336" y="0"/>
                </a:lnTo>
                <a:lnTo>
                  <a:pt x="378" y="6"/>
                </a:lnTo>
                <a:lnTo>
                  <a:pt x="420" y="12"/>
                </a:lnTo>
                <a:lnTo>
                  <a:pt x="462" y="24"/>
                </a:lnTo>
                <a:lnTo>
                  <a:pt x="504" y="30"/>
                </a:lnTo>
                <a:lnTo>
                  <a:pt x="546" y="42"/>
                </a:lnTo>
                <a:lnTo>
                  <a:pt x="588" y="54"/>
                </a:lnTo>
                <a:lnTo>
                  <a:pt x="630" y="60"/>
                </a:lnTo>
                <a:lnTo>
                  <a:pt x="666" y="66"/>
                </a:lnTo>
                <a:lnTo>
                  <a:pt x="708" y="72"/>
                </a:lnTo>
                <a:lnTo>
                  <a:pt x="750" y="78"/>
                </a:lnTo>
                <a:lnTo>
                  <a:pt x="792" y="84"/>
                </a:lnTo>
                <a:lnTo>
                  <a:pt x="834" y="90"/>
                </a:lnTo>
                <a:lnTo>
                  <a:pt x="876" y="96"/>
                </a:lnTo>
                <a:lnTo>
                  <a:pt x="918" y="96"/>
                </a:lnTo>
                <a:lnTo>
                  <a:pt x="960" y="102"/>
                </a:lnTo>
                <a:lnTo>
                  <a:pt x="1002" y="102"/>
                </a:lnTo>
                <a:lnTo>
                  <a:pt x="1044" y="108"/>
                </a:lnTo>
                <a:lnTo>
                  <a:pt x="1086" y="114"/>
                </a:lnTo>
                <a:lnTo>
                  <a:pt x="1128" y="114"/>
                </a:lnTo>
                <a:lnTo>
                  <a:pt x="1170" y="120"/>
                </a:lnTo>
                <a:lnTo>
                  <a:pt x="1212" y="120"/>
                </a:lnTo>
                <a:lnTo>
                  <a:pt x="1254" y="126"/>
                </a:lnTo>
                <a:lnTo>
                  <a:pt x="1254" y="186"/>
                </a:lnTo>
                <a:lnTo>
                  <a:pt x="1212" y="180"/>
                </a:lnTo>
                <a:lnTo>
                  <a:pt x="1170" y="174"/>
                </a:lnTo>
                <a:lnTo>
                  <a:pt x="1128" y="162"/>
                </a:lnTo>
                <a:lnTo>
                  <a:pt x="1086" y="156"/>
                </a:lnTo>
                <a:lnTo>
                  <a:pt x="1044" y="150"/>
                </a:lnTo>
                <a:lnTo>
                  <a:pt x="1002" y="138"/>
                </a:lnTo>
                <a:lnTo>
                  <a:pt x="960" y="132"/>
                </a:lnTo>
                <a:lnTo>
                  <a:pt x="918" y="126"/>
                </a:lnTo>
                <a:lnTo>
                  <a:pt x="876" y="126"/>
                </a:lnTo>
                <a:lnTo>
                  <a:pt x="834" y="114"/>
                </a:lnTo>
                <a:lnTo>
                  <a:pt x="792" y="102"/>
                </a:lnTo>
                <a:lnTo>
                  <a:pt x="750" y="96"/>
                </a:lnTo>
                <a:lnTo>
                  <a:pt x="708" y="90"/>
                </a:lnTo>
                <a:lnTo>
                  <a:pt x="666" y="78"/>
                </a:lnTo>
                <a:lnTo>
                  <a:pt x="630" y="66"/>
                </a:lnTo>
                <a:lnTo>
                  <a:pt x="588" y="60"/>
                </a:lnTo>
                <a:lnTo>
                  <a:pt x="546" y="42"/>
                </a:lnTo>
                <a:lnTo>
                  <a:pt x="504" y="36"/>
                </a:lnTo>
                <a:lnTo>
                  <a:pt x="462" y="24"/>
                </a:lnTo>
                <a:lnTo>
                  <a:pt x="420" y="18"/>
                </a:lnTo>
                <a:lnTo>
                  <a:pt x="378" y="6"/>
                </a:lnTo>
                <a:lnTo>
                  <a:pt x="336" y="0"/>
                </a:lnTo>
                <a:lnTo>
                  <a:pt x="294" y="0"/>
                </a:lnTo>
                <a:lnTo>
                  <a:pt x="252" y="6"/>
                </a:lnTo>
                <a:lnTo>
                  <a:pt x="210" y="6"/>
                </a:lnTo>
                <a:lnTo>
                  <a:pt x="168" y="24"/>
                </a:lnTo>
                <a:lnTo>
                  <a:pt x="126" y="24"/>
                </a:lnTo>
                <a:lnTo>
                  <a:pt x="84" y="54"/>
                </a:lnTo>
                <a:lnTo>
                  <a:pt x="42" y="66"/>
                </a:lnTo>
                <a:lnTo>
                  <a:pt x="0" y="108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28" name="Freeform 30"/>
          <p:cNvSpPr>
            <a:spLocks/>
          </p:cNvSpPr>
          <p:nvPr/>
        </p:nvSpPr>
        <p:spPr bwMode="auto">
          <a:xfrm>
            <a:off x="1631770" y="2484439"/>
            <a:ext cx="6865010" cy="931112"/>
          </a:xfrm>
          <a:custGeom>
            <a:avLst/>
            <a:gdLst>
              <a:gd name="T0" fmla="*/ 0 w 1254"/>
              <a:gd name="T1" fmla="*/ 312 h 312"/>
              <a:gd name="T2" fmla="*/ 0 w 1254"/>
              <a:gd name="T3" fmla="*/ 312 h 312"/>
              <a:gd name="T4" fmla="*/ 42 w 1254"/>
              <a:gd name="T5" fmla="*/ 270 h 312"/>
              <a:gd name="T6" fmla="*/ 84 w 1254"/>
              <a:gd name="T7" fmla="*/ 258 h 312"/>
              <a:gd name="T8" fmla="*/ 126 w 1254"/>
              <a:gd name="T9" fmla="*/ 228 h 312"/>
              <a:gd name="T10" fmla="*/ 168 w 1254"/>
              <a:gd name="T11" fmla="*/ 228 h 312"/>
              <a:gd name="T12" fmla="*/ 210 w 1254"/>
              <a:gd name="T13" fmla="*/ 204 h 312"/>
              <a:gd name="T14" fmla="*/ 252 w 1254"/>
              <a:gd name="T15" fmla="*/ 198 h 312"/>
              <a:gd name="T16" fmla="*/ 294 w 1254"/>
              <a:gd name="T17" fmla="*/ 186 h 312"/>
              <a:gd name="T18" fmla="*/ 336 w 1254"/>
              <a:gd name="T19" fmla="*/ 174 h 312"/>
              <a:gd name="T20" fmla="*/ 378 w 1254"/>
              <a:gd name="T21" fmla="*/ 168 h 312"/>
              <a:gd name="T22" fmla="*/ 420 w 1254"/>
              <a:gd name="T23" fmla="*/ 162 h 312"/>
              <a:gd name="T24" fmla="*/ 462 w 1254"/>
              <a:gd name="T25" fmla="*/ 156 h 312"/>
              <a:gd name="T26" fmla="*/ 504 w 1254"/>
              <a:gd name="T27" fmla="*/ 150 h 312"/>
              <a:gd name="T28" fmla="*/ 546 w 1254"/>
              <a:gd name="T29" fmla="*/ 138 h 312"/>
              <a:gd name="T30" fmla="*/ 588 w 1254"/>
              <a:gd name="T31" fmla="*/ 132 h 312"/>
              <a:gd name="T32" fmla="*/ 630 w 1254"/>
              <a:gd name="T33" fmla="*/ 126 h 312"/>
              <a:gd name="T34" fmla="*/ 666 w 1254"/>
              <a:gd name="T35" fmla="*/ 114 h 312"/>
              <a:gd name="T36" fmla="*/ 708 w 1254"/>
              <a:gd name="T37" fmla="*/ 108 h 312"/>
              <a:gd name="T38" fmla="*/ 750 w 1254"/>
              <a:gd name="T39" fmla="*/ 102 h 312"/>
              <a:gd name="T40" fmla="*/ 792 w 1254"/>
              <a:gd name="T41" fmla="*/ 90 h 312"/>
              <a:gd name="T42" fmla="*/ 834 w 1254"/>
              <a:gd name="T43" fmla="*/ 84 h 312"/>
              <a:gd name="T44" fmla="*/ 876 w 1254"/>
              <a:gd name="T45" fmla="*/ 72 h 312"/>
              <a:gd name="T46" fmla="*/ 918 w 1254"/>
              <a:gd name="T47" fmla="*/ 66 h 312"/>
              <a:gd name="T48" fmla="*/ 960 w 1254"/>
              <a:gd name="T49" fmla="*/ 54 h 312"/>
              <a:gd name="T50" fmla="*/ 1002 w 1254"/>
              <a:gd name="T51" fmla="*/ 48 h 312"/>
              <a:gd name="T52" fmla="*/ 1044 w 1254"/>
              <a:gd name="T53" fmla="*/ 36 h 312"/>
              <a:gd name="T54" fmla="*/ 1086 w 1254"/>
              <a:gd name="T55" fmla="*/ 30 h 312"/>
              <a:gd name="T56" fmla="*/ 1128 w 1254"/>
              <a:gd name="T57" fmla="*/ 24 h 312"/>
              <a:gd name="T58" fmla="*/ 1170 w 1254"/>
              <a:gd name="T59" fmla="*/ 12 h 312"/>
              <a:gd name="T60" fmla="*/ 1212 w 1254"/>
              <a:gd name="T61" fmla="*/ 6 h 312"/>
              <a:gd name="T62" fmla="*/ 1254 w 1254"/>
              <a:gd name="T63" fmla="*/ 0 h 312"/>
              <a:gd name="T64" fmla="*/ 1254 w 1254"/>
              <a:gd name="T65" fmla="*/ 312 h 312"/>
              <a:gd name="T66" fmla="*/ 1212 w 1254"/>
              <a:gd name="T67" fmla="*/ 306 h 312"/>
              <a:gd name="T68" fmla="*/ 1170 w 1254"/>
              <a:gd name="T69" fmla="*/ 300 h 312"/>
              <a:gd name="T70" fmla="*/ 1128 w 1254"/>
              <a:gd name="T71" fmla="*/ 300 h 312"/>
              <a:gd name="T72" fmla="*/ 1086 w 1254"/>
              <a:gd name="T73" fmla="*/ 294 h 312"/>
              <a:gd name="T74" fmla="*/ 1044 w 1254"/>
              <a:gd name="T75" fmla="*/ 288 h 312"/>
              <a:gd name="T76" fmla="*/ 1002 w 1254"/>
              <a:gd name="T77" fmla="*/ 282 h 312"/>
              <a:gd name="T78" fmla="*/ 960 w 1254"/>
              <a:gd name="T79" fmla="*/ 282 h 312"/>
              <a:gd name="T80" fmla="*/ 918 w 1254"/>
              <a:gd name="T81" fmla="*/ 276 h 312"/>
              <a:gd name="T82" fmla="*/ 876 w 1254"/>
              <a:gd name="T83" fmla="*/ 270 h 312"/>
              <a:gd name="T84" fmla="*/ 834 w 1254"/>
              <a:gd name="T85" fmla="*/ 264 h 312"/>
              <a:gd name="T86" fmla="*/ 792 w 1254"/>
              <a:gd name="T87" fmla="*/ 258 h 312"/>
              <a:gd name="T88" fmla="*/ 750 w 1254"/>
              <a:gd name="T89" fmla="*/ 252 h 312"/>
              <a:gd name="T90" fmla="*/ 708 w 1254"/>
              <a:gd name="T91" fmla="*/ 246 h 312"/>
              <a:gd name="T92" fmla="*/ 666 w 1254"/>
              <a:gd name="T93" fmla="*/ 240 h 312"/>
              <a:gd name="T94" fmla="*/ 630 w 1254"/>
              <a:gd name="T95" fmla="*/ 234 h 312"/>
              <a:gd name="T96" fmla="*/ 588 w 1254"/>
              <a:gd name="T97" fmla="*/ 228 h 312"/>
              <a:gd name="T98" fmla="*/ 546 w 1254"/>
              <a:gd name="T99" fmla="*/ 222 h 312"/>
              <a:gd name="T100" fmla="*/ 504 w 1254"/>
              <a:gd name="T101" fmla="*/ 216 h 312"/>
              <a:gd name="T102" fmla="*/ 462 w 1254"/>
              <a:gd name="T103" fmla="*/ 216 h 312"/>
              <a:gd name="T104" fmla="*/ 420 w 1254"/>
              <a:gd name="T105" fmla="*/ 210 h 312"/>
              <a:gd name="T106" fmla="*/ 378 w 1254"/>
              <a:gd name="T107" fmla="*/ 204 h 312"/>
              <a:gd name="T108" fmla="*/ 336 w 1254"/>
              <a:gd name="T109" fmla="*/ 204 h 312"/>
              <a:gd name="T110" fmla="*/ 294 w 1254"/>
              <a:gd name="T111" fmla="*/ 204 h 312"/>
              <a:gd name="T112" fmla="*/ 252 w 1254"/>
              <a:gd name="T113" fmla="*/ 210 h 312"/>
              <a:gd name="T114" fmla="*/ 210 w 1254"/>
              <a:gd name="T115" fmla="*/ 216 h 312"/>
              <a:gd name="T116" fmla="*/ 168 w 1254"/>
              <a:gd name="T117" fmla="*/ 228 h 312"/>
              <a:gd name="T118" fmla="*/ 126 w 1254"/>
              <a:gd name="T119" fmla="*/ 228 h 312"/>
              <a:gd name="T120" fmla="*/ 84 w 1254"/>
              <a:gd name="T121" fmla="*/ 258 h 312"/>
              <a:gd name="T122" fmla="*/ 42 w 1254"/>
              <a:gd name="T123" fmla="*/ 270 h 312"/>
              <a:gd name="T124" fmla="*/ 0 w 1254"/>
              <a:gd name="T125" fmla="*/ 312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54" h="312">
                <a:moveTo>
                  <a:pt x="0" y="312"/>
                </a:moveTo>
                <a:lnTo>
                  <a:pt x="0" y="312"/>
                </a:lnTo>
                <a:lnTo>
                  <a:pt x="42" y="270"/>
                </a:lnTo>
                <a:lnTo>
                  <a:pt x="84" y="258"/>
                </a:lnTo>
                <a:lnTo>
                  <a:pt x="126" y="228"/>
                </a:lnTo>
                <a:lnTo>
                  <a:pt x="168" y="228"/>
                </a:lnTo>
                <a:lnTo>
                  <a:pt x="210" y="204"/>
                </a:lnTo>
                <a:lnTo>
                  <a:pt x="252" y="198"/>
                </a:lnTo>
                <a:lnTo>
                  <a:pt x="294" y="186"/>
                </a:lnTo>
                <a:lnTo>
                  <a:pt x="336" y="174"/>
                </a:lnTo>
                <a:lnTo>
                  <a:pt x="378" y="168"/>
                </a:lnTo>
                <a:lnTo>
                  <a:pt x="420" y="162"/>
                </a:lnTo>
                <a:lnTo>
                  <a:pt x="462" y="156"/>
                </a:lnTo>
                <a:lnTo>
                  <a:pt x="504" y="150"/>
                </a:lnTo>
                <a:lnTo>
                  <a:pt x="546" y="138"/>
                </a:lnTo>
                <a:lnTo>
                  <a:pt x="588" y="132"/>
                </a:lnTo>
                <a:lnTo>
                  <a:pt x="630" y="126"/>
                </a:lnTo>
                <a:lnTo>
                  <a:pt x="666" y="114"/>
                </a:lnTo>
                <a:lnTo>
                  <a:pt x="708" y="108"/>
                </a:lnTo>
                <a:lnTo>
                  <a:pt x="750" y="102"/>
                </a:lnTo>
                <a:lnTo>
                  <a:pt x="792" y="90"/>
                </a:lnTo>
                <a:lnTo>
                  <a:pt x="834" y="84"/>
                </a:lnTo>
                <a:lnTo>
                  <a:pt x="876" y="72"/>
                </a:lnTo>
                <a:lnTo>
                  <a:pt x="918" y="66"/>
                </a:lnTo>
                <a:lnTo>
                  <a:pt x="960" y="54"/>
                </a:lnTo>
                <a:lnTo>
                  <a:pt x="1002" y="48"/>
                </a:lnTo>
                <a:lnTo>
                  <a:pt x="1044" y="36"/>
                </a:lnTo>
                <a:lnTo>
                  <a:pt x="1086" y="30"/>
                </a:lnTo>
                <a:lnTo>
                  <a:pt x="1128" y="24"/>
                </a:lnTo>
                <a:lnTo>
                  <a:pt x="1170" y="12"/>
                </a:lnTo>
                <a:lnTo>
                  <a:pt x="1212" y="6"/>
                </a:lnTo>
                <a:lnTo>
                  <a:pt x="1254" y="0"/>
                </a:lnTo>
                <a:lnTo>
                  <a:pt x="1254" y="312"/>
                </a:lnTo>
                <a:lnTo>
                  <a:pt x="1212" y="306"/>
                </a:lnTo>
                <a:lnTo>
                  <a:pt x="1170" y="300"/>
                </a:lnTo>
                <a:lnTo>
                  <a:pt x="1128" y="300"/>
                </a:lnTo>
                <a:lnTo>
                  <a:pt x="1086" y="294"/>
                </a:lnTo>
                <a:lnTo>
                  <a:pt x="1044" y="288"/>
                </a:lnTo>
                <a:lnTo>
                  <a:pt x="1002" y="282"/>
                </a:lnTo>
                <a:lnTo>
                  <a:pt x="960" y="282"/>
                </a:lnTo>
                <a:lnTo>
                  <a:pt x="918" y="276"/>
                </a:lnTo>
                <a:lnTo>
                  <a:pt x="876" y="270"/>
                </a:lnTo>
                <a:lnTo>
                  <a:pt x="834" y="264"/>
                </a:lnTo>
                <a:lnTo>
                  <a:pt x="792" y="258"/>
                </a:lnTo>
                <a:lnTo>
                  <a:pt x="750" y="252"/>
                </a:lnTo>
                <a:lnTo>
                  <a:pt x="708" y="246"/>
                </a:lnTo>
                <a:lnTo>
                  <a:pt x="666" y="240"/>
                </a:lnTo>
                <a:lnTo>
                  <a:pt x="630" y="234"/>
                </a:lnTo>
                <a:lnTo>
                  <a:pt x="588" y="228"/>
                </a:lnTo>
                <a:lnTo>
                  <a:pt x="546" y="222"/>
                </a:lnTo>
                <a:lnTo>
                  <a:pt x="504" y="216"/>
                </a:lnTo>
                <a:lnTo>
                  <a:pt x="462" y="216"/>
                </a:lnTo>
                <a:lnTo>
                  <a:pt x="420" y="210"/>
                </a:lnTo>
                <a:lnTo>
                  <a:pt x="378" y="204"/>
                </a:lnTo>
                <a:lnTo>
                  <a:pt x="336" y="204"/>
                </a:lnTo>
                <a:lnTo>
                  <a:pt x="294" y="204"/>
                </a:lnTo>
                <a:lnTo>
                  <a:pt x="252" y="210"/>
                </a:lnTo>
                <a:lnTo>
                  <a:pt x="210" y="216"/>
                </a:lnTo>
                <a:lnTo>
                  <a:pt x="168" y="228"/>
                </a:lnTo>
                <a:lnTo>
                  <a:pt x="126" y="228"/>
                </a:lnTo>
                <a:lnTo>
                  <a:pt x="84" y="258"/>
                </a:lnTo>
                <a:lnTo>
                  <a:pt x="42" y="270"/>
                </a:lnTo>
                <a:lnTo>
                  <a:pt x="0" y="312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29" name="Line 31"/>
          <p:cNvSpPr>
            <a:spLocks noChangeShapeType="1"/>
          </p:cNvSpPr>
          <p:nvPr/>
        </p:nvSpPr>
        <p:spPr bwMode="auto">
          <a:xfrm>
            <a:off x="1631770" y="5313587"/>
            <a:ext cx="6865010" cy="0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0" name="Line 32"/>
          <p:cNvSpPr>
            <a:spLocks noChangeShapeType="1"/>
          </p:cNvSpPr>
          <p:nvPr/>
        </p:nvSpPr>
        <p:spPr bwMode="auto">
          <a:xfrm flipV="1">
            <a:off x="1631769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1" name="Line 33"/>
          <p:cNvSpPr>
            <a:spLocks noChangeShapeType="1"/>
          </p:cNvSpPr>
          <p:nvPr/>
        </p:nvSpPr>
        <p:spPr bwMode="auto">
          <a:xfrm flipV="1">
            <a:off x="2781412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2" name="Line 34"/>
          <p:cNvSpPr>
            <a:spLocks noChangeShapeType="1"/>
          </p:cNvSpPr>
          <p:nvPr/>
        </p:nvSpPr>
        <p:spPr bwMode="auto">
          <a:xfrm flipV="1">
            <a:off x="3931055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3" name="Line 35"/>
          <p:cNvSpPr>
            <a:spLocks noChangeShapeType="1"/>
          </p:cNvSpPr>
          <p:nvPr/>
        </p:nvSpPr>
        <p:spPr bwMode="auto">
          <a:xfrm flipV="1">
            <a:off x="5080699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4" name="Line 36"/>
          <p:cNvSpPr>
            <a:spLocks noChangeShapeType="1"/>
          </p:cNvSpPr>
          <p:nvPr/>
        </p:nvSpPr>
        <p:spPr bwMode="auto">
          <a:xfrm flipV="1">
            <a:off x="6197493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5" name="Line 37"/>
          <p:cNvSpPr>
            <a:spLocks noChangeShapeType="1"/>
          </p:cNvSpPr>
          <p:nvPr/>
        </p:nvSpPr>
        <p:spPr bwMode="auto">
          <a:xfrm flipV="1">
            <a:off x="7347136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6" name="Line 38"/>
          <p:cNvSpPr>
            <a:spLocks noChangeShapeType="1"/>
          </p:cNvSpPr>
          <p:nvPr/>
        </p:nvSpPr>
        <p:spPr bwMode="auto">
          <a:xfrm flipV="1">
            <a:off x="8496779" y="5313587"/>
            <a:ext cx="0" cy="53718"/>
          </a:xfrm>
          <a:prstGeom prst="line">
            <a:avLst/>
          </a:pr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7" name="Freeform 39"/>
          <p:cNvSpPr>
            <a:spLocks/>
          </p:cNvSpPr>
          <p:nvPr/>
        </p:nvSpPr>
        <p:spPr bwMode="auto">
          <a:xfrm>
            <a:off x="1631770" y="3120883"/>
            <a:ext cx="6865010" cy="1826411"/>
          </a:xfrm>
          <a:custGeom>
            <a:avLst/>
            <a:gdLst>
              <a:gd name="T0" fmla="*/ 0 w 209"/>
              <a:gd name="T1" fmla="*/ 17 h 102"/>
              <a:gd name="T2" fmla="*/ 7 w 209"/>
              <a:gd name="T3" fmla="*/ 10 h 102"/>
              <a:gd name="T4" fmla="*/ 14 w 209"/>
              <a:gd name="T5" fmla="*/ 8 h 102"/>
              <a:gd name="T6" fmla="*/ 21 w 209"/>
              <a:gd name="T7" fmla="*/ 3 h 102"/>
              <a:gd name="T8" fmla="*/ 28 w 209"/>
              <a:gd name="T9" fmla="*/ 3 h 102"/>
              <a:gd name="T10" fmla="*/ 35 w 209"/>
              <a:gd name="T11" fmla="*/ 0 h 102"/>
              <a:gd name="T12" fmla="*/ 42 w 209"/>
              <a:gd name="T13" fmla="*/ 0 h 102"/>
              <a:gd name="T14" fmla="*/ 49 w 209"/>
              <a:gd name="T15" fmla="*/ 0 h 102"/>
              <a:gd name="T16" fmla="*/ 56 w 209"/>
              <a:gd name="T17" fmla="*/ 1 h 102"/>
              <a:gd name="T18" fmla="*/ 63 w 209"/>
              <a:gd name="T19" fmla="*/ 2 h 102"/>
              <a:gd name="T20" fmla="*/ 70 w 209"/>
              <a:gd name="T21" fmla="*/ 4 h 102"/>
              <a:gd name="T22" fmla="*/ 77 w 209"/>
              <a:gd name="T23" fmla="*/ 8 h 102"/>
              <a:gd name="T24" fmla="*/ 84 w 209"/>
              <a:gd name="T25" fmla="*/ 12 h 102"/>
              <a:gd name="T26" fmla="*/ 91 w 209"/>
              <a:gd name="T27" fmla="*/ 16 h 102"/>
              <a:gd name="T28" fmla="*/ 98 w 209"/>
              <a:gd name="T29" fmla="*/ 21 h 102"/>
              <a:gd name="T30" fmla="*/ 105 w 209"/>
              <a:gd name="T31" fmla="*/ 26 h 102"/>
              <a:gd name="T32" fmla="*/ 111 w 209"/>
              <a:gd name="T33" fmla="*/ 31 h 102"/>
              <a:gd name="T34" fmla="*/ 118 w 209"/>
              <a:gd name="T35" fmla="*/ 37 h 102"/>
              <a:gd name="T36" fmla="*/ 125 w 209"/>
              <a:gd name="T37" fmla="*/ 43 h 102"/>
              <a:gd name="T38" fmla="*/ 132 w 209"/>
              <a:gd name="T39" fmla="*/ 49 h 102"/>
              <a:gd name="T40" fmla="*/ 139 w 209"/>
              <a:gd name="T41" fmla="*/ 55 h 102"/>
              <a:gd name="T42" fmla="*/ 146 w 209"/>
              <a:gd name="T43" fmla="*/ 61 h 102"/>
              <a:gd name="T44" fmla="*/ 153 w 209"/>
              <a:gd name="T45" fmla="*/ 67 h 102"/>
              <a:gd name="T46" fmla="*/ 160 w 209"/>
              <a:gd name="T47" fmla="*/ 73 h 102"/>
              <a:gd name="T48" fmla="*/ 167 w 209"/>
              <a:gd name="T49" fmla="*/ 78 h 102"/>
              <a:gd name="T50" fmla="*/ 174 w 209"/>
              <a:gd name="T51" fmla="*/ 83 h 102"/>
              <a:gd name="T52" fmla="*/ 181 w 209"/>
              <a:gd name="T53" fmla="*/ 88 h 102"/>
              <a:gd name="T54" fmla="*/ 188 w 209"/>
              <a:gd name="T55" fmla="*/ 92 h 102"/>
              <a:gd name="T56" fmla="*/ 195 w 209"/>
              <a:gd name="T57" fmla="*/ 96 h 102"/>
              <a:gd name="T58" fmla="*/ 202 w 209"/>
              <a:gd name="T59" fmla="*/ 99 h 102"/>
              <a:gd name="T60" fmla="*/ 209 w 209"/>
              <a:gd name="T61" fmla="*/ 102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9" h="102">
                <a:moveTo>
                  <a:pt x="0" y="17"/>
                </a:moveTo>
                <a:lnTo>
                  <a:pt x="7" y="10"/>
                </a:lnTo>
                <a:lnTo>
                  <a:pt x="14" y="8"/>
                </a:lnTo>
                <a:lnTo>
                  <a:pt x="21" y="3"/>
                </a:lnTo>
                <a:lnTo>
                  <a:pt x="28" y="3"/>
                </a:lnTo>
                <a:lnTo>
                  <a:pt x="35" y="0"/>
                </a:lnTo>
                <a:lnTo>
                  <a:pt x="42" y="0"/>
                </a:lnTo>
                <a:lnTo>
                  <a:pt x="49" y="0"/>
                </a:lnTo>
                <a:lnTo>
                  <a:pt x="56" y="1"/>
                </a:lnTo>
                <a:lnTo>
                  <a:pt x="63" y="2"/>
                </a:lnTo>
                <a:lnTo>
                  <a:pt x="70" y="4"/>
                </a:lnTo>
                <a:lnTo>
                  <a:pt x="77" y="8"/>
                </a:lnTo>
                <a:lnTo>
                  <a:pt x="84" y="12"/>
                </a:lnTo>
                <a:lnTo>
                  <a:pt x="91" y="16"/>
                </a:lnTo>
                <a:lnTo>
                  <a:pt x="98" y="21"/>
                </a:lnTo>
                <a:lnTo>
                  <a:pt x="105" y="26"/>
                </a:lnTo>
                <a:lnTo>
                  <a:pt x="111" y="31"/>
                </a:lnTo>
                <a:lnTo>
                  <a:pt x="118" y="37"/>
                </a:lnTo>
                <a:lnTo>
                  <a:pt x="125" y="43"/>
                </a:lnTo>
                <a:lnTo>
                  <a:pt x="132" y="49"/>
                </a:lnTo>
                <a:lnTo>
                  <a:pt x="139" y="55"/>
                </a:lnTo>
                <a:lnTo>
                  <a:pt x="146" y="61"/>
                </a:lnTo>
                <a:lnTo>
                  <a:pt x="153" y="67"/>
                </a:lnTo>
                <a:lnTo>
                  <a:pt x="160" y="73"/>
                </a:lnTo>
                <a:lnTo>
                  <a:pt x="167" y="78"/>
                </a:lnTo>
                <a:lnTo>
                  <a:pt x="174" y="83"/>
                </a:lnTo>
                <a:lnTo>
                  <a:pt x="181" y="88"/>
                </a:lnTo>
                <a:lnTo>
                  <a:pt x="188" y="92"/>
                </a:lnTo>
                <a:lnTo>
                  <a:pt x="195" y="96"/>
                </a:lnTo>
                <a:lnTo>
                  <a:pt x="202" y="99"/>
                </a:lnTo>
                <a:lnTo>
                  <a:pt x="209" y="102"/>
                </a:lnTo>
              </a:path>
            </a:pathLst>
          </a:custGeom>
          <a:noFill/>
          <a:ln w="28575">
            <a:solidFill>
              <a:srgbClr val="339966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8" name="Freeform 40"/>
          <p:cNvSpPr>
            <a:spLocks/>
          </p:cNvSpPr>
          <p:nvPr/>
        </p:nvSpPr>
        <p:spPr bwMode="auto">
          <a:xfrm>
            <a:off x="1631770" y="2484439"/>
            <a:ext cx="6865010" cy="931112"/>
          </a:xfrm>
          <a:custGeom>
            <a:avLst/>
            <a:gdLst>
              <a:gd name="T0" fmla="*/ 0 w 209"/>
              <a:gd name="T1" fmla="*/ 52 h 52"/>
              <a:gd name="T2" fmla="*/ 7 w 209"/>
              <a:gd name="T3" fmla="*/ 45 h 52"/>
              <a:gd name="T4" fmla="*/ 14 w 209"/>
              <a:gd name="T5" fmla="*/ 43 h 52"/>
              <a:gd name="T6" fmla="*/ 21 w 209"/>
              <a:gd name="T7" fmla="*/ 38 h 52"/>
              <a:gd name="T8" fmla="*/ 28 w 209"/>
              <a:gd name="T9" fmla="*/ 38 h 52"/>
              <a:gd name="T10" fmla="*/ 35 w 209"/>
              <a:gd name="T11" fmla="*/ 34 h 52"/>
              <a:gd name="T12" fmla="*/ 42 w 209"/>
              <a:gd name="T13" fmla="*/ 33 h 52"/>
              <a:gd name="T14" fmla="*/ 49 w 209"/>
              <a:gd name="T15" fmla="*/ 31 h 52"/>
              <a:gd name="T16" fmla="*/ 56 w 209"/>
              <a:gd name="T17" fmla="*/ 29 h 52"/>
              <a:gd name="T18" fmla="*/ 63 w 209"/>
              <a:gd name="T19" fmla="*/ 28 h 52"/>
              <a:gd name="T20" fmla="*/ 70 w 209"/>
              <a:gd name="T21" fmla="*/ 27 h 52"/>
              <a:gd name="T22" fmla="*/ 77 w 209"/>
              <a:gd name="T23" fmla="*/ 26 h 52"/>
              <a:gd name="T24" fmla="*/ 84 w 209"/>
              <a:gd name="T25" fmla="*/ 25 h 52"/>
              <a:gd name="T26" fmla="*/ 91 w 209"/>
              <a:gd name="T27" fmla="*/ 23 h 52"/>
              <a:gd name="T28" fmla="*/ 98 w 209"/>
              <a:gd name="T29" fmla="*/ 22 h 52"/>
              <a:gd name="T30" fmla="*/ 105 w 209"/>
              <a:gd name="T31" fmla="*/ 21 h 52"/>
              <a:gd name="T32" fmla="*/ 111 w 209"/>
              <a:gd name="T33" fmla="*/ 19 h 52"/>
              <a:gd name="T34" fmla="*/ 118 w 209"/>
              <a:gd name="T35" fmla="*/ 18 h 52"/>
              <a:gd name="T36" fmla="*/ 125 w 209"/>
              <a:gd name="T37" fmla="*/ 17 h 52"/>
              <a:gd name="T38" fmla="*/ 132 w 209"/>
              <a:gd name="T39" fmla="*/ 15 h 52"/>
              <a:gd name="T40" fmla="*/ 139 w 209"/>
              <a:gd name="T41" fmla="*/ 14 h 52"/>
              <a:gd name="T42" fmla="*/ 146 w 209"/>
              <a:gd name="T43" fmla="*/ 12 h 52"/>
              <a:gd name="T44" fmla="*/ 153 w 209"/>
              <a:gd name="T45" fmla="*/ 11 h 52"/>
              <a:gd name="T46" fmla="*/ 160 w 209"/>
              <a:gd name="T47" fmla="*/ 9 h 52"/>
              <a:gd name="T48" fmla="*/ 167 w 209"/>
              <a:gd name="T49" fmla="*/ 8 h 52"/>
              <a:gd name="T50" fmla="*/ 174 w 209"/>
              <a:gd name="T51" fmla="*/ 6 h 52"/>
              <a:gd name="T52" fmla="*/ 181 w 209"/>
              <a:gd name="T53" fmla="*/ 5 h 52"/>
              <a:gd name="T54" fmla="*/ 188 w 209"/>
              <a:gd name="T55" fmla="*/ 4 h 52"/>
              <a:gd name="T56" fmla="*/ 195 w 209"/>
              <a:gd name="T57" fmla="*/ 2 h 52"/>
              <a:gd name="T58" fmla="*/ 202 w 209"/>
              <a:gd name="T59" fmla="*/ 1 h 52"/>
              <a:gd name="T60" fmla="*/ 209 w 209"/>
              <a:gd name="T61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209" h="52">
                <a:moveTo>
                  <a:pt x="0" y="52"/>
                </a:moveTo>
                <a:lnTo>
                  <a:pt x="7" y="45"/>
                </a:lnTo>
                <a:lnTo>
                  <a:pt x="14" y="43"/>
                </a:lnTo>
                <a:lnTo>
                  <a:pt x="21" y="38"/>
                </a:lnTo>
                <a:lnTo>
                  <a:pt x="28" y="38"/>
                </a:lnTo>
                <a:lnTo>
                  <a:pt x="35" y="34"/>
                </a:lnTo>
                <a:lnTo>
                  <a:pt x="42" y="33"/>
                </a:lnTo>
                <a:lnTo>
                  <a:pt x="49" y="31"/>
                </a:lnTo>
                <a:lnTo>
                  <a:pt x="56" y="29"/>
                </a:lnTo>
                <a:lnTo>
                  <a:pt x="63" y="28"/>
                </a:lnTo>
                <a:lnTo>
                  <a:pt x="70" y="27"/>
                </a:lnTo>
                <a:lnTo>
                  <a:pt x="77" y="26"/>
                </a:lnTo>
                <a:lnTo>
                  <a:pt x="84" y="25"/>
                </a:lnTo>
                <a:lnTo>
                  <a:pt x="91" y="23"/>
                </a:lnTo>
                <a:lnTo>
                  <a:pt x="98" y="22"/>
                </a:lnTo>
                <a:lnTo>
                  <a:pt x="105" y="21"/>
                </a:lnTo>
                <a:lnTo>
                  <a:pt x="111" y="19"/>
                </a:lnTo>
                <a:lnTo>
                  <a:pt x="118" y="18"/>
                </a:lnTo>
                <a:lnTo>
                  <a:pt x="125" y="17"/>
                </a:lnTo>
                <a:lnTo>
                  <a:pt x="132" y="15"/>
                </a:lnTo>
                <a:lnTo>
                  <a:pt x="139" y="14"/>
                </a:lnTo>
                <a:lnTo>
                  <a:pt x="146" y="12"/>
                </a:lnTo>
                <a:lnTo>
                  <a:pt x="153" y="11"/>
                </a:lnTo>
                <a:lnTo>
                  <a:pt x="160" y="9"/>
                </a:lnTo>
                <a:lnTo>
                  <a:pt x="167" y="8"/>
                </a:lnTo>
                <a:lnTo>
                  <a:pt x="174" y="6"/>
                </a:lnTo>
                <a:lnTo>
                  <a:pt x="181" y="5"/>
                </a:lnTo>
                <a:lnTo>
                  <a:pt x="188" y="4"/>
                </a:lnTo>
                <a:lnTo>
                  <a:pt x="195" y="2"/>
                </a:lnTo>
                <a:lnTo>
                  <a:pt x="202" y="1"/>
                </a:lnTo>
                <a:lnTo>
                  <a:pt x="209" y="0"/>
                </a:lnTo>
              </a:path>
            </a:pathLst>
          </a:custGeom>
          <a:noFill/>
          <a:ln w="28575">
            <a:solidFill>
              <a:srgbClr val="0070C0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39" name="Rectangle 41"/>
          <p:cNvSpPr>
            <a:spLocks noChangeArrowheads="1"/>
          </p:cNvSpPr>
          <p:nvPr/>
        </p:nvSpPr>
        <p:spPr bwMode="auto">
          <a:xfrm>
            <a:off x="974832" y="5206151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16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0" name="Rectangle 42"/>
          <p:cNvSpPr>
            <a:spLocks noChangeArrowheads="1"/>
          </p:cNvSpPr>
          <p:nvPr/>
        </p:nvSpPr>
        <p:spPr bwMode="auto">
          <a:xfrm>
            <a:off x="974832" y="4651065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1" name="Rectangle 43"/>
          <p:cNvSpPr>
            <a:spLocks noChangeArrowheads="1"/>
          </p:cNvSpPr>
          <p:nvPr/>
        </p:nvSpPr>
        <p:spPr bwMode="auto">
          <a:xfrm>
            <a:off x="974832" y="4113885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24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2" name="Rectangle 44"/>
          <p:cNvSpPr>
            <a:spLocks noChangeArrowheads="1"/>
          </p:cNvSpPr>
          <p:nvPr/>
        </p:nvSpPr>
        <p:spPr bwMode="auto">
          <a:xfrm>
            <a:off x="974832" y="3558798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28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3" name="Rectangle 45"/>
          <p:cNvSpPr>
            <a:spLocks noChangeArrowheads="1"/>
          </p:cNvSpPr>
          <p:nvPr/>
        </p:nvSpPr>
        <p:spPr bwMode="auto">
          <a:xfrm>
            <a:off x="974832" y="3003713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32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4" name="Rectangle 46"/>
          <p:cNvSpPr>
            <a:spLocks noChangeArrowheads="1"/>
          </p:cNvSpPr>
          <p:nvPr/>
        </p:nvSpPr>
        <p:spPr bwMode="auto">
          <a:xfrm>
            <a:off x="974832" y="2466533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36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5" name="Rectangle 47"/>
          <p:cNvSpPr>
            <a:spLocks noChangeArrowheads="1"/>
          </p:cNvSpPr>
          <p:nvPr/>
        </p:nvSpPr>
        <p:spPr bwMode="auto">
          <a:xfrm>
            <a:off x="974832" y="1911447"/>
            <a:ext cx="18199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40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6" name="Rectangle 48"/>
          <p:cNvSpPr>
            <a:spLocks noChangeArrowheads="1"/>
          </p:cNvSpPr>
          <p:nvPr/>
        </p:nvSpPr>
        <p:spPr bwMode="auto">
          <a:xfrm>
            <a:off x="1449777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2010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7" name="Rectangle 49"/>
          <p:cNvSpPr>
            <a:spLocks noChangeArrowheads="1"/>
          </p:cNvSpPr>
          <p:nvPr/>
        </p:nvSpPr>
        <p:spPr bwMode="auto">
          <a:xfrm>
            <a:off x="2599420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2015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8" name="Rectangle 50"/>
          <p:cNvSpPr>
            <a:spLocks noChangeArrowheads="1"/>
          </p:cNvSpPr>
          <p:nvPr/>
        </p:nvSpPr>
        <p:spPr bwMode="auto">
          <a:xfrm>
            <a:off x="3749063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2020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49" name="Rectangle 51"/>
          <p:cNvSpPr>
            <a:spLocks noChangeArrowheads="1"/>
          </p:cNvSpPr>
          <p:nvPr/>
        </p:nvSpPr>
        <p:spPr bwMode="auto">
          <a:xfrm>
            <a:off x="4898706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2025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0" name="Rectangle 52"/>
          <p:cNvSpPr>
            <a:spLocks noChangeArrowheads="1"/>
          </p:cNvSpPr>
          <p:nvPr/>
        </p:nvSpPr>
        <p:spPr bwMode="auto">
          <a:xfrm>
            <a:off x="6015503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2030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1" name="Rectangle 53"/>
          <p:cNvSpPr>
            <a:spLocks noChangeArrowheads="1"/>
          </p:cNvSpPr>
          <p:nvPr/>
        </p:nvSpPr>
        <p:spPr bwMode="auto">
          <a:xfrm>
            <a:off x="7165146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2035</a:t>
            </a: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2" name="Rectangle 54"/>
          <p:cNvSpPr>
            <a:spLocks noChangeArrowheads="1"/>
          </p:cNvSpPr>
          <p:nvPr/>
        </p:nvSpPr>
        <p:spPr bwMode="auto">
          <a:xfrm>
            <a:off x="8314789" y="5438929"/>
            <a:ext cx="36398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2040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3" name="Rectangle 55"/>
          <p:cNvSpPr>
            <a:spLocks noChangeArrowheads="1"/>
          </p:cNvSpPr>
          <p:nvPr/>
        </p:nvSpPr>
        <p:spPr bwMode="auto">
          <a:xfrm rot="16200000">
            <a:off x="529550" y="3556895"/>
            <a:ext cx="17340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cs typeface="Arial" pitchFamily="34" charset="0"/>
              </a:rPr>
              <a:t>Gt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4" name="Rectangle 56"/>
          <p:cNvSpPr>
            <a:spLocks noChangeArrowheads="1"/>
          </p:cNvSpPr>
          <p:nvPr/>
        </p:nvSpPr>
        <p:spPr bwMode="auto">
          <a:xfrm>
            <a:off x="4965734" y="2350144"/>
            <a:ext cx="2332132" cy="12534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400"/>
          </a:p>
        </p:txBody>
      </p:sp>
      <p:sp>
        <p:nvSpPr>
          <p:cNvPr id="55" name="Rectangle 57"/>
          <p:cNvSpPr>
            <a:spLocks noChangeArrowheads="1"/>
          </p:cNvSpPr>
          <p:nvPr/>
        </p:nvSpPr>
        <p:spPr bwMode="auto">
          <a:xfrm>
            <a:off x="4670585" y="2289713"/>
            <a:ext cx="1591581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66CC"/>
                </a:solidFill>
                <a:effectLst/>
                <a:latin typeface="Calibri" pitchFamily="34" charset="0"/>
              </a:rPr>
              <a:t>Trend post-COP 21</a:t>
            </a:r>
            <a:endParaRPr kumimoji="0" lang="en-US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7" name="Rectangle 59"/>
          <p:cNvSpPr>
            <a:spLocks noChangeArrowheads="1"/>
          </p:cNvSpPr>
          <p:nvPr/>
        </p:nvSpPr>
        <p:spPr bwMode="auto">
          <a:xfrm>
            <a:off x="4974777" y="4391437"/>
            <a:ext cx="110677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08000"/>
                </a:solidFill>
                <a:effectLst/>
                <a:latin typeface="Calibri" pitchFamily="34" charset="0"/>
                <a:cs typeface="Arial" pitchFamily="34" charset="0"/>
              </a:rPr>
              <a:t>2 °C Scenario</a:t>
            </a:r>
            <a:endParaRPr kumimoji="0" lang="en-US" altLang="en-U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58" name="Rectangle 60"/>
          <p:cNvSpPr>
            <a:spLocks noChangeArrowheads="1"/>
          </p:cNvSpPr>
          <p:nvPr/>
        </p:nvSpPr>
        <p:spPr bwMode="auto">
          <a:xfrm>
            <a:off x="4456605" y="4704783"/>
            <a:ext cx="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59" name="Rectangle 61"/>
          <p:cNvSpPr>
            <a:spLocks noChangeArrowheads="1"/>
          </p:cNvSpPr>
          <p:nvPr/>
        </p:nvSpPr>
        <p:spPr bwMode="auto">
          <a:xfrm>
            <a:off x="4456605" y="4704783"/>
            <a:ext cx="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cxnSp>
        <p:nvCxnSpPr>
          <p:cNvPr id="3" name="Straight Arrow Connector 2"/>
          <p:cNvCxnSpPr>
            <a:stCxn id="27" idx="31"/>
            <a:endCxn id="13" idx="32"/>
          </p:cNvCxnSpPr>
          <p:nvPr/>
        </p:nvCxnSpPr>
        <p:spPr bwMode="auto">
          <a:xfrm>
            <a:off x="8496779" y="2484440"/>
            <a:ext cx="0" cy="2453121"/>
          </a:xfrm>
          <a:prstGeom prst="straightConnector1">
            <a:avLst/>
          </a:prstGeom>
          <a:solidFill>
            <a:schemeClr val="accent1"/>
          </a:solidFill>
          <a:ln w="28575" cap="sq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5" name="TextBox 4"/>
          <p:cNvSpPr txBox="1"/>
          <p:nvPr/>
        </p:nvSpPr>
        <p:spPr>
          <a:xfrm>
            <a:off x="8533625" y="3420915"/>
            <a:ext cx="11970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latin typeface="Calibri" panose="020F0502020204030204" pitchFamily="34" charset="0"/>
              </a:rPr>
              <a:t>17.9 Gt</a:t>
            </a:r>
            <a:endParaRPr lang="en-GB" sz="1400" b="1" dirty="0">
              <a:latin typeface="Calibri" panose="020F0502020204030204" pitchFamily="34" charset="0"/>
            </a:endParaRPr>
          </a:p>
        </p:txBody>
      </p:sp>
      <p:grpSp>
        <p:nvGrpSpPr>
          <p:cNvPr id="4096" name="Group 4095"/>
          <p:cNvGrpSpPr/>
          <p:nvPr/>
        </p:nvGrpSpPr>
        <p:grpSpPr>
          <a:xfrm>
            <a:off x="9730652" y="2734239"/>
            <a:ext cx="1813565" cy="1937284"/>
            <a:chOff x="7261827" y="2447311"/>
            <a:chExt cx="1360175" cy="1937284"/>
          </a:xfrm>
        </p:grpSpPr>
        <p:grpSp>
          <p:nvGrpSpPr>
            <p:cNvPr id="64" name="Group 63"/>
            <p:cNvGrpSpPr/>
            <p:nvPr/>
          </p:nvGrpSpPr>
          <p:grpSpPr>
            <a:xfrm>
              <a:off x="7261827" y="2447311"/>
              <a:ext cx="1111646" cy="215444"/>
              <a:chOff x="7819571" y="3843927"/>
              <a:chExt cx="1111646" cy="215444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65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rgbClr val="C6D9F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66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924420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Energy efficiency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7261827" y="2745631"/>
              <a:ext cx="1360175" cy="430887"/>
              <a:chOff x="7819571" y="3843927"/>
              <a:chExt cx="1360175" cy="430887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68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rgbClr val="D99694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69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1172949" cy="430887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Fuel &amp; technology 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switching in end-uses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70" name="Group 69"/>
            <p:cNvGrpSpPr/>
            <p:nvPr/>
          </p:nvGrpSpPr>
          <p:grpSpPr>
            <a:xfrm>
              <a:off x="7261827" y="3241759"/>
              <a:ext cx="847141" cy="215444"/>
              <a:chOff x="7819571" y="3843927"/>
              <a:chExt cx="847141" cy="215444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71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72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659915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Renewables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73" name="Group 72"/>
            <p:cNvGrpSpPr/>
            <p:nvPr/>
          </p:nvGrpSpPr>
          <p:grpSpPr>
            <a:xfrm>
              <a:off x="7261827" y="3549807"/>
              <a:ext cx="611171" cy="215444"/>
              <a:chOff x="7819571" y="3843927"/>
              <a:chExt cx="611171" cy="215444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74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75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423945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Nuclear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76" name="Group 75"/>
            <p:cNvGrpSpPr/>
            <p:nvPr/>
          </p:nvGrpSpPr>
          <p:grpSpPr>
            <a:xfrm>
              <a:off x="7261827" y="3861103"/>
              <a:ext cx="392690" cy="215444"/>
              <a:chOff x="7819571" y="3843927"/>
              <a:chExt cx="392690" cy="215444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77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rgbClr val="948A53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78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205464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CCS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  <p:grpSp>
          <p:nvGrpSpPr>
            <p:cNvPr id="79" name="Group 78"/>
            <p:cNvGrpSpPr/>
            <p:nvPr/>
          </p:nvGrpSpPr>
          <p:grpSpPr>
            <a:xfrm>
              <a:off x="7261827" y="4169151"/>
              <a:ext cx="506170" cy="215444"/>
              <a:chOff x="7819571" y="3843927"/>
              <a:chExt cx="506170" cy="215444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80" name="Rectangle 47"/>
              <p:cNvSpPr>
                <a:spLocks noChangeArrowheads="1"/>
              </p:cNvSpPr>
              <p:nvPr/>
            </p:nvSpPr>
            <p:spPr bwMode="auto">
              <a:xfrm>
                <a:off x="7819571" y="3897649"/>
                <a:ext cx="108000" cy="108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 sz="1400">
                  <a:latin typeface="Calibri" panose="020F0502020204030204" pitchFamily="34" charset="0"/>
                </a:endParaRPr>
              </a:p>
            </p:txBody>
          </p:sp>
          <p:sp>
            <p:nvSpPr>
              <p:cNvPr id="81" name="Rectangle 49"/>
              <p:cNvSpPr>
                <a:spLocks noChangeArrowheads="1"/>
              </p:cNvSpPr>
              <p:nvPr/>
            </p:nvSpPr>
            <p:spPr bwMode="auto">
              <a:xfrm>
                <a:off x="8006797" y="3843927"/>
                <a:ext cx="318944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en-US" altLang="en-US" sz="1400" dirty="0" smtClean="0">
                    <a:solidFill>
                      <a:srgbClr val="000000"/>
                    </a:solidFill>
                    <a:latin typeface="Calibri" panose="020F0502020204030204" pitchFamily="34" charset="0"/>
                  </a:rPr>
                  <a:t>Other</a:t>
                </a:r>
                <a:endParaRPr kumimoji="0" lang="en-US" altLang="en-US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endParaRPr>
              </a:p>
            </p:txBody>
          </p:sp>
        </p:grpSp>
      </p:grpSp>
      <p:sp>
        <p:nvSpPr>
          <p:cNvPr id="82" name="Text Placeholder 2"/>
          <p:cNvSpPr txBox="1">
            <a:spLocks/>
          </p:cNvSpPr>
          <p:nvPr/>
        </p:nvSpPr>
        <p:spPr bwMode="auto">
          <a:xfrm>
            <a:off x="-31479" y="1401128"/>
            <a:ext cx="12192000" cy="39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FFC000"/>
              </a:buClr>
              <a:buSzPct val="90000"/>
              <a:tabLst/>
              <a:defRPr/>
            </a:pPr>
            <a:r>
              <a:rPr kumimoji="1" lang="en-US" sz="2000" b="1" dirty="0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CO</a:t>
            </a:r>
            <a:r>
              <a:rPr kumimoji="1" lang="en-US" sz="2000" b="1" baseline="-25000" dirty="0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2 </a:t>
            </a:r>
            <a:r>
              <a:rPr kumimoji="1" lang="en-US" sz="2000" b="1" dirty="0" smtClean="0">
                <a:solidFill>
                  <a:srgbClr val="0070C0"/>
                </a:solidFill>
                <a:latin typeface="Calibri" pitchFamily="34" charset="0"/>
                <a:cs typeface="Arial" charset="0"/>
              </a:rPr>
              <a:t>emissions in a post COP 21 world</a:t>
            </a:r>
            <a:endParaRPr kumimoji="1" lang="en-GB" sz="2000" b="1" baseline="-25000" dirty="0">
              <a:solidFill>
                <a:srgbClr val="0070C0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83" name="Title 1"/>
          <p:cNvSpPr txBox="1">
            <a:spLocks/>
          </p:cNvSpPr>
          <p:nvPr/>
        </p:nvSpPr>
        <p:spPr bwMode="auto">
          <a:xfrm>
            <a:off x="79234" y="0"/>
            <a:ext cx="11547667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bg1"/>
                </a:solidFill>
                <a:latin typeface="Calibri" pitchFamily="34" charset="0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bg1"/>
                </a:solidFill>
                <a:latin typeface="Calibri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bg1"/>
                </a:solidFill>
                <a:latin typeface="Calibri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bg1"/>
                </a:solidFill>
                <a:latin typeface="Calibri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200" b="1">
                <a:solidFill>
                  <a:schemeClr val="bg1"/>
                </a:solidFill>
                <a:latin typeface="Calibri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500">
                <a:solidFill>
                  <a:srgbClr val="003366"/>
                </a:solidFill>
                <a:latin typeface="Arial Blac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500">
                <a:solidFill>
                  <a:srgbClr val="003366"/>
                </a:solidFill>
                <a:latin typeface="Arial Blac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500">
                <a:solidFill>
                  <a:srgbClr val="003366"/>
                </a:solidFill>
                <a:latin typeface="Arial Blac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kumimoji="1" sz="3500">
                <a:solidFill>
                  <a:srgbClr val="003366"/>
                </a:solidFill>
                <a:latin typeface="Arial Black" pitchFamily="34" charset="0"/>
              </a:defRPr>
            </a:lvl9pPr>
          </a:lstStyle>
          <a:p>
            <a:pPr>
              <a:defRPr/>
            </a:pP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2 </a:t>
            </a:r>
            <a:r>
              <a:rPr lang="en-US" altLang="en-US" dirty="0">
                <a:solidFill>
                  <a:schemeClr val="tx1"/>
                </a:solidFill>
                <a:latin typeface="Arial"/>
                <a:cs typeface="Arial"/>
              </a:rPr>
              <a:t>°C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hedefi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teknolojik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gelişim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,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yatırım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ve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siyasi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kararlılık</a:t>
            </a:r>
            <a:r>
              <a:rPr lang="en-US" altLang="en-US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altLang="en-US" dirty="0" err="1" smtClean="0">
                <a:solidFill>
                  <a:schemeClr val="tx1"/>
                </a:solidFill>
                <a:latin typeface="Arial"/>
                <a:cs typeface="Arial"/>
              </a:rPr>
              <a:t>gerektiriyor</a:t>
            </a:r>
            <a:endParaRPr lang="en-GB" dirty="0">
              <a:solidFill>
                <a:schemeClr val="tx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0063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build="p"/>
      <p:bldP spid="37" grpId="0" animBg="1"/>
      <p:bldP spid="38" grpId="0" animBg="1"/>
      <p:bldP spid="55" grpId="0"/>
      <p:bldP spid="57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6272" y="103382"/>
            <a:ext cx="11237683" cy="6986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>
                <a:latin typeface="Arial"/>
                <a:cs typeface="Arial"/>
              </a:rPr>
              <a:t>ARAŞTIRMANIN AMAÇLARI: </a:t>
            </a:r>
            <a:endParaRPr lang="tr-TR" sz="2800" b="1" dirty="0" smtClean="0">
              <a:latin typeface="Arial"/>
              <a:cs typeface="Arial"/>
            </a:endParaRPr>
          </a:p>
          <a:p>
            <a:r>
              <a:rPr lang="tr-TR" dirty="0"/>
              <a:t> </a:t>
            </a:r>
            <a:endParaRPr lang="en-US" dirty="0"/>
          </a:p>
          <a:p>
            <a:r>
              <a:rPr lang="tr-TR" sz="2400" dirty="0">
                <a:latin typeface="Arial"/>
                <a:cs typeface="Arial"/>
              </a:rPr>
              <a:t>1) 2012-2030 referans dönemi temel alınarak, mevcut uygulamaların devamı (</a:t>
            </a:r>
            <a:r>
              <a:rPr lang="tr-TR" sz="2400" i="1" dirty="0" err="1">
                <a:latin typeface="Arial"/>
                <a:cs typeface="Arial"/>
              </a:rPr>
              <a:t>business</a:t>
            </a:r>
            <a:r>
              <a:rPr lang="tr-TR" sz="2400" i="1" dirty="0">
                <a:latin typeface="Arial"/>
                <a:cs typeface="Arial"/>
              </a:rPr>
              <a:t>-as-</a:t>
            </a:r>
            <a:r>
              <a:rPr lang="tr-TR" sz="2400" i="1" dirty="0" err="1">
                <a:latin typeface="Arial"/>
                <a:cs typeface="Arial"/>
              </a:rPr>
              <a:t>usual</a:t>
            </a:r>
            <a:r>
              <a:rPr lang="tr-TR" sz="2400" dirty="0">
                <a:latin typeface="Arial"/>
                <a:cs typeface="Arial"/>
              </a:rPr>
              <a:t>) süresince ve herhangi bir tedbir alınmaması durumunda Türkiye’de beklenen  iklim değişikliği sürecinin iktisadi ve sosyal etkilerinin öngörü analizlerinin çalışılması;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 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2) BMİDÇS 21. Taraflar Konferansı'nda (COP21) Türkiye'nin ortay koyduğu ulusal katkı beyanı (INDC) ve Paris Anlaşması hükümleri uyarınca iklim değişikliğiyle mücadele ve emisyon </a:t>
            </a:r>
            <a:r>
              <a:rPr lang="tr-TR" sz="2400" dirty="0" err="1">
                <a:latin typeface="Arial"/>
                <a:cs typeface="Arial"/>
              </a:rPr>
              <a:t>azaltımı</a:t>
            </a:r>
            <a:r>
              <a:rPr lang="tr-TR" sz="2400" dirty="0">
                <a:latin typeface="Arial"/>
                <a:cs typeface="Arial"/>
              </a:rPr>
              <a:t> için uygulamaya konulması muhtemel / önerilen politika ve müdahale araçlarının öncelikli sektörler üzerindeki olası etkilerinin ayrıştırılması; uluslararası “en-iyi” uygulama örneklerinden yararlanılarak Türkiye için uygulanabilir bir örnek politika demetinin oluşturulması;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 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3) Yukarıdaki çerçeve uyarınca, öncelikli sektörlerde başlatılması gerekli olan ve öngörülen dönüşümün maliyet ve etkilerinin analizi; mücadele araçlarının iktisadi etkinlik ilkesi uyarınca değerlendirilmesi.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 </a:t>
            </a:r>
            <a:endParaRPr lang="en-US" sz="2400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9060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408" y="531657"/>
            <a:ext cx="10883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83947" y="679339"/>
            <a:ext cx="10499333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ARAŞTIRMANIN İÇERİĞİ</a:t>
            </a:r>
            <a:endParaRPr lang="en-US" dirty="0"/>
          </a:p>
          <a:p>
            <a:r>
              <a:rPr lang="tr-TR" b="1" dirty="0"/>
              <a:t> </a:t>
            </a:r>
            <a:endParaRPr lang="en-US" dirty="0"/>
          </a:p>
          <a:p>
            <a:r>
              <a:rPr lang="tr-TR" sz="2400" b="1" dirty="0">
                <a:latin typeface="Arial"/>
                <a:cs typeface="Arial"/>
              </a:rPr>
              <a:t>1. Mevcut Durum Altında İklim Değişikliği ve Etkileri Üzerine Genel Değerlendirme</a:t>
            </a:r>
            <a:endParaRPr lang="en-US" sz="2400" dirty="0">
              <a:latin typeface="Arial"/>
              <a:cs typeface="Arial"/>
            </a:endParaRPr>
          </a:p>
          <a:p>
            <a:pPr lvl="0"/>
            <a:r>
              <a:rPr lang="tr-TR" sz="2400" b="1" dirty="0">
                <a:latin typeface="Arial"/>
                <a:cs typeface="Arial"/>
              </a:rPr>
              <a:t>1.1</a:t>
            </a:r>
            <a:r>
              <a:rPr lang="tr-TR" sz="2400" dirty="0">
                <a:latin typeface="Arial"/>
                <a:cs typeface="Arial"/>
              </a:rPr>
              <a:t> Güncel boyutlarıyla iklim değişikliği</a:t>
            </a:r>
            <a:endParaRPr lang="en-US" sz="2400" dirty="0">
              <a:latin typeface="Arial"/>
              <a:cs typeface="Arial"/>
            </a:endParaRPr>
          </a:p>
          <a:p>
            <a:pPr lvl="0"/>
            <a:r>
              <a:rPr lang="tr-TR" sz="2400" b="1" dirty="0">
                <a:latin typeface="Arial"/>
                <a:cs typeface="Arial"/>
              </a:rPr>
              <a:t>1.2</a:t>
            </a:r>
            <a:r>
              <a:rPr lang="tr-TR" sz="2400" dirty="0">
                <a:latin typeface="Arial"/>
                <a:cs typeface="Arial"/>
              </a:rPr>
              <a:t> İnsan kaynaklı iklim değişikliğine yol açan etkenler?</a:t>
            </a:r>
            <a:endParaRPr lang="en-US" sz="2400" dirty="0">
              <a:latin typeface="Arial"/>
              <a:cs typeface="Arial"/>
            </a:endParaRPr>
          </a:p>
          <a:p>
            <a:pPr lvl="0"/>
            <a:r>
              <a:rPr lang="tr-TR" sz="2400" b="1" dirty="0">
                <a:latin typeface="Arial"/>
                <a:cs typeface="Arial"/>
              </a:rPr>
              <a:t>1.3</a:t>
            </a:r>
            <a:r>
              <a:rPr lang="tr-TR" sz="2400" dirty="0">
                <a:latin typeface="Arial"/>
                <a:cs typeface="Arial"/>
              </a:rPr>
              <a:t> İklim değişikliğinin etkileri – Küresel boyut:</a:t>
            </a:r>
            <a:endParaRPr lang="en-US" sz="2400" dirty="0">
              <a:latin typeface="Arial"/>
              <a:cs typeface="Arial"/>
            </a:endParaRPr>
          </a:p>
          <a:p>
            <a:pPr lvl="0"/>
            <a:r>
              <a:rPr lang="tr-TR" sz="2400" b="1" dirty="0">
                <a:latin typeface="Arial"/>
                <a:cs typeface="Arial"/>
              </a:rPr>
              <a:t>1.4</a:t>
            </a:r>
            <a:r>
              <a:rPr lang="tr-TR" sz="2400" dirty="0">
                <a:latin typeface="Arial"/>
                <a:cs typeface="Arial"/>
              </a:rPr>
              <a:t> İklim değişikliğinin etkileri – Türkiye ölçeği </a:t>
            </a:r>
            <a:endParaRPr lang="en-US" sz="2400" dirty="0">
              <a:latin typeface="Arial"/>
              <a:cs typeface="Arial"/>
            </a:endParaRPr>
          </a:p>
          <a:p>
            <a:pPr lvl="0"/>
            <a:r>
              <a:rPr lang="tr-TR" sz="2400" dirty="0">
                <a:latin typeface="Arial"/>
                <a:cs typeface="Arial"/>
              </a:rPr>
              <a:t> 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7512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6850" y="502124"/>
            <a:ext cx="108242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Arial"/>
                <a:cs typeface="Arial"/>
              </a:rPr>
              <a:t>2. Paris Anlaşması Sonrası Dönem için Gelişmeler ve Beklentiler </a:t>
            </a:r>
            <a:endParaRPr lang="tr-TR" b="1" dirty="0" smtClean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tr-TR" b="1" dirty="0">
                <a:latin typeface="Arial"/>
                <a:cs typeface="Arial"/>
              </a:rPr>
              <a:t>2.1 </a:t>
            </a:r>
            <a:r>
              <a:rPr lang="tr-TR" dirty="0" smtClean="0">
                <a:latin typeface="Arial"/>
                <a:cs typeface="Arial"/>
              </a:rPr>
              <a:t>Paris </a:t>
            </a:r>
            <a:r>
              <a:rPr lang="tr-TR" dirty="0">
                <a:latin typeface="Arial"/>
                <a:cs typeface="Arial"/>
              </a:rPr>
              <a:t>Anlaşması sonrası iklim değişikliği politikaları iletişim ve farkındalık </a:t>
            </a:r>
            <a:r>
              <a:rPr lang="tr-TR" dirty="0" smtClean="0">
                <a:latin typeface="Arial"/>
                <a:cs typeface="Arial"/>
              </a:rPr>
              <a:t>; Özel </a:t>
            </a:r>
            <a:r>
              <a:rPr lang="tr-TR" dirty="0">
                <a:latin typeface="Arial"/>
                <a:cs typeface="Arial"/>
              </a:rPr>
              <a:t>sektöre ilişkin iklim değişikliği politikalarının yaratılması üzerine aktör haritası; özel sektörün politika yapıcılığındaki rolü ve algı analizi 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2.2</a:t>
            </a:r>
            <a:r>
              <a:rPr lang="tr-TR" dirty="0" smtClean="0">
                <a:latin typeface="Arial"/>
                <a:cs typeface="Arial"/>
              </a:rPr>
              <a:t> </a:t>
            </a:r>
            <a:r>
              <a:rPr lang="tr-TR" dirty="0">
                <a:latin typeface="Arial"/>
                <a:cs typeface="Arial"/>
              </a:rPr>
              <a:t>Paris sonrası adaptasyon ve iklim adaleti tartışmaları </a:t>
            </a:r>
            <a:endParaRPr lang="en-US" dirty="0">
              <a:latin typeface="Arial"/>
              <a:cs typeface="Arial"/>
            </a:endParaRPr>
          </a:p>
          <a:p>
            <a:pPr lvl="0"/>
            <a:r>
              <a:rPr lang="tr-TR" b="1" dirty="0" smtClean="0">
                <a:latin typeface="Arial"/>
                <a:cs typeface="Arial"/>
              </a:rPr>
              <a:t>2.3</a:t>
            </a:r>
            <a:r>
              <a:rPr lang="tr-TR" dirty="0" smtClean="0">
                <a:latin typeface="Arial"/>
                <a:cs typeface="Arial"/>
              </a:rPr>
              <a:t> İmalat ve Finans sektörlerindeki </a:t>
            </a:r>
            <a:r>
              <a:rPr lang="tr-TR" dirty="0">
                <a:latin typeface="Arial"/>
                <a:cs typeface="Arial"/>
              </a:rPr>
              <a:t>gelişmeler ve girişimler </a:t>
            </a:r>
            <a:r>
              <a:rPr lang="tr-TR" dirty="0" smtClean="0">
                <a:latin typeface="Arial"/>
                <a:cs typeface="Arial"/>
              </a:rPr>
              <a:t>(İklim </a:t>
            </a:r>
            <a:r>
              <a:rPr lang="tr-TR" dirty="0">
                <a:latin typeface="Arial"/>
                <a:cs typeface="Arial"/>
              </a:rPr>
              <a:t>kaynaklı risklerin tanınması, şirketlerin düşük karbona geçiş hedefleri </a:t>
            </a:r>
            <a:r>
              <a:rPr lang="tr-TR" dirty="0" smtClean="0">
                <a:latin typeface="Arial"/>
                <a:cs typeface="Arial"/>
              </a:rPr>
              <a:t>koyması). </a:t>
            </a:r>
            <a:endParaRPr lang="en-US" dirty="0">
              <a:latin typeface="Arial"/>
              <a:cs typeface="Arial"/>
            </a:endParaRPr>
          </a:p>
          <a:p>
            <a:pPr lvl="0"/>
            <a:r>
              <a:rPr lang="tr-TR" b="1" dirty="0" smtClean="0">
                <a:latin typeface="Arial"/>
                <a:cs typeface="Arial"/>
              </a:rPr>
              <a:t>2.4</a:t>
            </a:r>
            <a:r>
              <a:rPr lang="tr-TR" dirty="0" smtClean="0">
                <a:latin typeface="Arial"/>
                <a:cs typeface="Arial"/>
              </a:rPr>
              <a:t> </a:t>
            </a:r>
            <a:r>
              <a:rPr lang="tr-TR" dirty="0">
                <a:latin typeface="Arial"/>
                <a:cs typeface="Arial"/>
              </a:rPr>
              <a:t>Uluslararası ticaret ve  ulusal iklim değişikliği önlemleri. Ülkeler arası rekabette karbon fiyatının ithalata sınır vergisiyle ayarlanması. DTÖ boyutu tartışmaları. </a:t>
            </a:r>
            <a:endParaRPr lang="en-US" dirty="0">
              <a:latin typeface="Arial"/>
              <a:cs typeface="Arial"/>
            </a:endParaRPr>
          </a:p>
          <a:p>
            <a:pPr lvl="0"/>
            <a:r>
              <a:rPr lang="tr-TR" b="1" dirty="0" smtClean="0">
                <a:latin typeface="Arial"/>
                <a:cs typeface="Arial"/>
              </a:rPr>
              <a:t>2.5 </a:t>
            </a:r>
            <a:r>
              <a:rPr lang="tr-TR" dirty="0" smtClean="0">
                <a:latin typeface="Arial"/>
                <a:cs typeface="Arial"/>
              </a:rPr>
              <a:t>Türkiye’nin </a:t>
            </a:r>
            <a:r>
              <a:rPr lang="tr-TR" dirty="0">
                <a:latin typeface="Arial"/>
                <a:cs typeface="Arial"/>
              </a:rPr>
              <a:t>enerji güvenliği ve enerji jeopolitiği sorunsalı 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/>
              <a:t> 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38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409" y="487352"/>
            <a:ext cx="11237683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>
                <a:latin typeface="Arial"/>
                <a:cs typeface="Arial"/>
              </a:rPr>
              <a:t>3. İklim Değişikliğiyle Mücadele / Emisyon </a:t>
            </a:r>
            <a:r>
              <a:rPr lang="tr-TR" b="1" dirty="0" err="1">
                <a:latin typeface="Arial"/>
                <a:cs typeface="Arial"/>
              </a:rPr>
              <a:t>Azaltımı</a:t>
            </a:r>
            <a:r>
              <a:rPr lang="tr-TR" b="1" dirty="0">
                <a:latin typeface="Arial"/>
                <a:cs typeface="Arial"/>
              </a:rPr>
              <a:t> için Kullanılan Politika ve Müdahale Araçları: </a:t>
            </a:r>
            <a:r>
              <a:rPr lang="tr-TR" b="1" i="1" dirty="0">
                <a:latin typeface="Arial"/>
                <a:cs typeface="Arial"/>
              </a:rPr>
              <a:t>Dünyadaki </a:t>
            </a:r>
            <a:r>
              <a:rPr lang="tr-TR" b="1" dirty="0">
                <a:latin typeface="Arial"/>
                <a:cs typeface="Arial"/>
              </a:rPr>
              <a:t>Uygulamalar </a:t>
            </a:r>
            <a:endParaRPr lang="tr-TR" b="1" dirty="0" smtClean="0"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3.1</a:t>
            </a:r>
            <a:r>
              <a:rPr lang="tr-TR" b="1" dirty="0">
                <a:latin typeface="Arial"/>
                <a:cs typeface="Arial"/>
              </a:rPr>
              <a:t>. Ekonomik Araçlar 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	3.1.1 </a:t>
            </a:r>
            <a:r>
              <a:rPr lang="tr-TR" dirty="0">
                <a:latin typeface="Arial"/>
                <a:cs typeface="Arial"/>
              </a:rPr>
              <a:t>Karbon fiyatlandırma araçları 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	3.1.2 </a:t>
            </a:r>
            <a:r>
              <a:rPr lang="tr-TR" dirty="0">
                <a:latin typeface="Arial"/>
                <a:cs typeface="Arial"/>
              </a:rPr>
              <a:t>Teşvik Mekanizmaları (yenilenebilir enerji teşvikleri, miktar ve fiyat politikaları vb. teknolojilere </a:t>
            </a:r>
            <a:r>
              <a:rPr lang="tr-TR" dirty="0" smtClean="0">
                <a:latin typeface="Arial"/>
                <a:cs typeface="Arial"/>
              </a:rPr>
              <a:t>		yönelik </a:t>
            </a:r>
            <a:r>
              <a:rPr lang="tr-TR" dirty="0">
                <a:latin typeface="Arial"/>
                <a:cs typeface="Arial"/>
              </a:rPr>
              <a:t>AR-GE teşvikleri vb. )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	3.1.3 </a:t>
            </a:r>
            <a:r>
              <a:rPr lang="tr-TR" dirty="0">
                <a:latin typeface="Arial"/>
                <a:cs typeface="Arial"/>
              </a:rPr>
              <a:t>Fosil yakıt teşviklerinin kaldırılması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	3.1.4 </a:t>
            </a:r>
            <a:r>
              <a:rPr lang="tr-TR" dirty="0">
                <a:latin typeface="Arial"/>
                <a:cs typeface="Arial"/>
              </a:rPr>
              <a:t>Diğer ekonomik </a:t>
            </a:r>
            <a:r>
              <a:rPr lang="tr-TR" dirty="0" smtClean="0">
                <a:latin typeface="Arial"/>
                <a:cs typeface="Arial"/>
              </a:rPr>
              <a:t>araçlar,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3.2</a:t>
            </a:r>
            <a:r>
              <a:rPr lang="tr-TR" b="1" dirty="0">
                <a:latin typeface="Arial"/>
                <a:cs typeface="Arial"/>
              </a:rPr>
              <a:t>. Düzenleme Yöntemleri, yasal ve gönüllü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	3.2.1</a:t>
            </a:r>
            <a:r>
              <a:rPr lang="tr-TR" dirty="0">
                <a:latin typeface="Arial"/>
                <a:cs typeface="Arial"/>
              </a:rPr>
              <a:t>.Emisyon kısıtlamaları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>
                <a:latin typeface="Arial"/>
                <a:cs typeface="Arial"/>
              </a:rPr>
              <a:t> </a:t>
            </a:r>
            <a:endParaRPr lang="en-US" dirty="0">
              <a:latin typeface="Arial"/>
              <a:cs typeface="Arial"/>
            </a:endParaRPr>
          </a:p>
          <a:p>
            <a:r>
              <a:rPr lang="tr-TR" b="1" dirty="0">
                <a:latin typeface="Arial"/>
                <a:cs typeface="Arial"/>
              </a:rPr>
              <a:t>3.3. Diğer </a:t>
            </a:r>
            <a:r>
              <a:rPr lang="tr-TR" b="1" dirty="0" smtClean="0">
                <a:latin typeface="Arial"/>
                <a:cs typeface="Arial"/>
              </a:rPr>
              <a:t>araçlar</a:t>
            </a:r>
          </a:p>
          <a:p>
            <a:endParaRPr lang="en-US" dirty="0">
              <a:latin typeface="Arial"/>
              <a:cs typeface="Arial"/>
            </a:endParaRPr>
          </a:p>
          <a:p>
            <a:r>
              <a:rPr lang="tr-TR" b="1" dirty="0" smtClean="0">
                <a:latin typeface="Arial"/>
                <a:cs typeface="Arial"/>
              </a:rPr>
              <a:t>3.4</a:t>
            </a:r>
            <a:r>
              <a:rPr lang="tr-TR" b="1" dirty="0">
                <a:latin typeface="Arial"/>
                <a:cs typeface="Arial"/>
              </a:rPr>
              <a:t>. Sosyal Araçlar </a:t>
            </a:r>
            <a:endParaRPr lang="en-US" dirty="0">
              <a:latin typeface="Arial"/>
              <a:cs typeface="Arial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70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3117" y="590729"/>
            <a:ext cx="99529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b="1" dirty="0">
                <a:latin typeface="Arial"/>
                <a:cs typeface="Arial"/>
              </a:rPr>
              <a:t>4. İklim Değişikliğiyle Mücadele / Emisyon </a:t>
            </a:r>
            <a:r>
              <a:rPr lang="tr-TR" sz="2400" b="1" dirty="0" err="1">
                <a:latin typeface="Arial"/>
                <a:cs typeface="Arial"/>
              </a:rPr>
              <a:t>Azaltımı</a:t>
            </a:r>
            <a:r>
              <a:rPr lang="tr-TR" sz="2400" b="1" dirty="0">
                <a:latin typeface="Arial"/>
                <a:cs typeface="Arial"/>
              </a:rPr>
              <a:t> için Kullanılan Politika ve Müdahale Araçları: Türkiye'deki Uygulamalar 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dirty="0">
                <a:latin typeface="Arial"/>
                <a:cs typeface="Arial"/>
              </a:rPr>
              <a:t> 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b="1" dirty="0">
                <a:latin typeface="Arial"/>
                <a:cs typeface="Arial"/>
              </a:rPr>
              <a:t>	4.1. Ulusal ve Sektörel Hedefler</a:t>
            </a:r>
            <a:r>
              <a:rPr lang="tr-TR" sz="2400" dirty="0">
                <a:latin typeface="Arial"/>
                <a:cs typeface="Arial"/>
              </a:rPr>
              <a:t> 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b="1" dirty="0" smtClean="0">
                <a:latin typeface="Arial"/>
                <a:cs typeface="Arial"/>
              </a:rPr>
              <a:t>	4.2</a:t>
            </a:r>
            <a:r>
              <a:rPr lang="tr-TR" sz="2400" dirty="0">
                <a:latin typeface="Arial"/>
                <a:cs typeface="Arial"/>
              </a:rPr>
              <a:t>. </a:t>
            </a:r>
            <a:r>
              <a:rPr lang="tr-TR" sz="2400" b="1" dirty="0">
                <a:latin typeface="Arial"/>
                <a:cs typeface="Arial"/>
              </a:rPr>
              <a:t>Özel Sektörün İklim Değişikliği Politika Tasarımı İçerisindeki Rolü</a:t>
            </a:r>
            <a:r>
              <a:rPr lang="tr-TR" sz="2400" dirty="0">
                <a:latin typeface="Arial"/>
                <a:cs typeface="Arial"/>
              </a:rPr>
              <a:t> 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b="1" dirty="0" smtClean="0">
                <a:latin typeface="Arial"/>
                <a:cs typeface="Arial"/>
              </a:rPr>
              <a:t>	4.3</a:t>
            </a:r>
            <a:r>
              <a:rPr lang="tr-TR" sz="2400" b="1" dirty="0">
                <a:latin typeface="Arial"/>
                <a:cs typeface="Arial"/>
              </a:rPr>
              <a:t>.  Uygulamada Olan Araçlar </a:t>
            </a:r>
            <a:endParaRPr lang="en-US" sz="2400" dirty="0">
              <a:latin typeface="Arial"/>
              <a:cs typeface="Arial"/>
            </a:endParaRPr>
          </a:p>
          <a:p>
            <a:r>
              <a:rPr lang="tr-TR" sz="2400" b="1" dirty="0">
                <a:latin typeface="Arial"/>
                <a:cs typeface="Arial"/>
              </a:rPr>
              <a:t>	4.4. Gündemdeki Araçlar</a:t>
            </a:r>
            <a:r>
              <a:rPr lang="en-US" sz="2400" dirty="0"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0400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9750" y="856565"/>
            <a:ext cx="111195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b="1" dirty="0"/>
              <a:t>5. Türkiye’de Uygulanan ve Planlanan Araçlara ilişkin Değerlendirmeler ve Yeni Araçlara ilişkin Öneriler</a:t>
            </a:r>
            <a:endParaRPr lang="en-US" dirty="0"/>
          </a:p>
          <a:p>
            <a:r>
              <a:rPr lang="tr-TR" b="1" dirty="0"/>
              <a:t>	5.1. Uygulamadaki araçlara ilişkin etki analizi </a:t>
            </a:r>
            <a:endParaRPr lang="en-US" dirty="0"/>
          </a:p>
          <a:p>
            <a:r>
              <a:rPr lang="tr-TR" b="1" dirty="0"/>
              <a:t>	5.2.  Gündemde olan ve/veya etkinliği kanıtlanmış ve Türkiye'de uygulanabilecek araçlara ilişkin etki analizi </a:t>
            </a:r>
            <a:endParaRPr lang="en-US" dirty="0"/>
          </a:p>
          <a:p>
            <a:r>
              <a:rPr lang="tr-TR" b="1" dirty="0"/>
              <a:t>	5.3.  İklim Politikası Araçlarını Hayata Geçirmemenin Etki Analizi </a:t>
            </a:r>
            <a:endParaRPr lang="en-US" dirty="0"/>
          </a:p>
          <a:p>
            <a:r>
              <a:rPr lang="tr-TR" b="1" dirty="0"/>
              <a:t>	5.4.  Etkin bir İklim Politikaları Paketi üzerine öneriler </a:t>
            </a:r>
            <a:endParaRPr lang="en-US" dirty="0"/>
          </a:p>
          <a:p>
            <a:r>
              <a:rPr lang="tr-TR" dirty="0"/>
              <a:t> </a:t>
            </a:r>
            <a:endParaRPr lang="en-US" dirty="0"/>
          </a:p>
          <a:p>
            <a:r>
              <a:rPr lang="tr-TR" b="1" dirty="0"/>
              <a:t>6. 	Sonuç ve genel değerlendirme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334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2781" y="722104"/>
            <a:ext cx="8662144" cy="601221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91466" y="132915"/>
            <a:ext cx="8505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Arial"/>
                <a:cs typeface="Arial"/>
              </a:rPr>
              <a:t>Çalışma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Ekibi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1675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440" y="2528784"/>
            <a:ext cx="10515600" cy="1325563"/>
          </a:xfrm>
        </p:spPr>
        <p:txBody>
          <a:bodyPr/>
          <a:lstStyle/>
          <a:p>
            <a:r>
              <a:rPr lang="en-US" i="1" dirty="0" err="1" smtClean="0"/>
              <a:t>Modelleme</a:t>
            </a:r>
            <a:r>
              <a:rPr lang="en-US" i="1" dirty="0" smtClean="0"/>
              <a:t> </a:t>
            </a:r>
            <a:r>
              <a:rPr lang="en-US" i="1" dirty="0" err="1" smtClean="0"/>
              <a:t>Stratejisi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4919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351" y="838200"/>
            <a:ext cx="10907183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037900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Rectangle 5"/>
          <p:cNvSpPr>
            <a:spLocks noGrp="1" noChangeArrowheads="1"/>
          </p:cNvSpPr>
          <p:nvPr>
            <p:ph type="title"/>
          </p:nvPr>
        </p:nvSpPr>
        <p:spPr>
          <a:xfrm>
            <a:off x="609601" y="274638"/>
            <a:ext cx="10972800" cy="715962"/>
          </a:xfrm>
        </p:spPr>
        <p:txBody>
          <a:bodyPr/>
          <a:lstStyle/>
          <a:p>
            <a:pPr algn="l"/>
            <a:r>
              <a:rPr lang="tr-TR" sz="3200" b="1" i="1" u="sng"/>
              <a:t>Model: Üretim Yapısı ve Emisyonlar</a:t>
            </a:r>
            <a:endParaRPr lang="en-US" sz="3200" b="1" i="1" u="sng"/>
          </a:p>
        </p:txBody>
      </p:sp>
      <p:pic>
        <p:nvPicPr>
          <p:cNvPr id="8602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09601" y="1295400"/>
            <a:ext cx="10972800" cy="495300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239715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5518" y="311738"/>
            <a:ext cx="948035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Üç</a:t>
            </a:r>
            <a:r>
              <a:rPr lang="en-US" sz="4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önemli</a:t>
            </a:r>
            <a:r>
              <a:rPr lang="en-US" sz="4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husus</a:t>
            </a:r>
            <a:r>
              <a:rPr lang="en-US" sz="4000" b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:</a:t>
            </a:r>
          </a:p>
          <a:p>
            <a:endParaRPr lang="en-US" dirty="0"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err="1" smtClean="0">
                <a:latin typeface="Times New Roman"/>
                <a:cs typeface="Times New Roman"/>
              </a:rPr>
              <a:t>Hiç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bir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ek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tedbir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alınmaması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durumunda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mevcut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eğilimler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Türkiye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ekonomisi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için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iklim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değişikliği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kaynaklı</a:t>
            </a:r>
            <a:r>
              <a:rPr lang="en-US" sz="2800" dirty="0" smtClean="0">
                <a:latin typeface="Times New Roman"/>
                <a:cs typeface="Times New Roman"/>
              </a:rPr>
              <a:t> ne </a:t>
            </a:r>
            <a:r>
              <a:rPr lang="en-US" sz="2800" dirty="0" err="1" smtClean="0">
                <a:latin typeface="Times New Roman"/>
                <a:cs typeface="Times New Roman"/>
              </a:rPr>
              <a:t>gibi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sorunlar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içeriyor</a:t>
            </a:r>
            <a:r>
              <a:rPr lang="en-US" sz="2800" dirty="0" smtClean="0">
                <a:latin typeface="Times New Roman"/>
                <a:cs typeface="Times New Roman"/>
              </a:rPr>
              <a:t>?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err="1" smtClean="0">
                <a:latin typeface="Times New Roman"/>
                <a:cs typeface="Times New Roman"/>
              </a:rPr>
              <a:t>Türkiye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ekonomisi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için</a:t>
            </a:r>
            <a:r>
              <a:rPr lang="en-US" sz="2800" dirty="0" smtClean="0">
                <a:latin typeface="Times New Roman"/>
                <a:cs typeface="Times New Roman"/>
              </a:rPr>
              <a:t> 2015 – 2030 </a:t>
            </a:r>
            <a:r>
              <a:rPr lang="en-US" sz="2800" dirty="0" err="1" smtClean="0">
                <a:latin typeface="Times New Roman"/>
                <a:cs typeface="Times New Roman"/>
              </a:rPr>
              <a:t>için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bir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referans</a:t>
            </a:r>
            <a:r>
              <a:rPr lang="en-US" sz="2800" dirty="0" smtClean="0">
                <a:latin typeface="Times New Roman"/>
                <a:cs typeface="Times New Roman"/>
              </a:rPr>
              <a:t> (</a:t>
            </a:r>
            <a:r>
              <a:rPr lang="en-US" sz="2800" dirty="0" err="1" smtClean="0">
                <a:latin typeface="Times New Roman"/>
                <a:cs typeface="Times New Roman"/>
              </a:rPr>
              <a:t>baz</a:t>
            </a:r>
            <a:r>
              <a:rPr lang="en-US" sz="2800" dirty="0" smtClean="0">
                <a:latin typeface="Times New Roman"/>
                <a:cs typeface="Times New Roman"/>
              </a:rPr>
              <a:t>) </a:t>
            </a:r>
            <a:r>
              <a:rPr lang="en-US" sz="2800" dirty="0" err="1" smtClean="0">
                <a:latin typeface="Times New Roman"/>
                <a:cs typeface="Times New Roman"/>
              </a:rPr>
              <a:t>patikanın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oluşturulması</a:t>
            </a:r>
            <a:endParaRPr lang="en-US" sz="2800" dirty="0" smtClean="0"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en-US" sz="2800" dirty="0" smtClean="0">
              <a:latin typeface="Times New Roman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smtClean="0">
                <a:latin typeface="Times New Roman"/>
                <a:cs typeface="Times New Roman"/>
              </a:rPr>
              <a:t>Bu </a:t>
            </a:r>
            <a:r>
              <a:rPr lang="en-US" sz="2800" dirty="0" err="1" smtClean="0">
                <a:latin typeface="Times New Roman"/>
                <a:cs typeface="Times New Roman"/>
              </a:rPr>
              <a:t>referans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patikasına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görece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Türkiye’nin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i="1" dirty="0" err="1" smtClean="0">
                <a:latin typeface="Times New Roman"/>
                <a:cs typeface="Times New Roman"/>
              </a:rPr>
              <a:t>Belirlenmiş</a:t>
            </a:r>
            <a:r>
              <a:rPr lang="en-US" sz="2800" i="1" dirty="0" smtClean="0">
                <a:latin typeface="Times New Roman"/>
                <a:cs typeface="Times New Roman"/>
              </a:rPr>
              <a:t> </a:t>
            </a:r>
            <a:r>
              <a:rPr lang="en-US" sz="2800" i="1" dirty="0" err="1" smtClean="0">
                <a:latin typeface="Times New Roman"/>
                <a:cs typeface="Times New Roman"/>
              </a:rPr>
              <a:t>Ulusal</a:t>
            </a:r>
            <a:r>
              <a:rPr lang="en-US" sz="2800" i="1" dirty="0" smtClean="0">
                <a:latin typeface="Times New Roman"/>
                <a:cs typeface="Times New Roman"/>
              </a:rPr>
              <a:t> </a:t>
            </a:r>
            <a:r>
              <a:rPr lang="en-US" sz="2800" i="1" dirty="0" err="1" smtClean="0">
                <a:latin typeface="Times New Roman"/>
                <a:cs typeface="Times New Roman"/>
              </a:rPr>
              <a:t>Katkı</a:t>
            </a:r>
            <a:r>
              <a:rPr lang="en-US" sz="2800" i="1" dirty="0" smtClean="0">
                <a:latin typeface="Times New Roman"/>
                <a:cs typeface="Times New Roman"/>
              </a:rPr>
              <a:t> </a:t>
            </a:r>
            <a:r>
              <a:rPr lang="en-US" sz="2800" i="1" dirty="0" err="1" smtClean="0">
                <a:latin typeface="Times New Roman"/>
                <a:cs typeface="Times New Roman"/>
              </a:rPr>
              <a:t>Niyeti’nin</a:t>
            </a:r>
            <a:r>
              <a:rPr lang="en-US" sz="2800" i="1" dirty="0" smtClean="0">
                <a:latin typeface="Times New Roman"/>
                <a:cs typeface="Times New Roman"/>
              </a:rPr>
              <a:t> </a:t>
            </a:r>
            <a:r>
              <a:rPr lang="en-US" sz="2800" dirty="0" smtClean="0">
                <a:latin typeface="Times New Roman"/>
                <a:cs typeface="Times New Roman"/>
              </a:rPr>
              <a:t>(Intended Nationally Determined Contribution) </a:t>
            </a:r>
            <a:r>
              <a:rPr lang="en-US" sz="2800" dirty="0" err="1" smtClean="0">
                <a:latin typeface="Times New Roman"/>
                <a:cs typeface="Times New Roman"/>
              </a:rPr>
              <a:t>ve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azaltım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hedefinin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belirlenmesi</a:t>
            </a:r>
            <a:endParaRPr lang="en-US"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6704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874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www.avrupagazete.com/files/hopa_sel_6761958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475" y="3143250"/>
            <a:ext cx="7396259" cy="369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babaadam.net/wp-content/uploads/2015/08/artvin-hopa-sel-397x2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7" y="4293097"/>
            <a:ext cx="4418769" cy="254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opa sel ile ilgili g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4" y="2852936"/>
            <a:ext cx="3883561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0" descr="hopa sel ile ilgili görsel sonucu"/>
          <p:cNvSpPr>
            <a:spLocks noChangeAspect="1" noChangeArrowheads="1"/>
          </p:cNvSpPr>
          <p:nvPr/>
        </p:nvSpPr>
        <p:spPr bwMode="auto">
          <a:xfrm>
            <a:off x="207433" y="-144463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3" name="AutoShape 12" descr="hopa sel ile ilgili görsel sonucu"/>
          <p:cNvSpPr>
            <a:spLocks noChangeAspect="1" noChangeArrowheads="1"/>
          </p:cNvSpPr>
          <p:nvPr/>
        </p:nvSpPr>
        <p:spPr bwMode="auto">
          <a:xfrm>
            <a:off x="410633" y="7938"/>
            <a:ext cx="4064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pic>
        <p:nvPicPr>
          <p:cNvPr id="2062" name="Picture 14" descr="http://i.posta.com.tr/editor/ER/2015/08/27/fft31_mf7209237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1904" y="-19052"/>
            <a:ext cx="6083829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imctv.com.tr/wp-content/uploads/2015/08/Hopa-Sel-25-A%C4%9Fustos-20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" y="0"/>
            <a:ext cx="83820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96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968045"/>
            <a:ext cx="11897967" cy="2345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0" y="332656"/>
            <a:ext cx="5010381" cy="3454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8235" y="548680"/>
            <a:ext cx="2726696" cy="254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711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2" y="2607078"/>
            <a:ext cx="10687641" cy="4002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267" y="116632"/>
            <a:ext cx="2726696" cy="2547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346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0433" y="346347"/>
            <a:ext cx="9275092" cy="6001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Türkiye’nin Baz Senaryo </a:t>
            </a:r>
            <a:r>
              <a:rPr lang="tr-TR" sz="3200" b="1" i="1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Azaltım</a:t>
            </a:r>
            <a:r>
              <a:rPr lang="tr-TR" sz="3200" b="1" i="1" dirty="0" smtClean="0">
                <a:solidFill>
                  <a:srgbClr val="FF0000"/>
                </a:solidFill>
                <a:latin typeface="Times New Roman"/>
                <a:cs typeface="Times New Roman"/>
              </a:rPr>
              <a:t> Hedefi</a:t>
            </a:r>
          </a:p>
          <a:p>
            <a:endParaRPr lang="tr-TR" sz="3200" i="1" dirty="0" smtClean="0">
              <a:latin typeface="Times New Roman"/>
              <a:cs typeface="Times New Roman"/>
            </a:endParaRPr>
          </a:p>
          <a:p>
            <a:r>
              <a:rPr lang="tr-TR" sz="3200" i="1" dirty="0" err="1" smtClean="0">
                <a:latin typeface="Times New Roman"/>
                <a:cs typeface="Times New Roman"/>
              </a:rPr>
              <a:t>Stokholm</a:t>
            </a:r>
            <a:r>
              <a:rPr lang="tr-TR" sz="3200" i="1" dirty="0" smtClean="0">
                <a:latin typeface="Times New Roman"/>
                <a:cs typeface="Times New Roman"/>
              </a:rPr>
              <a:t> Çevre Enstitüsü:</a:t>
            </a:r>
          </a:p>
          <a:p>
            <a:r>
              <a:rPr lang="tr-TR" sz="3200" i="1" dirty="0" smtClean="0">
                <a:latin typeface="Times New Roman"/>
                <a:cs typeface="Times New Roman"/>
              </a:rPr>
              <a:t>Adil İklim Sorumluluğu Hesab</a:t>
            </a:r>
            <a:r>
              <a:rPr lang="tr-TR" sz="3200" dirty="0" smtClean="0">
                <a:latin typeface="Times New Roman"/>
                <a:cs typeface="Times New Roman"/>
              </a:rPr>
              <a:t>ı (</a:t>
            </a:r>
            <a:r>
              <a:rPr lang="tr-TR" sz="3200" dirty="0" err="1" smtClean="0">
                <a:latin typeface="Times New Roman"/>
                <a:cs typeface="Times New Roman"/>
              </a:rPr>
              <a:t>Climate</a:t>
            </a:r>
            <a:r>
              <a:rPr lang="tr-TR" sz="3200" dirty="0" smtClean="0">
                <a:latin typeface="Times New Roman"/>
                <a:cs typeface="Times New Roman"/>
              </a:rPr>
              <a:t> </a:t>
            </a:r>
            <a:r>
              <a:rPr lang="tr-TR" sz="3200" dirty="0" err="1" smtClean="0">
                <a:latin typeface="Times New Roman"/>
                <a:cs typeface="Times New Roman"/>
              </a:rPr>
              <a:t>Equity</a:t>
            </a:r>
            <a:r>
              <a:rPr lang="tr-TR" sz="3200" dirty="0" smtClean="0">
                <a:latin typeface="Times New Roman"/>
                <a:cs typeface="Times New Roman"/>
              </a:rPr>
              <a:t> Reference </a:t>
            </a:r>
            <a:r>
              <a:rPr lang="tr-TR" sz="3200" dirty="0" err="1" smtClean="0">
                <a:latin typeface="Times New Roman"/>
                <a:cs typeface="Times New Roman"/>
              </a:rPr>
              <a:t>Calculator</a:t>
            </a:r>
            <a:r>
              <a:rPr lang="tr-TR" sz="3200" dirty="0" smtClean="0">
                <a:latin typeface="Times New Roman"/>
                <a:cs typeface="Times New Roman"/>
              </a:rPr>
              <a:t> – CERC) </a:t>
            </a:r>
          </a:p>
          <a:p>
            <a:r>
              <a:rPr lang="tr-TR" sz="3200" dirty="0" smtClean="0">
                <a:latin typeface="Times New Roman"/>
                <a:cs typeface="Times New Roman"/>
              </a:rPr>
              <a:t>http://</a:t>
            </a:r>
            <a:r>
              <a:rPr lang="tr-TR" sz="3200" dirty="0" err="1" smtClean="0">
                <a:latin typeface="Times New Roman"/>
                <a:cs typeface="Times New Roman"/>
              </a:rPr>
              <a:t>gdrights.org</a:t>
            </a:r>
            <a:r>
              <a:rPr lang="tr-TR" sz="3200" dirty="0" smtClean="0">
                <a:latin typeface="Times New Roman"/>
                <a:cs typeface="Times New Roman"/>
              </a:rPr>
              <a:t>/</a:t>
            </a:r>
            <a:r>
              <a:rPr lang="tr-TR" sz="3200" dirty="0" err="1" smtClean="0">
                <a:latin typeface="Times New Roman"/>
                <a:cs typeface="Times New Roman"/>
              </a:rPr>
              <a:t>calculator</a:t>
            </a:r>
            <a:r>
              <a:rPr lang="tr-TR" sz="3200" dirty="0" smtClean="0">
                <a:latin typeface="Times New Roman"/>
                <a:cs typeface="Times New Roman"/>
              </a:rPr>
              <a:t>/#</a:t>
            </a:r>
            <a:r>
              <a:rPr lang="tr-TR" sz="3200" i="1" dirty="0" smtClean="0">
                <a:latin typeface="Times New Roman"/>
                <a:cs typeface="Times New Roman"/>
              </a:rPr>
              <a:t/>
            </a:r>
            <a:br>
              <a:rPr lang="tr-TR" sz="3200" i="1" dirty="0" smtClean="0">
                <a:latin typeface="Times New Roman"/>
                <a:cs typeface="Times New Roman"/>
              </a:rPr>
            </a:br>
            <a:endParaRPr lang="tr-TR" sz="3200" dirty="0" smtClean="0">
              <a:latin typeface="Times New Roman"/>
              <a:cs typeface="Times New Roman"/>
            </a:endParaRPr>
          </a:p>
          <a:p>
            <a:endParaRPr lang="tr-TR" sz="3200" dirty="0" smtClean="0">
              <a:latin typeface="Times New Roman"/>
              <a:cs typeface="Times New Roman"/>
            </a:endParaRPr>
          </a:p>
          <a:p>
            <a:r>
              <a:rPr lang="tr-TR" sz="3200" dirty="0" smtClean="0">
                <a:latin typeface="Times New Roman"/>
                <a:cs typeface="Times New Roman"/>
              </a:rPr>
              <a:t>CERC, her </a:t>
            </a:r>
            <a:r>
              <a:rPr lang="tr-TR" sz="3200" dirty="0" err="1" smtClean="0">
                <a:latin typeface="Times New Roman"/>
                <a:cs typeface="Times New Roman"/>
              </a:rPr>
              <a:t>ülkenin</a:t>
            </a:r>
            <a:r>
              <a:rPr lang="tr-TR" sz="3200" dirty="0" smtClean="0">
                <a:latin typeface="Times New Roman"/>
                <a:cs typeface="Times New Roman"/>
              </a:rPr>
              <a:t> </a:t>
            </a:r>
            <a:r>
              <a:rPr lang="tr-TR" sz="3200" dirty="0" err="1" smtClean="0">
                <a:latin typeface="Times New Roman"/>
                <a:cs typeface="Times New Roman"/>
              </a:rPr>
              <a:t>küresel</a:t>
            </a:r>
            <a:r>
              <a:rPr lang="tr-TR" sz="3200" dirty="0" smtClean="0">
                <a:latin typeface="Times New Roman"/>
                <a:cs typeface="Times New Roman"/>
              </a:rPr>
              <a:t> karbon </a:t>
            </a:r>
            <a:r>
              <a:rPr lang="tr-TR" sz="3200" dirty="0" err="1" smtClean="0">
                <a:latin typeface="Times New Roman"/>
                <a:cs typeface="Times New Roman"/>
              </a:rPr>
              <a:t>bütçesindeki</a:t>
            </a:r>
            <a:r>
              <a:rPr lang="tr-TR" sz="3200" dirty="0" smtClean="0">
                <a:latin typeface="Times New Roman"/>
                <a:cs typeface="Times New Roman"/>
              </a:rPr>
              <a:t> ve iklim değişikliğiyle </a:t>
            </a:r>
            <a:r>
              <a:rPr lang="tr-TR" sz="3200" dirty="0" err="1" smtClean="0">
                <a:latin typeface="Times New Roman"/>
                <a:cs typeface="Times New Roman"/>
              </a:rPr>
              <a:t>mücadeledeki</a:t>
            </a:r>
            <a:r>
              <a:rPr lang="tr-TR" sz="3200" dirty="0" smtClean="0">
                <a:latin typeface="Times New Roman"/>
                <a:cs typeface="Times New Roman"/>
              </a:rPr>
              <a:t> “adil payını” belirlemek </a:t>
            </a:r>
            <a:r>
              <a:rPr lang="tr-TR" sz="3200" dirty="0" err="1" smtClean="0">
                <a:latin typeface="Times New Roman"/>
                <a:cs typeface="Times New Roman"/>
              </a:rPr>
              <a:t>üzere</a:t>
            </a:r>
            <a:r>
              <a:rPr lang="tr-TR" sz="3200" dirty="0" smtClean="0">
                <a:latin typeface="Times New Roman"/>
                <a:cs typeface="Times New Roman"/>
              </a:rPr>
              <a:t> hazırlanmış çevrimiçi bir iklim</a:t>
            </a:r>
          </a:p>
          <a:p>
            <a:r>
              <a:rPr lang="tr-TR" sz="3200" dirty="0" smtClean="0">
                <a:latin typeface="Times New Roman"/>
                <a:cs typeface="Times New Roman"/>
              </a:rPr>
              <a:t>adaleti değerlendirme aracı.</a:t>
            </a:r>
          </a:p>
        </p:txBody>
      </p:sp>
    </p:spTree>
    <p:extLst>
      <p:ext uri="{BB962C8B-B14F-4D97-AF65-F5344CB8AC3E}">
        <p14:creationId xmlns:p14="http://schemas.microsoft.com/office/powerpoint/2010/main" val="330035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8109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dirty="0">
                <a:latin typeface="Times New Roman"/>
                <a:cs typeface="Times New Roman"/>
              </a:rPr>
              <a:t>Climate Equity Reference Calculator – CERC</a:t>
            </a:r>
            <a:r>
              <a:rPr lang="en-US" sz="3600" b="1" i="1" dirty="0" smtClean="0">
                <a:latin typeface="Times New Roman"/>
                <a:cs typeface="Times New Roman"/>
              </a:rPr>
              <a:t/>
            </a:r>
            <a:br>
              <a:rPr lang="en-US" sz="3600" b="1" i="1" dirty="0" smtClean="0">
                <a:latin typeface="Times New Roman"/>
                <a:cs typeface="Times New Roman"/>
              </a:rPr>
            </a:br>
            <a:r>
              <a:rPr lang="en-US" sz="3600" dirty="0">
                <a:latin typeface="Times New Roman"/>
                <a:cs typeface="Times New Roman"/>
              </a:rPr>
              <a:t>http://</a:t>
            </a:r>
            <a:r>
              <a:rPr lang="en-US" sz="3600" dirty="0" err="1">
                <a:latin typeface="Times New Roman"/>
                <a:cs typeface="Times New Roman"/>
              </a:rPr>
              <a:t>gdrights.org</a:t>
            </a:r>
            <a:r>
              <a:rPr lang="en-US" sz="3600" dirty="0">
                <a:latin typeface="Times New Roman"/>
                <a:cs typeface="Times New Roman"/>
              </a:rPr>
              <a:t>/calculator/#</a:t>
            </a:r>
            <a:r>
              <a:rPr lang="en-US" sz="3600" i="1" dirty="0">
                <a:latin typeface="Times New Roman"/>
                <a:cs typeface="Times New Roman"/>
              </a:rPr>
              <a:t/>
            </a:r>
            <a:br>
              <a:rPr lang="en-US" sz="3600" i="1" dirty="0">
                <a:latin typeface="Times New Roman"/>
                <a:cs typeface="Times New Roman"/>
              </a:rPr>
            </a:br>
            <a:endParaRPr lang="en-US" sz="3600" i="1" dirty="0">
              <a:latin typeface="Times New Roman"/>
              <a:cs typeface="Times New Roman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8984" y="1378039"/>
            <a:ext cx="8129782" cy="536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40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3661" y="718350"/>
            <a:ext cx="91596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400" dirty="0" err="1" smtClean="0">
                <a:latin typeface="Times New Roman"/>
                <a:cs typeface="Times New Roman"/>
              </a:rPr>
              <a:t>Türkiye’nin</a:t>
            </a:r>
            <a:r>
              <a:rPr lang="tr-TR" sz="2400" dirty="0" smtClean="0">
                <a:latin typeface="Times New Roman"/>
                <a:cs typeface="Times New Roman"/>
              </a:rPr>
              <a:t> </a:t>
            </a:r>
            <a:r>
              <a:rPr lang="tr-TR" sz="2400" dirty="0" err="1" smtClean="0">
                <a:latin typeface="Times New Roman"/>
                <a:cs typeface="Times New Roman"/>
              </a:rPr>
              <a:t>küresel</a:t>
            </a:r>
            <a:r>
              <a:rPr lang="tr-TR" sz="2400" dirty="0" smtClean="0">
                <a:latin typeface="Times New Roman"/>
                <a:cs typeface="Times New Roman"/>
              </a:rPr>
              <a:t> karbon </a:t>
            </a:r>
            <a:r>
              <a:rPr lang="tr-TR" sz="2400" dirty="0" err="1" smtClean="0">
                <a:latin typeface="Times New Roman"/>
                <a:cs typeface="Times New Roman"/>
              </a:rPr>
              <a:t>bütçesi</a:t>
            </a:r>
            <a:r>
              <a:rPr lang="tr-TR" sz="2400" dirty="0" smtClean="0">
                <a:latin typeface="Times New Roman"/>
                <a:cs typeface="Times New Roman"/>
              </a:rPr>
              <a:t> ve emisyon </a:t>
            </a:r>
            <a:r>
              <a:rPr lang="tr-TR" sz="2400" dirty="0" err="1" smtClean="0">
                <a:latin typeface="Times New Roman"/>
                <a:cs typeface="Times New Roman"/>
              </a:rPr>
              <a:t>azaltımı</a:t>
            </a:r>
            <a:r>
              <a:rPr lang="tr-TR" sz="2400" dirty="0" smtClean="0">
                <a:latin typeface="Times New Roman"/>
                <a:cs typeface="Times New Roman"/>
              </a:rPr>
              <a:t> hedeflerine göre,</a:t>
            </a:r>
          </a:p>
          <a:p>
            <a:endParaRPr lang="tr-TR" sz="2400" dirty="0">
              <a:latin typeface="Times New Roman"/>
              <a:cs typeface="Times New Roman"/>
            </a:endParaRPr>
          </a:p>
          <a:p>
            <a:r>
              <a:rPr lang="tr-TR" sz="2400" dirty="0" smtClean="0">
                <a:latin typeface="Times New Roman"/>
                <a:cs typeface="Times New Roman"/>
              </a:rPr>
              <a:t> </a:t>
            </a:r>
            <a:r>
              <a:rPr lang="tr-TR" sz="2400" dirty="0" err="1" smtClean="0">
                <a:latin typeface="Times New Roman"/>
                <a:cs typeface="Times New Roman"/>
              </a:rPr>
              <a:t>Türkiye’nin</a:t>
            </a:r>
            <a:r>
              <a:rPr lang="tr-TR" sz="2400" dirty="0" smtClean="0">
                <a:latin typeface="Times New Roman"/>
                <a:cs typeface="Times New Roman"/>
              </a:rPr>
              <a:t> 2°C hedefi çerçevesinde </a:t>
            </a:r>
            <a:r>
              <a:rPr lang="tr-TR" sz="2400" dirty="0" err="1" smtClean="0">
                <a:latin typeface="Times New Roman"/>
                <a:cs typeface="Times New Roman"/>
              </a:rPr>
              <a:t>üzerine</a:t>
            </a:r>
            <a:r>
              <a:rPr lang="tr-TR" sz="2400" dirty="0">
                <a:latin typeface="Times New Roman"/>
                <a:cs typeface="Times New Roman"/>
              </a:rPr>
              <a:t> </a:t>
            </a:r>
            <a:r>
              <a:rPr lang="tr-TR" sz="2400" dirty="0" err="1" smtClean="0">
                <a:latin typeface="Times New Roman"/>
                <a:cs typeface="Times New Roman"/>
              </a:rPr>
              <a:t>düşen</a:t>
            </a:r>
            <a:r>
              <a:rPr lang="tr-TR" sz="2400" dirty="0" smtClean="0">
                <a:latin typeface="Times New Roman"/>
                <a:cs typeface="Times New Roman"/>
              </a:rPr>
              <a:t> sorumluluğu yerine getirebilmesi için, </a:t>
            </a:r>
          </a:p>
          <a:p>
            <a:endParaRPr lang="tr-TR" sz="2400" dirty="0">
              <a:latin typeface="Times New Roman"/>
              <a:cs typeface="Times New Roman"/>
            </a:endParaRPr>
          </a:p>
          <a:p>
            <a:r>
              <a:rPr lang="tr-TR" sz="2400" dirty="0" smtClean="0">
                <a:latin typeface="Times New Roman"/>
                <a:cs typeface="Times New Roman"/>
              </a:rPr>
              <a:t>2030 yılına kadar karbondioksit emisyonlarında </a:t>
            </a:r>
            <a:r>
              <a:rPr lang="tr-TR" sz="2400" b="1" i="1" dirty="0" smtClean="0">
                <a:latin typeface="Times New Roman"/>
                <a:cs typeface="Times New Roman"/>
              </a:rPr>
              <a:t>referans senaryoya</a:t>
            </a:r>
            <a:r>
              <a:rPr lang="tr-TR" sz="2400" dirty="0" smtClean="0">
                <a:latin typeface="Times New Roman"/>
                <a:cs typeface="Times New Roman"/>
              </a:rPr>
              <a:t> göre toplam </a:t>
            </a:r>
            <a:r>
              <a:rPr lang="tr-TR" sz="2400" b="1" dirty="0" smtClean="0">
                <a:latin typeface="Times New Roman"/>
                <a:cs typeface="Times New Roman"/>
              </a:rPr>
              <a:t>2.980 MtCO2 </a:t>
            </a:r>
            <a:r>
              <a:rPr lang="tr-TR" sz="2400" dirty="0" smtClean="0">
                <a:latin typeface="Times New Roman"/>
                <a:cs typeface="Times New Roman"/>
              </a:rPr>
              <a:t>düzeyinde </a:t>
            </a:r>
            <a:r>
              <a:rPr lang="tr-TR" sz="2400" dirty="0" err="1" smtClean="0">
                <a:latin typeface="Times New Roman"/>
                <a:cs typeface="Times New Roman"/>
              </a:rPr>
              <a:t>azaltım</a:t>
            </a:r>
            <a:r>
              <a:rPr lang="tr-TR" sz="2400" dirty="0" smtClean="0">
                <a:latin typeface="Times New Roman"/>
                <a:cs typeface="Times New Roman"/>
              </a:rPr>
              <a:t> yapması gerekiyor</a:t>
            </a:r>
            <a:endParaRPr lang="tr-TR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3055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8690" y="379945"/>
            <a:ext cx="108759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Arial"/>
                <a:cs typeface="Arial"/>
              </a:rPr>
              <a:t>Tartışma</a:t>
            </a:r>
            <a:r>
              <a:rPr lang="en-US" sz="2800" b="1" dirty="0" smtClean="0">
                <a:latin typeface="Arial"/>
                <a:cs typeface="Arial"/>
              </a:rPr>
              <a:t> </a:t>
            </a:r>
            <a:r>
              <a:rPr lang="en-US" sz="2800" b="1" dirty="0" err="1" smtClean="0">
                <a:latin typeface="Arial"/>
                <a:cs typeface="Arial"/>
              </a:rPr>
              <a:t>için</a:t>
            </a:r>
            <a:r>
              <a:rPr lang="en-US" sz="2800" b="1" dirty="0" smtClean="0">
                <a:latin typeface="Arial"/>
                <a:cs typeface="Arial"/>
              </a:rPr>
              <a:t>:</a:t>
            </a:r>
          </a:p>
          <a:p>
            <a:endParaRPr lang="en-US" sz="2800" dirty="0" smtClean="0">
              <a:latin typeface="Arial"/>
              <a:cs typeface="Arial"/>
            </a:endParaRPr>
          </a:p>
          <a:p>
            <a:pPr marL="457200" indent="-457200">
              <a:buFontTx/>
              <a:buChar char="-"/>
            </a:pPr>
            <a:r>
              <a:rPr lang="en-US" sz="2800" dirty="0" err="1" smtClean="0">
                <a:latin typeface="Arial"/>
                <a:cs typeface="Arial"/>
              </a:rPr>
              <a:t>Çalışmanın</a:t>
            </a:r>
            <a:r>
              <a:rPr lang="en-US" sz="2800" dirty="0" smtClean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çerçevesine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ilişkin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değerlendirmeleriniz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nelerdir</a:t>
            </a:r>
            <a:r>
              <a:rPr lang="en-US" sz="2800" dirty="0" smtClean="0">
                <a:latin typeface="Arial"/>
                <a:cs typeface="Arial"/>
              </a:rPr>
              <a:t>?</a:t>
            </a:r>
          </a:p>
          <a:p>
            <a:r>
              <a:rPr lang="en-US" sz="2800" dirty="0" smtClean="0">
                <a:latin typeface="Arial"/>
                <a:cs typeface="Arial"/>
              </a:rPr>
              <a:t> </a:t>
            </a:r>
            <a:endParaRPr lang="en-US" sz="2800" dirty="0">
              <a:latin typeface="Arial"/>
              <a:cs typeface="Arial"/>
            </a:endParaRPr>
          </a:p>
          <a:p>
            <a:pPr marL="457200" indent="-457200">
              <a:buFontTx/>
              <a:buChar char="-"/>
            </a:pPr>
            <a:r>
              <a:rPr lang="en-US" sz="2800" dirty="0" err="1" smtClean="0">
                <a:latin typeface="Arial"/>
                <a:cs typeface="Arial"/>
              </a:rPr>
              <a:t>Katkıda</a:t>
            </a:r>
            <a:r>
              <a:rPr lang="en-US" sz="2800" dirty="0" smtClean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bulunmayı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önerdiğiniz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alanlar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hangileridir</a:t>
            </a:r>
            <a:r>
              <a:rPr lang="en-US" sz="2800" dirty="0">
                <a:latin typeface="Arial"/>
                <a:cs typeface="Arial"/>
              </a:rPr>
              <a:t>? </a:t>
            </a:r>
            <a:r>
              <a:rPr lang="en-US" sz="2800" dirty="0" smtClean="0">
                <a:latin typeface="Arial"/>
                <a:cs typeface="Arial"/>
              </a:rPr>
              <a:t>,</a:t>
            </a:r>
          </a:p>
          <a:p>
            <a:pPr marL="457200" indent="-457200">
              <a:buFontTx/>
              <a:buChar char="-"/>
            </a:pPr>
            <a:endParaRPr lang="en-US" sz="2800" dirty="0">
              <a:latin typeface="Arial"/>
              <a:cs typeface="Arial"/>
            </a:endParaRPr>
          </a:p>
          <a:p>
            <a:r>
              <a:rPr lang="en-US" sz="2800" dirty="0">
                <a:latin typeface="Arial"/>
                <a:cs typeface="Arial"/>
              </a:rPr>
              <a:t>- </a:t>
            </a:r>
            <a:r>
              <a:rPr lang="en-US" sz="2800" dirty="0" err="1">
                <a:latin typeface="Arial"/>
                <a:cs typeface="Arial"/>
              </a:rPr>
              <a:t>Çalışma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kapsamında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özellikle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dikkat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edilmesini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düşündüğünüz</a:t>
            </a:r>
            <a:r>
              <a:rPr lang="en-US" sz="2800" dirty="0">
                <a:latin typeface="Arial"/>
                <a:cs typeface="Arial"/>
              </a:rPr>
              <a:t> / </a:t>
            </a:r>
            <a:r>
              <a:rPr lang="en-US" sz="2800" dirty="0" err="1">
                <a:latin typeface="Arial"/>
                <a:cs typeface="Arial"/>
              </a:rPr>
              <a:t>hassas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gördüğünüz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konular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ve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bunlara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ilişkin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değerlendirmeleriniz</a:t>
            </a:r>
            <a:r>
              <a:rPr lang="en-US" sz="2800" dirty="0">
                <a:latin typeface="Arial"/>
                <a:cs typeface="Arial"/>
              </a:rPr>
              <a:t> </a:t>
            </a:r>
            <a:r>
              <a:rPr lang="en-US" sz="2800" dirty="0" err="1">
                <a:latin typeface="Arial"/>
                <a:cs typeface="Arial"/>
              </a:rPr>
              <a:t>nelerdir</a:t>
            </a:r>
            <a:r>
              <a:rPr lang="en-US" sz="2800" dirty="0">
                <a:latin typeface="Arial"/>
                <a:cs typeface="Arial"/>
              </a:rPr>
              <a:t>? </a:t>
            </a:r>
          </a:p>
          <a:p>
            <a:endParaRPr lang="en-US" sz="28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517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282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736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485</Words>
  <Application>Microsoft Office PowerPoint</Application>
  <PresentationFormat>Özel</PresentationFormat>
  <Paragraphs>142</Paragraphs>
  <Slides>29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29</vt:i4>
      </vt:variant>
    </vt:vector>
  </HeadingPairs>
  <TitlesOfParts>
    <vt:vector size="30" baseType="lpstr">
      <vt:lpstr>Office Theme</vt:lpstr>
      <vt:lpstr>Ekonomi Politikaları Perspektifinden İklim Değişikliğiyle Mücadele    TÜSİAD Projesi Ön Sunumu</vt:lpstr>
      <vt:lpstr>Ekonomi Perspektifinden İklim Değişikliğiyle Mücadele Projesi   Paydaş Toplantısı Gündemi </vt:lpstr>
      <vt:lpstr> Türkiye’nin Karbon Patikası: Gözlemler 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Modelleme Stratejisi</vt:lpstr>
      <vt:lpstr>PowerPoint Sunusu</vt:lpstr>
      <vt:lpstr>Model: Üretim Yapısı ve Emisyonlar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Climate Equity Reference Calculator – CERC http://gdrights.org/calculator/# 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GREENING TURKISH ECONOMY: A General Equilibrium Investigation of Environmental Policies for a  Low Carbon Growth Path  WWF – Mercator Project</dc:title>
  <dc:creator>Ebru Voyvoda</dc:creator>
  <cp:lastModifiedBy>MEHMET EYNEHAN</cp:lastModifiedBy>
  <cp:revision>57</cp:revision>
  <dcterms:created xsi:type="dcterms:W3CDTF">2015-02-14T09:31:51Z</dcterms:created>
  <dcterms:modified xsi:type="dcterms:W3CDTF">2016-05-16T14:35:25Z</dcterms:modified>
</cp:coreProperties>
</file>