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charts/chart1.xml" ContentType="application/vnd.openxmlformats-officedocument.drawingml.chart+xml"/>
  <Override PartName="/ppt/drawings/drawing1.xml" ContentType="application/vnd.openxmlformats-officedocument.drawingml.chartshapes+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charts/chart2.xml" ContentType="application/vnd.openxmlformats-officedocument.drawingml.chart+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056" r:id="rId1"/>
  </p:sldMasterIdLst>
  <p:notesMasterIdLst>
    <p:notesMasterId r:id="rId14"/>
  </p:notesMasterIdLst>
  <p:handoutMasterIdLst>
    <p:handoutMasterId r:id="rId15"/>
  </p:handoutMasterIdLst>
  <p:sldIdLst>
    <p:sldId id="256" r:id="rId2"/>
    <p:sldId id="259" r:id="rId3"/>
    <p:sldId id="275" r:id="rId4"/>
    <p:sldId id="261" r:id="rId5"/>
    <p:sldId id="273" r:id="rId6"/>
    <p:sldId id="265" r:id="rId7"/>
    <p:sldId id="276" r:id="rId8"/>
    <p:sldId id="266" r:id="rId9"/>
    <p:sldId id="268" r:id="rId10"/>
    <p:sldId id="277" r:id="rId11"/>
    <p:sldId id="274" r:id="rId12"/>
    <p:sldId id="278" r:id="rId13"/>
  </p:sldIdLst>
  <p:sldSz cx="9144000" cy="6858000" type="screen4x3"/>
  <p:notesSz cx="6858000" cy="9144000"/>
  <p:defaultText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Orta Stil 2 - Vurgu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vertBarState="maximized">
    <p:restoredLeft sz="15621" autoAdjust="0"/>
    <p:restoredTop sz="67194" autoAdjust="0"/>
  </p:normalViewPr>
  <p:slideViewPr>
    <p:cSldViewPr>
      <p:cViewPr>
        <p:scale>
          <a:sx n="75" d="100"/>
          <a:sy n="75" d="100"/>
        </p:scale>
        <p:origin x="-1140" y="16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charts/_rels/chart1.xml.rels><?xml version="1.0" encoding="UTF-8" standalone="yes"?>
<Relationships xmlns="http://schemas.openxmlformats.org/package/2006/relationships"><Relationship Id="rId2" Type="http://schemas.openxmlformats.org/officeDocument/2006/relationships/chartUserShapes" Target="../drawings/drawing1.xml"/><Relationship Id="rId1" Type="http://schemas.openxmlformats.org/officeDocument/2006/relationships/oleObject" Target="file:///C:\Users\sila.kilic\Desktop\TEIAS.xls" TargetMode="External"/></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_al__ma_Sayfas_1.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tr-TR"/>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0312734990219167"/>
          <c:y val="0.1605702311404624"/>
          <c:w val="0.56058019962734851"/>
          <c:h val="0.66595292523918415"/>
        </c:manualLayout>
      </c:layout>
      <c:lineChart>
        <c:grouping val="standard"/>
        <c:varyColors val="0"/>
        <c:ser>
          <c:idx val="0"/>
          <c:order val="0"/>
          <c:tx>
            <c:strRef>
              <c:f>kgüç!$P$17:$P$17</c:f>
              <c:strCache>
                <c:ptCount val="1"/>
                <c:pt idx="0">
                  <c:v>RENEWABLE</c:v>
                </c:pt>
              </c:strCache>
            </c:strRef>
          </c:tx>
          <c:marker>
            <c:symbol val="none"/>
          </c:marker>
          <c:cat>
            <c:numRef>
              <c:f>kgüç!$O$18:$O$24</c:f>
              <c:numCache>
                <c:formatCode>General</c:formatCode>
                <c:ptCount val="7"/>
                <c:pt idx="0">
                  <c:v>2006</c:v>
                </c:pt>
                <c:pt idx="1">
                  <c:v>2007</c:v>
                </c:pt>
                <c:pt idx="2">
                  <c:v>2008</c:v>
                </c:pt>
                <c:pt idx="3">
                  <c:v>2009</c:v>
                </c:pt>
                <c:pt idx="4">
                  <c:v>2010</c:v>
                </c:pt>
                <c:pt idx="5">
                  <c:v>2011</c:v>
                </c:pt>
                <c:pt idx="6">
                  <c:v>2012</c:v>
                </c:pt>
              </c:numCache>
            </c:numRef>
          </c:cat>
          <c:val>
            <c:numRef>
              <c:f>kgüç!$P$18:$P$24</c:f>
              <c:numCache>
                <c:formatCode>#,##0.00</c:formatCode>
                <c:ptCount val="7"/>
                <c:pt idx="0">
                  <c:v>13144.6</c:v>
                </c:pt>
                <c:pt idx="1">
                  <c:v>13564.1</c:v>
                </c:pt>
                <c:pt idx="2">
                  <c:v>14222.15</c:v>
                </c:pt>
                <c:pt idx="3">
                  <c:v>15422.1</c:v>
                </c:pt>
                <c:pt idx="4">
                  <c:v>17245.600000000002</c:v>
                </c:pt>
                <c:pt idx="5">
                  <c:v>18980</c:v>
                </c:pt>
                <c:pt idx="6">
                  <c:v>22032.2</c:v>
                </c:pt>
              </c:numCache>
            </c:numRef>
          </c:val>
          <c:smooth val="0"/>
        </c:ser>
        <c:ser>
          <c:idx val="1"/>
          <c:order val="1"/>
          <c:tx>
            <c:strRef>
              <c:f>kgüç!$Q$17:$Q$17</c:f>
              <c:strCache>
                <c:ptCount val="1"/>
                <c:pt idx="0">
                  <c:v>       TOTAL</c:v>
                </c:pt>
              </c:strCache>
            </c:strRef>
          </c:tx>
          <c:marker>
            <c:symbol val="none"/>
          </c:marker>
          <c:cat>
            <c:numRef>
              <c:f>kgüç!$O$18:$O$24</c:f>
              <c:numCache>
                <c:formatCode>General</c:formatCode>
                <c:ptCount val="7"/>
                <c:pt idx="0">
                  <c:v>2006</c:v>
                </c:pt>
                <c:pt idx="1">
                  <c:v>2007</c:v>
                </c:pt>
                <c:pt idx="2">
                  <c:v>2008</c:v>
                </c:pt>
                <c:pt idx="3">
                  <c:v>2009</c:v>
                </c:pt>
                <c:pt idx="4">
                  <c:v>2010</c:v>
                </c:pt>
                <c:pt idx="5">
                  <c:v>2011</c:v>
                </c:pt>
                <c:pt idx="6">
                  <c:v>2012</c:v>
                </c:pt>
              </c:numCache>
            </c:numRef>
          </c:cat>
          <c:val>
            <c:numRef>
              <c:f>kgüç!$Q$18:$Q$24</c:f>
              <c:numCache>
                <c:formatCode>#,##0.00</c:formatCode>
                <c:ptCount val="7"/>
                <c:pt idx="0">
                  <c:v>40564.800000000003</c:v>
                </c:pt>
                <c:pt idx="1">
                  <c:v>40835.699999999997</c:v>
                </c:pt>
                <c:pt idx="2">
                  <c:v>41817.196999999993</c:v>
                </c:pt>
                <c:pt idx="3">
                  <c:v>44761.171999999999</c:v>
                </c:pt>
                <c:pt idx="4">
                  <c:v>49524.099999999991</c:v>
                </c:pt>
                <c:pt idx="5">
                  <c:v>52911.099999999991</c:v>
                </c:pt>
                <c:pt idx="6">
                  <c:v>57059.407000000007</c:v>
                </c:pt>
              </c:numCache>
            </c:numRef>
          </c:val>
          <c:smooth val="0"/>
        </c:ser>
        <c:dLbls>
          <c:showLegendKey val="0"/>
          <c:showVal val="0"/>
          <c:showCatName val="0"/>
          <c:showSerName val="0"/>
          <c:showPercent val="0"/>
          <c:showBubbleSize val="0"/>
        </c:dLbls>
        <c:marker val="1"/>
        <c:smooth val="0"/>
        <c:axId val="21868928"/>
        <c:axId val="21870464"/>
      </c:lineChart>
      <c:catAx>
        <c:axId val="21868928"/>
        <c:scaling>
          <c:orientation val="minMax"/>
        </c:scaling>
        <c:delete val="0"/>
        <c:axPos val="b"/>
        <c:numFmt formatCode="General" sourceLinked="1"/>
        <c:majorTickMark val="out"/>
        <c:minorTickMark val="none"/>
        <c:tickLblPos val="nextTo"/>
        <c:crossAx val="21870464"/>
        <c:crosses val="autoZero"/>
        <c:auto val="1"/>
        <c:lblAlgn val="ctr"/>
        <c:lblOffset val="100"/>
        <c:noMultiLvlLbl val="0"/>
      </c:catAx>
      <c:valAx>
        <c:axId val="21870464"/>
        <c:scaling>
          <c:orientation val="minMax"/>
        </c:scaling>
        <c:delete val="0"/>
        <c:axPos val="l"/>
        <c:majorGridlines/>
        <c:numFmt formatCode="#,##0" sourceLinked="0"/>
        <c:majorTickMark val="out"/>
        <c:minorTickMark val="none"/>
        <c:tickLblPos val="nextTo"/>
        <c:txPr>
          <a:bodyPr/>
          <a:lstStyle/>
          <a:p>
            <a:pPr>
              <a:defRPr sz="900"/>
            </a:pPr>
            <a:endParaRPr lang="tr-TR"/>
          </a:p>
        </c:txPr>
        <c:crossAx val="21868928"/>
        <c:crosses val="autoZero"/>
        <c:crossBetween val="between"/>
      </c:valAx>
    </c:plotArea>
    <c:legend>
      <c:legendPos val="r"/>
      <c:layout>
        <c:manualLayout>
          <c:xMode val="edge"/>
          <c:yMode val="edge"/>
          <c:x val="0.77553011633434787"/>
          <c:y val="0.41608856897528207"/>
          <c:w val="0.22113654098071939"/>
          <c:h val="0.16244644822622994"/>
        </c:manualLayout>
      </c:layout>
      <c:overlay val="0"/>
      <c:txPr>
        <a:bodyPr/>
        <a:lstStyle/>
        <a:p>
          <a:pPr>
            <a:defRPr sz="800"/>
          </a:pPr>
          <a:endParaRPr lang="tr-TR"/>
        </a:p>
      </c:txPr>
    </c:legend>
    <c:plotVisOnly val="1"/>
    <c:dispBlanksAs val="gap"/>
    <c:showDLblsOverMax val="0"/>
  </c:chart>
  <c:externalData r:id="rId1">
    <c:autoUpdate val="0"/>
  </c:externalData>
  <c:userShapes r:id="rId2"/>
</c:chartSpace>
</file>

<file path=ppt/charts/chart2.xml><?xml version="1.0" encoding="utf-8"?>
<c:chartSpace xmlns:c="http://schemas.openxmlformats.org/drawingml/2006/chart" xmlns:a="http://schemas.openxmlformats.org/drawingml/2006/main" xmlns:r="http://schemas.openxmlformats.org/officeDocument/2006/relationships">
  <c:date1904 val="0"/>
  <c:lang val="tr-TR"/>
  <c:roundedCorners val="0"/>
  <mc:AlternateContent xmlns:mc="http://schemas.openxmlformats.org/markup-compatibility/2006">
    <mc:Choice xmlns:c14="http://schemas.microsoft.com/office/drawing/2007/8/2/chart" Requires="c14">
      <c14:style val="119"/>
    </mc:Choice>
    <mc:Fallback>
      <c:style val="19"/>
    </mc:Fallback>
  </mc:AlternateContent>
  <c:chart>
    <c:title>
      <c:tx>
        <c:rich>
          <a:bodyPr/>
          <a:lstStyle/>
          <a:p>
            <a:pPr>
              <a:defRPr sz="1800"/>
            </a:pPr>
            <a:r>
              <a:rPr lang="tr-TR" sz="1800"/>
              <a:t>Project Status</a:t>
            </a:r>
            <a:endParaRPr lang="en-US" sz="1800"/>
          </a:p>
        </c:rich>
      </c:tx>
      <c:layout/>
      <c:overlay val="0"/>
    </c:title>
    <c:autoTitleDeleted val="0"/>
    <c:view3D>
      <c:rotX val="30"/>
      <c:rotY val="0"/>
      <c:rAngAx val="0"/>
      <c:perspective val="30"/>
    </c:view3D>
    <c:floor>
      <c:thickness val="0"/>
    </c:floor>
    <c:sideWall>
      <c:thickness val="0"/>
    </c:sideWall>
    <c:backWall>
      <c:thickness val="0"/>
    </c:backWall>
    <c:plotArea>
      <c:layout/>
      <c:pie3DChart>
        <c:varyColors val="1"/>
        <c:ser>
          <c:idx val="0"/>
          <c:order val="0"/>
          <c:tx>
            <c:strRef>
              <c:f>Sheet1!$B$1</c:f>
              <c:strCache>
                <c:ptCount val="1"/>
                <c:pt idx="0">
                  <c:v>Sales</c:v>
                </c:pt>
              </c:strCache>
            </c:strRef>
          </c:tx>
          <c:dPt>
            <c:idx val="1"/>
            <c:bubble3D val="0"/>
            <c:spPr>
              <a:solidFill>
                <a:srgbClr val="E66C75"/>
              </a:solidFill>
            </c:spPr>
          </c:dPt>
          <c:dLbls>
            <c:dLbl>
              <c:idx val="0"/>
              <c:spPr/>
              <c:txPr>
                <a:bodyPr/>
                <a:lstStyle/>
                <a:p>
                  <a:pPr>
                    <a:defRPr sz="1100" b="1"/>
                  </a:pPr>
                  <a:endParaRPr lang="tr-TR"/>
                </a:p>
              </c:txPr>
              <c:showLegendKey val="0"/>
              <c:showVal val="0"/>
              <c:showCatName val="1"/>
              <c:showSerName val="0"/>
              <c:showPercent val="1"/>
              <c:showBubbleSize val="0"/>
            </c:dLbl>
            <c:dLbl>
              <c:idx val="1"/>
              <c:spPr/>
              <c:txPr>
                <a:bodyPr/>
                <a:lstStyle/>
                <a:p>
                  <a:pPr>
                    <a:defRPr sz="1100" b="1"/>
                  </a:pPr>
                  <a:endParaRPr lang="tr-TR"/>
                </a:p>
              </c:txPr>
              <c:showLegendKey val="0"/>
              <c:showVal val="0"/>
              <c:showCatName val="1"/>
              <c:showSerName val="0"/>
              <c:showPercent val="1"/>
              <c:showBubbleSize val="0"/>
            </c:dLbl>
            <c:txPr>
              <a:bodyPr/>
              <a:lstStyle/>
              <a:p>
                <a:pPr>
                  <a:defRPr sz="1100"/>
                </a:pPr>
                <a:endParaRPr lang="tr-TR"/>
              </a:p>
            </c:txPr>
            <c:showLegendKey val="0"/>
            <c:showVal val="0"/>
            <c:showCatName val="1"/>
            <c:showSerName val="0"/>
            <c:showPercent val="1"/>
            <c:showBubbleSize val="0"/>
            <c:showLeaderLines val="1"/>
          </c:dLbls>
          <c:cat>
            <c:strRef>
              <c:f>Sheet1!$A$2:$A$3</c:f>
              <c:strCache>
                <c:ptCount val="2"/>
                <c:pt idx="0">
                  <c:v>Listed </c:v>
                </c:pt>
                <c:pt idx="1">
                  <c:v>Certified</c:v>
                </c:pt>
              </c:strCache>
            </c:strRef>
          </c:cat>
          <c:val>
            <c:numRef>
              <c:f>Sheet1!$B$2:$B$3</c:f>
              <c:numCache>
                <c:formatCode>0%</c:formatCode>
                <c:ptCount val="2"/>
                <c:pt idx="0">
                  <c:v>0.82000000000000062</c:v>
                </c:pt>
                <c:pt idx="1">
                  <c:v>0.18000000000000019</c:v>
                </c:pt>
              </c:numCache>
            </c:numRef>
          </c:val>
        </c:ser>
        <c:dLbls>
          <c:showLegendKey val="0"/>
          <c:showVal val="0"/>
          <c:showCatName val="1"/>
          <c:showSerName val="0"/>
          <c:showPercent val="1"/>
          <c:showBubbleSize val="0"/>
          <c:showLeaderLines val="1"/>
        </c:dLbls>
      </c:pie3DChart>
    </c:plotArea>
    <c:plotVisOnly val="1"/>
    <c:dispBlanksAs val="zero"/>
    <c:showDLblsOverMax val="0"/>
  </c:chart>
  <c:txPr>
    <a:bodyPr/>
    <a:lstStyle/>
    <a:p>
      <a:pPr>
        <a:defRPr sz="1800"/>
      </a:pPr>
      <a:endParaRPr lang="tr-TR"/>
    </a:p>
  </c:txPr>
  <c:externalData r:id="rId1">
    <c:autoUpdate val="0"/>
  </c:externalData>
</c:chartSpace>
</file>

<file path=ppt/drawings/drawing1.xml><?xml version="1.0" encoding="utf-8"?>
<c:userShapes xmlns:c="http://schemas.openxmlformats.org/drawingml/2006/chart">
  <cdr:relSizeAnchor xmlns:cdr="http://schemas.openxmlformats.org/drawingml/2006/chartDrawing">
    <cdr:from>
      <cdr:x>0.08</cdr:x>
      <cdr:y>0.03226</cdr:y>
    </cdr:from>
    <cdr:to>
      <cdr:x>0.22</cdr:x>
      <cdr:y>0.12903</cdr:y>
    </cdr:to>
    <cdr:sp macro="" textlink="">
      <cdr:nvSpPr>
        <cdr:cNvPr id="2" name="TextBox 1"/>
        <cdr:cNvSpPr txBox="1"/>
      </cdr:nvSpPr>
      <cdr:spPr>
        <a:xfrm xmlns:a="http://schemas.openxmlformats.org/drawingml/2006/main">
          <a:off x="304800" y="76200"/>
          <a:ext cx="533400" cy="228600"/>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r>
            <a:rPr lang="tr-TR" sz="900" dirty="0" smtClean="0"/>
            <a:t>(MW)</a:t>
          </a:r>
          <a:endParaRPr lang="tr-TR" sz="900" dirty="0"/>
        </a:p>
      </cdr:txBody>
    </cdr:sp>
  </cdr:relSizeAnchor>
</c:userShape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Üstbilgi Yer Tutucusu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tr-TR"/>
          </a:p>
        </p:txBody>
      </p:sp>
      <p:sp>
        <p:nvSpPr>
          <p:cNvPr id="3" name="Veri Yer Tutucusu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72F76CE8-8782-4D96-B84D-ABB3AAC9AAF5}" type="datetimeFigureOut">
              <a:rPr lang="tr-TR" smtClean="0"/>
              <a:pPr/>
              <a:t>02.01.2014</a:t>
            </a:fld>
            <a:endParaRPr lang="tr-TR"/>
          </a:p>
        </p:txBody>
      </p:sp>
      <p:sp>
        <p:nvSpPr>
          <p:cNvPr id="4" name="Altbilgi Yer Tutucusu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tr-TR"/>
          </a:p>
        </p:txBody>
      </p:sp>
      <p:sp>
        <p:nvSpPr>
          <p:cNvPr id="5" name="Slayt Numarası Yer Tutucusu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5BE195DB-2872-48C1-B0BE-113C5BC0059D}" type="slidenum">
              <a:rPr lang="tr-TR" smtClean="0"/>
              <a:pPr/>
              <a:t>‹#›</a:t>
            </a:fld>
            <a:endParaRPr lang="tr-TR"/>
          </a:p>
        </p:txBody>
      </p:sp>
    </p:spTree>
    <p:extLst>
      <p:ext uri="{BB962C8B-B14F-4D97-AF65-F5344CB8AC3E}">
        <p14:creationId xmlns:p14="http://schemas.microsoft.com/office/powerpoint/2010/main" val="49665383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Üstbilgi Yer Tutucusu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tr-TR"/>
          </a:p>
        </p:txBody>
      </p:sp>
      <p:sp>
        <p:nvSpPr>
          <p:cNvPr id="3" name="Veri Yer Tutucusu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FC1941F-755E-4ACC-9524-A2F6979178CC}" type="datetimeFigureOut">
              <a:rPr lang="tr-TR" smtClean="0"/>
              <a:pPr/>
              <a:t>02.01.2014</a:t>
            </a:fld>
            <a:endParaRPr lang="tr-TR"/>
          </a:p>
        </p:txBody>
      </p:sp>
      <p:sp>
        <p:nvSpPr>
          <p:cNvPr id="4" name="Slayt Görüntüsü Yer Tutucusu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tr-TR"/>
          </a:p>
        </p:txBody>
      </p:sp>
      <p:sp>
        <p:nvSpPr>
          <p:cNvPr id="5" name="Not Yer Tutucusu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6" name="Altbilgi Yer Tutucusu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tr-TR"/>
          </a:p>
        </p:txBody>
      </p:sp>
      <p:sp>
        <p:nvSpPr>
          <p:cNvPr id="7" name="Slayt Numarası Yer Tutucusu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1AFAB32-AC96-4426-B998-D7E28F75C5B0}" type="slidenum">
              <a:rPr lang="tr-TR" smtClean="0"/>
              <a:pPr/>
              <a:t>‹#›</a:t>
            </a:fld>
            <a:endParaRPr lang="tr-TR"/>
          </a:p>
        </p:txBody>
      </p:sp>
    </p:spTree>
    <p:extLst>
      <p:ext uri="{BB962C8B-B14F-4D97-AF65-F5344CB8AC3E}">
        <p14:creationId xmlns:p14="http://schemas.microsoft.com/office/powerpoint/2010/main" val="351544094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3" Type="http://schemas.openxmlformats.org/officeDocument/2006/relationships/hyperlink" Target="http://www.tr.undp.org/content/turkey/en/home/operations/projects/environment_and_energy/market-transformation-of-energy-efficient-appliances-in-turkey.html" TargetMode="External"/><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A1AFAB32-AC96-4426-B998-D7E28F75C5B0}" type="slidenum">
              <a:rPr lang="tr-TR" smtClean="0"/>
              <a:pPr/>
              <a:t>1</a:t>
            </a:fld>
            <a:endParaRPr lang="tr-TR"/>
          </a:p>
        </p:txBody>
      </p:sp>
    </p:spTree>
    <p:extLst>
      <p:ext uri="{BB962C8B-B14F-4D97-AF65-F5344CB8AC3E}">
        <p14:creationId xmlns:p14="http://schemas.microsoft.com/office/powerpoint/2010/main" val="384898915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r>
              <a:rPr lang="en-US" sz="1050" kern="1200" dirty="0" smtClean="0">
                <a:solidFill>
                  <a:schemeClr val="tx1"/>
                </a:solidFill>
                <a:effectLst/>
                <a:latin typeface="+mn-lt"/>
                <a:ea typeface="+mn-ea"/>
                <a:cs typeface="+mn-cs"/>
              </a:rPr>
              <a:t>On behalf of TUSIAD secretariat and members I would like to begin my words with thanking U.S Chamber of Commerce and BIZMEF for hosting us at this event. As the only accredit business NGO to UNFCCC from Turkey, TUSIAD actively participates the conferences of parties every year since 2008 and organized side events to make the voice of Turkish industry heard. This year we</a:t>
            </a:r>
            <a:r>
              <a:rPr lang="tr-TR" sz="1050" kern="1200" baseline="0" dirty="0" smtClean="0">
                <a:solidFill>
                  <a:schemeClr val="tx1"/>
                </a:solidFill>
                <a:effectLst/>
                <a:latin typeface="+mn-lt"/>
                <a:ea typeface="+mn-ea"/>
                <a:cs typeface="+mn-cs"/>
              </a:rPr>
              <a:t> </a:t>
            </a:r>
            <a:r>
              <a:rPr lang="en-US" sz="1050" kern="1200" baseline="0" noProof="0" dirty="0" smtClean="0">
                <a:solidFill>
                  <a:schemeClr val="tx1"/>
                </a:solidFill>
                <a:effectLst/>
                <a:latin typeface="+mn-lt"/>
                <a:ea typeface="+mn-ea"/>
                <a:cs typeface="+mn-cs"/>
              </a:rPr>
              <a:t>are happy to </a:t>
            </a:r>
            <a:r>
              <a:rPr lang="tr-TR" sz="1050" kern="1200" baseline="0" dirty="0" err="1" smtClean="0">
                <a:solidFill>
                  <a:schemeClr val="tx1"/>
                </a:solidFill>
                <a:effectLst/>
                <a:latin typeface="+mn-lt"/>
                <a:ea typeface="+mn-ea"/>
                <a:cs typeface="+mn-cs"/>
              </a:rPr>
              <a:t>find</a:t>
            </a:r>
            <a:r>
              <a:rPr lang="en-US" sz="1050" kern="1200" dirty="0" smtClean="0">
                <a:solidFill>
                  <a:schemeClr val="tx1"/>
                </a:solidFill>
                <a:effectLst/>
                <a:latin typeface="+mn-lt"/>
                <a:ea typeface="+mn-ea"/>
                <a:cs typeface="+mn-cs"/>
              </a:rPr>
              <a:t> the chance to further interact with our counterparts </a:t>
            </a:r>
            <a:r>
              <a:rPr lang="tr-TR" sz="1050" kern="1200" dirty="0" smtClean="0">
                <a:solidFill>
                  <a:schemeClr val="tx1"/>
                </a:solidFill>
                <a:effectLst/>
                <a:latin typeface="+mn-lt"/>
                <a:ea typeface="+mn-ea"/>
                <a:cs typeface="+mn-cs"/>
              </a:rPr>
              <a:t>in </a:t>
            </a:r>
            <a:r>
              <a:rPr lang="tr-TR" sz="1050" kern="1200" dirty="0" err="1" smtClean="0">
                <a:solidFill>
                  <a:schemeClr val="tx1"/>
                </a:solidFill>
                <a:effectLst/>
                <a:latin typeface="+mn-lt"/>
                <a:ea typeface="+mn-ea"/>
                <a:cs typeface="+mn-cs"/>
              </a:rPr>
              <a:t>this</a:t>
            </a:r>
            <a:r>
              <a:rPr lang="en-US" sz="1050" kern="1200" dirty="0" smtClean="0">
                <a:solidFill>
                  <a:schemeClr val="tx1"/>
                </a:solidFill>
                <a:effectLst/>
                <a:latin typeface="+mn-lt"/>
                <a:ea typeface="+mn-ea"/>
                <a:cs typeface="+mn-cs"/>
              </a:rPr>
              <a:t> event sponsored by BIZMEF. By this opportunity I would like to give you some information on the case of Turkish Industry on transition to a low carbon economy. But, first of all I think that it will be useful to say a few words on the work of TUSIAD as an interest group representing Turkish private sector. </a:t>
            </a:r>
            <a:r>
              <a:rPr lang="en-US" sz="1050" b="1" kern="1200" dirty="0" err="1" smtClean="0">
                <a:solidFill>
                  <a:schemeClr val="tx1"/>
                </a:solidFill>
                <a:effectLst/>
                <a:latin typeface="+mn-lt"/>
                <a:ea typeface="+mn-ea"/>
                <a:cs typeface="+mn-cs"/>
              </a:rPr>
              <a:t>Followingly</a:t>
            </a:r>
            <a:r>
              <a:rPr lang="en-US" sz="1050" b="1" kern="1200" dirty="0" smtClean="0">
                <a:solidFill>
                  <a:schemeClr val="tx1"/>
                </a:solidFill>
                <a:effectLst/>
                <a:latin typeface="+mn-lt"/>
                <a:ea typeface="+mn-ea"/>
                <a:cs typeface="+mn-cs"/>
              </a:rPr>
              <a:t>, I will point out the aspects of Turkish climate change policy, efforts of</a:t>
            </a:r>
            <a:r>
              <a:rPr lang="tr-TR" sz="1050" b="1" kern="1200" dirty="0" smtClean="0">
                <a:solidFill>
                  <a:schemeClr val="tx1"/>
                </a:solidFill>
                <a:effectLst/>
                <a:latin typeface="+mn-lt"/>
                <a:ea typeface="+mn-ea"/>
                <a:cs typeface="+mn-cs"/>
              </a:rPr>
              <a:t> </a:t>
            </a:r>
            <a:r>
              <a:rPr lang="tr-TR" sz="1050" b="1" kern="1200" dirty="0" err="1" smtClean="0">
                <a:solidFill>
                  <a:schemeClr val="tx1"/>
                </a:solidFill>
                <a:effectLst/>
                <a:latin typeface="+mn-lt"/>
                <a:ea typeface="+mn-ea"/>
                <a:cs typeface="+mn-cs"/>
              </a:rPr>
              <a:t>the</a:t>
            </a:r>
            <a:r>
              <a:rPr lang="en-US" sz="1050" b="1" kern="1200" dirty="0" smtClean="0">
                <a:solidFill>
                  <a:schemeClr val="tx1"/>
                </a:solidFill>
                <a:effectLst/>
                <a:latin typeface="+mn-lt"/>
                <a:ea typeface="+mn-ea"/>
                <a:cs typeface="+mn-cs"/>
              </a:rPr>
              <a:t> Turkish industry on the way to a low carbon economy, the challenges in capacity building to control carbon emissions, and </a:t>
            </a:r>
            <a:r>
              <a:rPr lang="en-US" sz="1050" b="1" kern="1200" dirty="0" smtClean="0">
                <a:solidFill>
                  <a:srgbClr val="FF0000"/>
                </a:solidFill>
                <a:effectLst/>
                <a:latin typeface="+mn-lt"/>
                <a:ea typeface="+mn-ea"/>
                <a:cs typeface="+mn-cs"/>
              </a:rPr>
              <a:t>finally our expectations from </a:t>
            </a:r>
            <a:r>
              <a:rPr lang="en-US" sz="1050" b="1" kern="1200" dirty="0" err="1" smtClean="0">
                <a:solidFill>
                  <a:srgbClr val="FF0000"/>
                </a:solidFill>
                <a:effectLst/>
                <a:latin typeface="+mn-lt"/>
                <a:ea typeface="+mn-ea"/>
                <a:cs typeface="+mn-cs"/>
              </a:rPr>
              <a:t>th</a:t>
            </a:r>
            <a:r>
              <a:rPr lang="tr-TR" sz="1050" b="1" kern="1200" dirty="0" smtClean="0">
                <a:solidFill>
                  <a:srgbClr val="FF0000"/>
                </a:solidFill>
                <a:effectLst/>
                <a:latin typeface="+mn-lt"/>
                <a:ea typeface="+mn-ea"/>
                <a:cs typeface="+mn-cs"/>
              </a:rPr>
              <a:t>e</a:t>
            </a:r>
            <a:r>
              <a:rPr lang="tr-TR" sz="1050" b="1" kern="1200" baseline="0" dirty="0" smtClean="0">
                <a:solidFill>
                  <a:srgbClr val="FF0000"/>
                </a:solidFill>
                <a:effectLst/>
                <a:latin typeface="+mn-lt"/>
                <a:ea typeface="+mn-ea"/>
                <a:cs typeface="+mn-cs"/>
              </a:rPr>
              <a:t> </a:t>
            </a:r>
            <a:r>
              <a:rPr lang="tr-TR" sz="1050" b="1" kern="1200" baseline="0" dirty="0" err="1" smtClean="0">
                <a:solidFill>
                  <a:srgbClr val="FF0000"/>
                </a:solidFill>
                <a:effectLst/>
                <a:latin typeface="+mn-lt"/>
                <a:ea typeface="+mn-ea"/>
                <a:cs typeface="+mn-cs"/>
              </a:rPr>
              <a:t>course</a:t>
            </a:r>
            <a:r>
              <a:rPr lang="tr-TR" sz="1050" b="1" kern="1200" baseline="0" dirty="0" smtClean="0">
                <a:solidFill>
                  <a:srgbClr val="FF0000"/>
                </a:solidFill>
                <a:effectLst/>
                <a:latin typeface="+mn-lt"/>
                <a:ea typeface="+mn-ea"/>
                <a:cs typeface="+mn-cs"/>
              </a:rPr>
              <a:t> of </a:t>
            </a:r>
            <a:r>
              <a:rPr lang="tr-TR" sz="1050" b="1" kern="1200" baseline="0" dirty="0" err="1" smtClean="0">
                <a:solidFill>
                  <a:srgbClr val="FF0000"/>
                </a:solidFill>
                <a:effectLst/>
                <a:latin typeface="+mn-lt"/>
                <a:ea typeface="+mn-ea"/>
                <a:cs typeface="+mn-cs"/>
              </a:rPr>
              <a:t>international</a:t>
            </a:r>
            <a:r>
              <a:rPr lang="tr-TR" sz="1050" b="1" kern="1200" baseline="0" dirty="0" smtClean="0">
                <a:solidFill>
                  <a:srgbClr val="FF0000"/>
                </a:solidFill>
                <a:effectLst/>
                <a:latin typeface="+mn-lt"/>
                <a:ea typeface="+mn-ea"/>
                <a:cs typeface="+mn-cs"/>
              </a:rPr>
              <a:t> </a:t>
            </a:r>
            <a:r>
              <a:rPr lang="tr-TR" sz="1050" b="1" kern="1200" baseline="0" dirty="0" err="1" smtClean="0">
                <a:solidFill>
                  <a:srgbClr val="FF0000"/>
                </a:solidFill>
                <a:effectLst/>
                <a:latin typeface="+mn-lt"/>
                <a:ea typeface="+mn-ea"/>
                <a:cs typeface="+mn-cs"/>
              </a:rPr>
              <a:t>negotiations</a:t>
            </a:r>
            <a:r>
              <a:rPr lang="tr-TR" sz="1050" b="1" kern="1200" baseline="0" dirty="0" smtClean="0">
                <a:solidFill>
                  <a:srgbClr val="FF0000"/>
                </a:solidFill>
                <a:effectLst/>
                <a:latin typeface="+mn-lt"/>
                <a:ea typeface="+mn-ea"/>
                <a:cs typeface="+mn-cs"/>
              </a:rPr>
              <a:t>.</a:t>
            </a:r>
            <a:r>
              <a:rPr lang="en-US" sz="1050" b="1" kern="1200" dirty="0" smtClean="0">
                <a:solidFill>
                  <a:srgbClr val="FF0000"/>
                </a:solidFill>
                <a:effectLst/>
                <a:latin typeface="+mn-lt"/>
                <a:ea typeface="+mn-ea"/>
                <a:cs typeface="+mn-cs"/>
              </a:rPr>
              <a:t> </a:t>
            </a:r>
            <a:r>
              <a:rPr lang="en-US" sz="1050" kern="1200" dirty="0" smtClean="0">
                <a:solidFill>
                  <a:srgbClr val="FF0000"/>
                </a:solidFill>
                <a:effectLst/>
                <a:latin typeface="+mn-lt"/>
                <a:ea typeface="+mn-ea"/>
                <a:cs typeface="+mn-cs"/>
              </a:rPr>
              <a:t> </a:t>
            </a:r>
            <a:endParaRPr lang="tr-TR" sz="1050" kern="1200" dirty="0" smtClean="0">
              <a:solidFill>
                <a:srgbClr val="FF0000"/>
              </a:solidFill>
              <a:effectLst/>
              <a:latin typeface="+mn-lt"/>
              <a:ea typeface="+mn-ea"/>
              <a:cs typeface="+mn-cs"/>
            </a:endParaRPr>
          </a:p>
          <a:p>
            <a:endParaRPr lang="tr-TR" sz="1050" kern="1200" dirty="0" smtClean="0">
              <a:solidFill>
                <a:srgbClr val="FF0000"/>
              </a:solidFill>
              <a:effectLst/>
              <a:latin typeface="+mn-lt"/>
              <a:ea typeface="+mn-ea"/>
              <a:cs typeface="+mn-cs"/>
            </a:endParaRPr>
          </a:p>
          <a:p>
            <a:r>
              <a:rPr lang="en-US" sz="1050" kern="1200" dirty="0" smtClean="0">
                <a:solidFill>
                  <a:schemeClr val="tx1"/>
                </a:solidFill>
                <a:effectLst/>
                <a:latin typeface="+mn-lt"/>
                <a:ea typeface="+mn-ea"/>
                <a:cs typeface="+mn-cs"/>
              </a:rPr>
              <a:t>TUSIAD is a leading business NGO in Turkey which represent the interests of Turkish private sector. It has approximately 600 members representing 2500 companies, which constitute 65 % of industrial production in Turkey and 80 % of foreign trade excluding energy imports. We are an influential stakeholder in policy making on major areas cross cutting multi sectors such as environment, energy, transport, agriculture and many others. In this context, climate change is one of the high priority issues, where TUSIAD actively pursues the interests of</a:t>
            </a:r>
            <a:r>
              <a:rPr lang="tr-TR" sz="1050" kern="1200" dirty="0" smtClean="0">
                <a:solidFill>
                  <a:schemeClr val="tx1"/>
                </a:solidFill>
                <a:effectLst/>
                <a:latin typeface="+mn-lt"/>
                <a:ea typeface="+mn-ea"/>
                <a:cs typeface="+mn-cs"/>
              </a:rPr>
              <a:t> </a:t>
            </a:r>
            <a:r>
              <a:rPr lang="tr-TR" sz="1050" kern="1200" dirty="0" err="1" smtClean="0">
                <a:solidFill>
                  <a:schemeClr val="tx1"/>
                </a:solidFill>
                <a:effectLst/>
                <a:latin typeface="+mn-lt"/>
                <a:ea typeface="+mn-ea"/>
                <a:cs typeface="+mn-cs"/>
              </a:rPr>
              <a:t>the</a:t>
            </a:r>
            <a:r>
              <a:rPr lang="tr-TR" sz="1050" kern="1200" dirty="0" smtClean="0">
                <a:solidFill>
                  <a:schemeClr val="tx1"/>
                </a:solidFill>
                <a:effectLst/>
                <a:latin typeface="+mn-lt"/>
                <a:ea typeface="+mn-ea"/>
                <a:cs typeface="+mn-cs"/>
              </a:rPr>
              <a:t> </a:t>
            </a:r>
            <a:r>
              <a:rPr lang="en-US" sz="1050" kern="1200" dirty="0" smtClean="0">
                <a:solidFill>
                  <a:schemeClr val="tx1"/>
                </a:solidFill>
                <a:effectLst/>
                <a:latin typeface="+mn-lt"/>
                <a:ea typeface="+mn-ea"/>
                <a:cs typeface="+mn-cs"/>
              </a:rPr>
              <a:t>Turkish private sector. Notably TUSIAD is a member of the Coordination Board on Climate Change </a:t>
            </a:r>
            <a:r>
              <a:rPr lang="tr-TR" sz="1050" kern="1200" dirty="0" err="1" smtClean="0">
                <a:solidFill>
                  <a:schemeClr val="tx1"/>
                </a:solidFill>
                <a:effectLst/>
                <a:latin typeface="+mn-lt"/>
                <a:ea typeface="+mn-ea"/>
                <a:cs typeface="+mn-cs"/>
              </a:rPr>
              <a:t>which</a:t>
            </a:r>
            <a:r>
              <a:rPr lang="tr-TR" sz="1050" kern="1200" dirty="0" smtClean="0">
                <a:solidFill>
                  <a:schemeClr val="tx1"/>
                </a:solidFill>
                <a:effectLst/>
                <a:latin typeface="+mn-lt"/>
                <a:ea typeface="+mn-ea"/>
                <a:cs typeface="+mn-cs"/>
              </a:rPr>
              <a:t> </a:t>
            </a:r>
            <a:r>
              <a:rPr lang="tr-TR" sz="1050" kern="1200" dirty="0" err="1" smtClean="0">
                <a:solidFill>
                  <a:schemeClr val="tx1"/>
                </a:solidFill>
                <a:effectLst/>
                <a:latin typeface="+mn-lt"/>
                <a:ea typeface="+mn-ea"/>
                <a:cs typeface="+mn-cs"/>
              </a:rPr>
              <a:t>comprises</a:t>
            </a:r>
            <a:r>
              <a:rPr lang="tr-TR" sz="1050" kern="1200" dirty="0" smtClean="0">
                <a:solidFill>
                  <a:schemeClr val="tx1"/>
                </a:solidFill>
                <a:effectLst/>
                <a:latin typeface="+mn-lt"/>
                <a:ea typeface="+mn-ea"/>
                <a:cs typeface="+mn-cs"/>
              </a:rPr>
              <a:t> of</a:t>
            </a:r>
            <a:r>
              <a:rPr lang="tr-TR" sz="1050" kern="1200" baseline="0" dirty="0" smtClean="0">
                <a:solidFill>
                  <a:schemeClr val="tx1"/>
                </a:solidFill>
                <a:effectLst/>
                <a:latin typeface="+mn-lt"/>
                <a:ea typeface="+mn-ea"/>
                <a:cs typeface="+mn-cs"/>
              </a:rPr>
              <a:t> </a:t>
            </a:r>
            <a:r>
              <a:rPr lang="tr-TR" sz="1050" kern="1200" baseline="0" dirty="0" err="1" smtClean="0">
                <a:solidFill>
                  <a:schemeClr val="tx1"/>
                </a:solidFill>
                <a:effectLst/>
                <a:latin typeface="+mn-lt"/>
                <a:ea typeface="+mn-ea"/>
                <a:cs typeface="+mn-cs"/>
              </a:rPr>
              <a:t>all</a:t>
            </a:r>
            <a:r>
              <a:rPr lang="tr-TR" sz="1050" kern="1200" baseline="0" dirty="0" smtClean="0">
                <a:solidFill>
                  <a:schemeClr val="tx1"/>
                </a:solidFill>
                <a:effectLst/>
                <a:latin typeface="+mn-lt"/>
                <a:ea typeface="+mn-ea"/>
                <a:cs typeface="+mn-cs"/>
              </a:rPr>
              <a:t> </a:t>
            </a:r>
            <a:r>
              <a:rPr lang="tr-TR" sz="1050" kern="1200" baseline="0" dirty="0" err="1" smtClean="0">
                <a:solidFill>
                  <a:schemeClr val="tx1"/>
                </a:solidFill>
                <a:effectLst/>
                <a:latin typeface="+mn-lt"/>
                <a:ea typeface="+mn-ea"/>
                <a:cs typeface="+mn-cs"/>
              </a:rPr>
              <a:t>relevant</a:t>
            </a:r>
            <a:r>
              <a:rPr lang="tr-TR" sz="1050" kern="1200" baseline="0" dirty="0" smtClean="0">
                <a:solidFill>
                  <a:schemeClr val="tx1"/>
                </a:solidFill>
                <a:effectLst/>
                <a:latin typeface="+mn-lt"/>
                <a:ea typeface="+mn-ea"/>
                <a:cs typeface="+mn-cs"/>
              </a:rPr>
              <a:t> </a:t>
            </a:r>
            <a:r>
              <a:rPr lang="tr-TR" sz="1050" kern="1200" baseline="0" dirty="0" err="1" smtClean="0">
                <a:solidFill>
                  <a:schemeClr val="tx1"/>
                </a:solidFill>
                <a:effectLst/>
                <a:latin typeface="+mn-lt"/>
                <a:ea typeface="+mn-ea"/>
                <a:cs typeface="+mn-cs"/>
              </a:rPr>
              <a:t>parties</a:t>
            </a:r>
            <a:r>
              <a:rPr lang="tr-TR" sz="1050" kern="1200" baseline="0" dirty="0" smtClean="0">
                <a:solidFill>
                  <a:schemeClr val="tx1"/>
                </a:solidFill>
                <a:effectLst/>
                <a:latin typeface="+mn-lt"/>
                <a:ea typeface="+mn-ea"/>
                <a:cs typeface="+mn-cs"/>
              </a:rPr>
              <a:t> </a:t>
            </a:r>
            <a:r>
              <a:rPr lang="tr-TR" sz="1050" kern="1200" baseline="0" dirty="0" err="1" smtClean="0">
                <a:solidFill>
                  <a:schemeClr val="tx1"/>
                </a:solidFill>
                <a:effectLst/>
                <a:latin typeface="+mn-lt"/>
                <a:ea typeface="+mn-ea"/>
                <a:cs typeface="+mn-cs"/>
              </a:rPr>
              <a:t>taking</a:t>
            </a:r>
            <a:r>
              <a:rPr lang="tr-TR" sz="1050" kern="1200" baseline="0" dirty="0" smtClean="0">
                <a:solidFill>
                  <a:schemeClr val="tx1"/>
                </a:solidFill>
                <a:effectLst/>
                <a:latin typeface="+mn-lt"/>
                <a:ea typeface="+mn-ea"/>
                <a:cs typeface="+mn-cs"/>
              </a:rPr>
              <a:t> </a:t>
            </a:r>
            <a:r>
              <a:rPr lang="tr-TR" sz="1050" kern="1200" baseline="0" dirty="0" err="1" smtClean="0">
                <a:solidFill>
                  <a:schemeClr val="tx1"/>
                </a:solidFill>
                <a:effectLst/>
                <a:latin typeface="+mn-lt"/>
                <a:ea typeface="+mn-ea"/>
                <a:cs typeface="+mn-cs"/>
              </a:rPr>
              <a:t>responsibility</a:t>
            </a:r>
            <a:r>
              <a:rPr lang="tr-TR" sz="1050" kern="1200" baseline="0" dirty="0" smtClean="0">
                <a:solidFill>
                  <a:schemeClr val="tx1"/>
                </a:solidFill>
                <a:effectLst/>
                <a:latin typeface="+mn-lt"/>
                <a:ea typeface="+mn-ea"/>
                <a:cs typeface="+mn-cs"/>
              </a:rPr>
              <a:t> on </a:t>
            </a:r>
            <a:r>
              <a:rPr lang="tr-TR" sz="1050" kern="1200" baseline="0" dirty="0" err="1" smtClean="0">
                <a:solidFill>
                  <a:schemeClr val="tx1"/>
                </a:solidFill>
                <a:effectLst/>
                <a:latin typeface="+mn-lt"/>
                <a:ea typeface="+mn-ea"/>
                <a:cs typeface="+mn-cs"/>
              </a:rPr>
              <a:t>climate</a:t>
            </a:r>
            <a:r>
              <a:rPr lang="tr-TR" sz="1050" kern="1200" baseline="0" dirty="0" smtClean="0">
                <a:solidFill>
                  <a:schemeClr val="tx1"/>
                </a:solidFill>
                <a:effectLst/>
                <a:latin typeface="+mn-lt"/>
                <a:ea typeface="+mn-ea"/>
                <a:cs typeface="+mn-cs"/>
              </a:rPr>
              <a:t> </a:t>
            </a:r>
            <a:r>
              <a:rPr lang="tr-TR" sz="1050" kern="1200" baseline="0" dirty="0" err="1" smtClean="0">
                <a:solidFill>
                  <a:schemeClr val="tx1"/>
                </a:solidFill>
                <a:effectLst/>
                <a:latin typeface="+mn-lt"/>
                <a:ea typeface="+mn-ea"/>
                <a:cs typeface="+mn-cs"/>
              </a:rPr>
              <a:t>policy</a:t>
            </a:r>
            <a:r>
              <a:rPr lang="tr-TR" sz="1050" kern="1200" baseline="0" dirty="0" smtClean="0">
                <a:solidFill>
                  <a:schemeClr val="tx1"/>
                </a:solidFill>
                <a:effectLst/>
                <a:latin typeface="+mn-lt"/>
                <a:ea typeface="+mn-ea"/>
                <a:cs typeface="+mn-cs"/>
              </a:rPr>
              <a:t> </a:t>
            </a:r>
            <a:r>
              <a:rPr lang="tr-TR" sz="1050" kern="1200" baseline="0" dirty="0" err="1" smtClean="0">
                <a:solidFill>
                  <a:schemeClr val="tx1"/>
                </a:solidFill>
                <a:effectLst/>
                <a:latin typeface="+mn-lt"/>
                <a:ea typeface="+mn-ea"/>
                <a:cs typeface="+mn-cs"/>
              </a:rPr>
              <a:t>making</a:t>
            </a:r>
            <a:r>
              <a:rPr lang="tr-TR" sz="1050" kern="1200" baseline="0" dirty="0" smtClean="0">
                <a:solidFill>
                  <a:schemeClr val="tx1"/>
                </a:solidFill>
                <a:effectLst/>
                <a:latin typeface="+mn-lt"/>
                <a:ea typeface="+mn-ea"/>
                <a:cs typeface="+mn-cs"/>
              </a:rPr>
              <a:t> in </a:t>
            </a:r>
            <a:r>
              <a:rPr lang="tr-TR" sz="1050" kern="1200" baseline="0" dirty="0" err="1" smtClean="0">
                <a:solidFill>
                  <a:schemeClr val="tx1"/>
                </a:solidFill>
                <a:effectLst/>
                <a:latin typeface="+mn-lt"/>
                <a:ea typeface="+mn-ea"/>
                <a:cs typeface="+mn-cs"/>
              </a:rPr>
              <a:t>Turkey</a:t>
            </a:r>
            <a:r>
              <a:rPr lang="tr-TR" sz="1050" kern="1200" baseline="0" dirty="0" smtClean="0">
                <a:solidFill>
                  <a:schemeClr val="tx1"/>
                </a:solidFill>
                <a:effectLst/>
                <a:latin typeface="+mn-lt"/>
                <a:ea typeface="+mn-ea"/>
                <a:cs typeface="+mn-cs"/>
              </a:rPr>
              <a:t>, </a:t>
            </a:r>
            <a:r>
              <a:rPr lang="tr-TR" sz="1050" kern="1200" baseline="0" dirty="0" err="1" smtClean="0">
                <a:solidFill>
                  <a:schemeClr val="tx1"/>
                </a:solidFill>
                <a:effectLst/>
                <a:latin typeface="+mn-lt"/>
                <a:ea typeface="+mn-ea"/>
                <a:cs typeface="+mn-cs"/>
              </a:rPr>
              <a:t>including</a:t>
            </a:r>
            <a:r>
              <a:rPr lang="tr-TR" sz="1050" kern="1200" baseline="0" dirty="0" smtClean="0">
                <a:solidFill>
                  <a:schemeClr val="tx1"/>
                </a:solidFill>
                <a:effectLst/>
                <a:latin typeface="+mn-lt"/>
                <a:ea typeface="+mn-ea"/>
                <a:cs typeface="+mn-cs"/>
              </a:rPr>
              <a:t> </a:t>
            </a:r>
            <a:r>
              <a:rPr lang="tr-TR" sz="1050" kern="1200" baseline="0" dirty="0" err="1" smtClean="0">
                <a:solidFill>
                  <a:schemeClr val="tx1"/>
                </a:solidFill>
                <a:effectLst/>
                <a:latin typeface="+mn-lt"/>
                <a:ea typeface="+mn-ea"/>
                <a:cs typeface="+mn-cs"/>
              </a:rPr>
              <a:t>the</a:t>
            </a:r>
            <a:r>
              <a:rPr lang="tr-TR" sz="1050" kern="1200" baseline="0" dirty="0" smtClean="0">
                <a:solidFill>
                  <a:schemeClr val="tx1"/>
                </a:solidFill>
                <a:effectLst/>
                <a:latin typeface="+mn-lt"/>
                <a:ea typeface="+mn-ea"/>
                <a:cs typeface="+mn-cs"/>
              </a:rPr>
              <a:t> </a:t>
            </a:r>
            <a:r>
              <a:rPr lang="tr-TR" sz="1050" kern="1200" baseline="0" dirty="0" err="1" smtClean="0">
                <a:solidFill>
                  <a:schemeClr val="tx1"/>
                </a:solidFill>
                <a:effectLst/>
                <a:latin typeface="+mn-lt"/>
                <a:ea typeface="+mn-ea"/>
                <a:cs typeface="+mn-cs"/>
              </a:rPr>
              <a:t>relevant</a:t>
            </a:r>
            <a:r>
              <a:rPr lang="tr-TR" sz="1050" kern="1200" baseline="0" dirty="0" smtClean="0">
                <a:solidFill>
                  <a:schemeClr val="tx1"/>
                </a:solidFill>
                <a:effectLst/>
                <a:latin typeface="+mn-lt"/>
                <a:ea typeface="+mn-ea"/>
                <a:cs typeface="+mn-cs"/>
              </a:rPr>
              <a:t> </a:t>
            </a:r>
            <a:r>
              <a:rPr lang="tr-TR" sz="1050" kern="1200" baseline="0" dirty="0" err="1" smtClean="0">
                <a:solidFill>
                  <a:schemeClr val="tx1"/>
                </a:solidFill>
                <a:effectLst/>
                <a:latin typeface="+mn-lt"/>
                <a:ea typeface="+mn-ea"/>
                <a:cs typeface="+mn-cs"/>
              </a:rPr>
              <a:t>ministries</a:t>
            </a:r>
            <a:r>
              <a:rPr lang="tr-TR" sz="1050" kern="1200" baseline="0" dirty="0" smtClean="0">
                <a:solidFill>
                  <a:schemeClr val="tx1"/>
                </a:solidFill>
                <a:effectLst/>
                <a:latin typeface="+mn-lt"/>
                <a:ea typeface="+mn-ea"/>
                <a:cs typeface="+mn-cs"/>
              </a:rPr>
              <a:t> </a:t>
            </a:r>
            <a:r>
              <a:rPr lang="tr-TR" sz="1050" kern="1200" baseline="0" dirty="0" err="1" smtClean="0">
                <a:solidFill>
                  <a:schemeClr val="tx1"/>
                </a:solidFill>
                <a:effectLst/>
                <a:latin typeface="+mn-lt"/>
                <a:ea typeface="+mn-ea"/>
                <a:cs typeface="+mn-cs"/>
              </a:rPr>
              <a:t>and</a:t>
            </a:r>
            <a:r>
              <a:rPr lang="tr-TR" sz="1050" kern="1200" baseline="0" dirty="0" smtClean="0">
                <a:solidFill>
                  <a:schemeClr val="tx1"/>
                </a:solidFill>
                <a:effectLst/>
                <a:latin typeface="+mn-lt"/>
                <a:ea typeface="+mn-ea"/>
                <a:cs typeface="+mn-cs"/>
              </a:rPr>
              <a:t> </a:t>
            </a:r>
            <a:r>
              <a:rPr lang="tr-TR" sz="1050" kern="1200" baseline="0" dirty="0" err="1" smtClean="0">
                <a:solidFill>
                  <a:schemeClr val="tx1"/>
                </a:solidFill>
                <a:effectLst/>
                <a:latin typeface="+mn-lt"/>
                <a:ea typeface="+mn-ea"/>
                <a:cs typeface="+mn-cs"/>
              </a:rPr>
              <a:t>the</a:t>
            </a:r>
            <a:r>
              <a:rPr lang="tr-TR" sz="1050" kern="1200" baseline="0" dirty="0" smtClean="0">
                <a:solidFill>
                  <a:schemeClr val="tx1"/>
                </a:solidFill>
                <a:effectLst/>
                <a:latin typeface="+mn-lt"/>
                <a:ea typeface="+mn-ea"/>
                <a:cs typeface="+mn-cs"/>
              </a:rPr>
              <a:t> </a:t>
            </a:r>
            <a:r>
              <a:rPr lang="tr-TR" sz="1050" kern="1200" baseline="0" dirty="0" err="1" smtClean="0">
                <a:solidFill>
                  <a:schemeClr val="tx1"/>
                </a:solidFill>
                <a:effectLst/>
                <a:latin typeface="+mn-lt"/>
                <a:ea typeface="+mn-ea"/>
                <a:cs typeface="+mn-cs"/>
              </a:rPr>
              <a:t>private</a:t>
            </a:r>
            <a:r>
              <a:rPr lang="tr-TR" sz="1050" kern="1200" baseline="0" dirty="0" smtClean="0">
                <a:solidFill>
                  <a:schemeClr val="tx1"/>
                </a:solidFill>
                <a:effectLst/>
                <a:latin typeface="+mn-lt"/>
                <a:ea typeface="+mn-ea"/>
                <a:cs typeface="+mn-cs"/>
              </a:rPr>
              <a:t> </a:t>
            </a:r>
            <a:r>
              <a:rPr lang="tr-TR" sz="1050" kern="1200" baseline="0" dirty="0" err="1" smtClean="0">
                <a:solidFill>
                  <a:schemeClr val="tx1"/>
                </a:solidFill>
                <a:effectLst/>
                <a:latin typeface="+mn-lt"/>
                <a:ea typeface="+mn-ea"/>
                <a:cs typeface="+mn-cs"/>
              </a:rPr>
              <a:t>sector</a:t>
            </a:r>
            <a:r>
              <a:rPr lang="tr-TR" sz="1050" kern="1200" baseline="0" dirty="0" smtClean="0">
                <a:solidFill>
                  <a:schemeClr val="tx1"/>
                </a:solidFill>
                <a:effectLst/>
                <a:latin typeface="+mn-lt"/>
                <a:ea typeface="+mn-ea"/>
                <a:cs typeface="+mn-cs"/>
              </a:rPr>
              <a:t> </a:t>
            </a:r>
            <a:r>
              <a:rPr lang="tr-TR" sz="1050" kern="1200" baseline="0" dirty="0" err="1" smtClean="0">
                <a:solidFill>
                  <a:schemeClr val="tx1"/>
                </a:solidFill>
                <a:effectLst/>
                <a:latin typeface="+mn-lt"/>
                <a:ea typeface="+mn-ea"/>
                <a:cs typeface="+mn-cs"/>
              </a:rPr>
              <a:t>under</a:t>
            </a:r>
            <a:r>
              <a:rPr lang="en-US" sz="1050" kern="1200" dirty="0" smtClean="0">
                <a:solidFill>
                  <a:schemeClr val="tx1"/>
                </a:solidFill>
                <a:effectLst/>
                <a:latin typeface="+mn-lt"/>
                <a:ea typeface="+mn-ea"/>
                <a:cs typeface="+mn-cs"/>
              </a:rPr>
              <a:t> the coordination</a:t>
            </a:r>
            <a:r>
              <a:rPr lang="tr-TR" sz="1050" kern="1200" dirty="0" smtClean="0">
                <a:solidFill>
                  <a:schemeClr val="tx1"/>
                </a:solidFill>
                <a:effectLst/>
                <a:latin typeface="+mn-lt"/>
                <a:ea typeface="+mn-ea"/>
                <a:cs typeface="+mn-cs"/>
              </a:rPr>
              <a:t> of </a:t>
            </a:r>
            <a:r>
              <a:rPr lang="tr-TR" sz="1050" kern="1200" dirty="0" err="1" smtClean="0">
                <a:solidFill>
                  <a:schemeClr val="tx1"/>
                </a:solidFill>
                <a:effectLst/>
                <a:latin typeface="+mn-lt"/>
                <a:ea typeface="+mn-ea"/>
                <a:cs typeface="+mn-cs"/>
              </a:rPr>
              <a:t>the</a:t>
            </a:r>
            <a:r>
              <a:rPr lang="en-US" sz="1050" kern="1200" dirty="0" smtClean="0">
                <a:solidFill>
                  <a:schemeClr val="tx1"/>
                </a:solidFill>
                <a:effectLst/>
                <a:latin typeface="+mn-lt"/>
                <a:ea typeface="+mn-ea"/>
                <a:cs typeface="+mn-cs"/>
              </a:rPr>
              <a:t> Ministry of Environment and Urbanization. </a:t>
            </a:r>
            <a:r>
              <a:rPr lang="tr-TR" sz="1050" kern="1200" dirty="0" err="1" smtClean="0">
                <a:solidFill>
                  <a:schemeClr val="tx1"/>
                </a:solidFill>
                <a:effectLst/>
                <a:latin typeface="+mn-lt"/>
                <a:ea typeface="+mn-ea"/>
                <a:cs typeface="+mn-cs"/>
              </a:rPr>
              <a:t>In</a:t>
            </a:r>
            <a:r>
              <a:rPr lang="tr-TR" sz="1050" kern="1200" dirty="0" smtClean="0">
                <a:solidFill>
                  <a:schemeClr val="tx1"/>
                </a:solidFill>
                <a:effectLst/>
                <a:latin typeface="+mn-lt"/>
                <a:ea typeface="+mn-ea"/>
                <a:cs typeface="+mn-cs"/>
              </a:rPr>
              <a:t> </a:t>
            </a:r>
            <a:r>
              <a:rPr lang="tr-TR" sz="1050" kern="1200" dirty="0" err="1" smtClean="0">
                <a:solidFill>
                  <a:schemeClr val="tx1"/>
                </a:solidFill>
                <a:effectLst/>
                <a:latin typeface="+mn-lt"/>
                <a:ea typeface="+mn-ea"/>
                <a:cs typeface="+mn-cs"/>
              </a:rPr>
              <a:t>addition</a:t>
            </a:r>
            <a:r>
              <a:rPr lang="tr-TR" sz="1050" kern="1200" dirty="0" smtClean="0">
                <a:solidFill>
                  <a:schemeClr val="tx1"/>
                </a:solidFill>
                <a:effectLst/>
                <a:latin typeface="+mn-lt"/>
                <a:ea typeface="+mn-ea"/>
                <a:cs typeface="+mn-cs"/>
              </a:rPr>
              <a:t> </a:t>
            </a:r>
            <a:r>
              <a:rPr lang="tr-TR" sz="1050" kern="1200" dirty="0" err="1" smtClean="0">
                <a:solidFill>
                  <a:schemeClr val="tx1"/>
                </a:solidFill>
                <a:effectLst/>
                <a:latin typeface="+mn-lt"/>
                <a:ea typeface="+mn-ea"/>
                <a:cs typeface="+mn-cs"/>
              </a:rPr>
              <a:t>to</a:t>
            </a:r>
            <a:r>
              <a:rPr lang="tr-TR" sz="1050" kern="1200" dirty="0" smtClean="0">
                <a:solidFill>
                  <a:schemeClr val="tx1"/>
                </a:solidFill>
                <a:effectLst/>
                <a:latin typeface="+mn-lt"/>
                <a:ea typeface="+mn-ea"/>
                <a:cs typeface="+mn-cs"/>
              </a:rPr>
              <a:t> </a:t>
            </a:r>
            <a:r>
              <a:rPr lang="tr-TR" sz="1050" kern="1200" dirty="0" err="1" smtClean="0">
                <a:solidFill>
                  <a:schemeClr val="tx1"/>
                </a:solidFill>
                <a:effectLst/>
                <a:latin typeface="+mn-lt"/>
                <a:ea typeface="+mn-ea"/>
                <a:cs typeface="+mn-cs"/>
              </a:rPr>
              <a:t>this</a:t>
            </a:r>
            <a:r>
              <a:rPr lang="tr-TR" sz="1050" kern="1200" dirty="0" smtClean="0">
                <a:solidFill>
                  <a:schemeClr val="tx1"/>
                </a:solidFill>
                <a:effectLst/>
                <a:latin typeface="+mn-lt"/>
                <a:ea typeface="+mn-ea"/>
                <a:cs typeface="+mn-cs"/>
              </a:rPr>
              <a:t>,</a:t>
            </a:r>
            <a:r>
              <a:rPr lang="tr-TR" sz="1050" kern="1200" baseline="0" dirty="0" smtClean="0">
                <a:solidFill>
                  <a:schemeClr val="tx1"/>
                </a:solidFill>
                <a:effectLst/>
                <a:latin typeface="+mn-lt"/>
                <a:ea typeface="+mn-ea"/>
                <a:cs typeface="+mn-cs"/>
              </a:rPr>
              <a:t> TUSIAD is in </a:t>
            </a:r>
            <a:r>
              <a:rPr lang="tr-TR" sz="1050" kern="1200" baseline="0" dirty="0" err="1" smtClean="0">
                <a:solidFill>
                  <a:schemeClr val="tx1"/>
                </a:solidFill>
                <a:effectLst/>
                <a:latin typeface="+mn-lt"/>
                <a:ea typeface="+mn-ea"/>
                <a:cs typeface="+mn-cs"/>
              </a:rPr>
              <a:t>close</a:t>
            </a:r>
            <a:r>
              <a:rPr lang="tr-TR" sz="1050" kern="1200" baseline="0" dirty="0" smtClean="0">
                <a:solidFill>
                  <a:schemeClr val="tx1"/>
                </a:solidFill>
                <a:effectLst/>
                <a:latin typeface="+mn-lt"/>
                <a:ea typeface="+mn-ea"/>
                <a:cs typeface="+mn-cs"/>
              </a:rPr>
              <a:t> </a:t>
            </a:r>
            <a:r>
              <a:rPr lang="tr-TR" sz="1050" kern="1200" baseline="0" dirty="0" err="1" smtClean="0">
                <a:solidFill>
                  <a:schemeClr val="tx1"/>
                </a:solidFill>
                <a:effectLst/>
                <a:latin typeface="+mn-lt"/>
                <a:ea typeface="+mn-ea"/>
                <a:cs typeface="+mn-cs"/>
              </a:rPr>
              <a:t>cooperation</a:t>
            </a:r>
            <a:r>
              <a:rPr lang="tr-TR" sz="1050" kern="1200" baseline="0" dirty="0" smtClean="0">
                <a:solidFill>
                  <a:schemeClr val="tx1"/>
                </a:solidFill>
                <a:effectLst/>
                <a:latin typeface="+mn-lt"/>
                <a:ea typeface="+mn-ea"/>
                <a:cs typeface="+mn-cs"/>
              </a:rPr>
              <a:t> </a:t>
            </a:r>
            <a:r>
              <a:rPr lang="tr-TR" sz="1050" kern="1200" baseline="0" dirty="0" err="1" smtClean="0">
                <a:solidFill>
                  <a:schemeClr val="tx1"/>
                </a:solidFill>
                <a:effectLst/>
                <a:latin typeface="+mn-lt"/>
                <a:ea typeface="+mn-ea"/>
                <a:cs typeface="+mn-cs"/>
              </a:rPr>
              <a:t>with</a:t>
            </a:r>
            <a:r>
              <a:rPr lang="tr-TR" sz="1050" kern="1200" baseline="0" dirty="0" smtClean="0">
                <a:solidFill>
                  <a:schemeClr val="tx1"/>
                </a:solidFill>
                <a:effectLst/>
                <a:latin typeface="+mn-lt"/>
                <a:ea typeface="+mn-ea"/>
                <a:cs typeface="+mn-cs"/>
              </a:rPr>
              <a:t> </a:t>
            </a:r>
            <a:r>
              <a:rPr lang="tr-TR" sz="1050" kern="1200" baseline="0" dirty="0" err="1" smtClean="0">
                <a:solidFill>
                  <a:schemeClr val="tx1"/>
                </a:solidFill>
                <a:effectLst/>
                <a:latin typeface="+mn-lt"/>
                <a:ea typeface="+mn-ea"/>
                <a:cs typeface="+mn-cs"/>
              </a:rPr>
              <a:t>international</a:t>
            </a:r>
            <a:r>
              <a:rPr lang="tr-TR" sz="1050" kern="1200" baseline="0" dirty="0" smtClean="0">
                <a:solidFill>
                  <a:schemeClr val="tx1"/>
                </a:solidFill>
                <a:effectLst/>
                <a:latin typeface="+mn-lt"/>
                <a:ea typeface="+mn-ea"/>
                <a:cs typeface="+mn-cs"/>
              </a:rPr>
              <a:t> </a:t>
            </a:r>
            <a:r>
              <a:rPr lang="tr-TR" sz="1050" kern="1200" baseline="0" dirty="0" err="1" smtClean="0">
                <a:solidFill>
                  <a:schemeClr val="tx1"/>
                </a:solidFill>
                <a:effectLst/>
                <a:latin typeface="+mn-lt"/>
                <a:ea typeface="+mn-ea"/>
                <a:cs typeface="+mn-cs"/>
              </a:rPr>
              <a:t>business</a:t>
            </a:r>
            <a:r>
              <a:rPr lang="tr-TR" sz="1050" kern="1200" baseline="0" dirty="0" smtClean="0">
                <a:solidFill>
                  <a:schemeClr val="tx1"/>
                </a:solidFill>
                <a:effectLst/>
                <a:latin typeface="+mn-lt"/>
                <a:ea typeface="+mn-ea"/>
                <a:cs typeface="+mn-cs"/>
              </a:rPr>
              <a:t> </a:t>
            </a:r>
            <a:r>
              <a:rPr lang="tr-TR" sz="1050" kern="1200" baseline="0" dirty="0" err="1" smtClean="0">
                <a:solidFill>
                  <a:schemeClr val="tx1"/>
                </a:solidFill>
                <a:effectLst/>
                <a:latin typeface="+mn-lt"/>
                <a:ea typeface="+mn-ea"/>
                <a:cs typeface="+mn-cs"/>
              </a:rPr>
              <a:t>institutions</a:t>
            </a:r>
            <a:r>
              <a:rPr lang="tr-TR" sz="1050" kern="1200" baseline="0" dirty="0" smtClean="0">
                <a:solidFill>
                  <a:schemeClr val="tx1"/>
                </a:solidFill>
                <a:effectLst/>
                <a:latin typeface="+mn-lt"/>
                <a:ea typeface="+mn-ea"/>
                <a:cs typeface="+mn-cs"/>
              </a:rPr>
              <a:t> </a:t>
            </a:r>
            <a:r>
              <a:rPr lang="tr-TR" sz="1050" kern="1200" baseline="0" dirty="0" err="1" smtClean="0">
                <a:solidFill>
                  <a:schemeClr val="tx1"/>
                </a:solidFill>
                <a:effectLst/>
                <a:latin typeface="+mn-lt"/>
                <a:ea typeface="+mn-ea"/>
                <a:cs typeface="+mn-cs"/>
              </a:rPr>
              <a:t>including</a:t>
            </a:r>
            <a:r>
              <a:rPr lang="tr-TR" sz="1050" kern="1200" baseline="0" dirty="0" smtClean="0">
                <a:solidFill>
                  <a:schemeClr val="tx1"/>
                </a:solidFill>
                <a:effectLst/>
                <a:latin typeface="+mn-lt"/>
                <a:ea typeface="+mn-ea"/>
                <a:cs typeface="+mn-cs"/>
              </a:rPr>
              <a:t> World Business </a:t>
            </a:r>
            <a:r>
              <a:rPr lang="tr-TR" sz="1050" kern="1200" baseline="0" dirty="0" err="1" smtClean="0">
                <a:solidFill>
                  <a:schemeClr val="tx1"/>
                </a:solidFill>
                <a:effectLst/>
                <a:latin typeface="+mn-lt"/>
                <a:ea typeface="+mn-ea"/>
                <a:cs typeface="+mn-cs"/>
              </a:rPr>
              <a:t>Council</a:t>
            </a:r>
            <a:r>
              <a:rPr lang="tr-TR" sz="1050" kern="1200" baseline="0" dirty="0" smtClean="0">
                <a:solidFill>
                  <a:schemeClr val="tx1"/>
                </a:solidFill>
                <a:effectLst/>
                <a:latin typeface="+mn-lt"/>
                <a:ea typeface="+mn-ea"/>
                <a:cs typeface="+mn-cs"/>
              </a:rPr>
              <a:t> on </a:t>
            </a:r>
            <a:r>
              <a:rPr lang="tr-TR" sz="1050" kern="1200" baseline="0" dirty="0" err="1" smtClean="0">
                <a:solidFill>
                  <a:schemeClr val="tx1"/>
                </a:solidFill>
                <a:effectLst/>
                <a:latin typeface="+mn-lt"/>
                <a:ea typeface="+mn-ea"/>
                <a:cs typeface="+mn-cs"/>
              </a:rPr>
              <a:t>Sustainable</a:t>
            </a:r>
            <a:r>
              <a:rPr lang="tr-TR" sz="1050" kern="1200" baseline="0" dirty="0" smtClean="0">
                <a:solidFill>
                  <a:schemeClr val="tx1"/>
                </a:solidFill>
                <a:effectLst/>
                <a:latin typeface="+mn-lt"/>
                <a:ea typeface="+mn-ea"/>
                <a:cs typeface="+mn-cs"/>
              </a:rPr>
              <a:t> Development </a:t>
            </a:r>
            <a:r>
              <a:rPr lang="tr-TR" sz="1050" kern="1200" baseline="0" dirty="0" err="1" smtClean="0">
                <a:solidFill>
                  <a:schemeClr val="tx1"/>
                </a:solidFill>
                <a:effectLst/>
                <a:latin typeface="+mn-lt"/>
                <a:ea typeface="+mn-ea"/>
                <a:cs typeface="+mn-cs"/>
              </a:rPr>
              <a:t>and</a:t>
            </a:r>
            <a:r>
              <a:rPr lang="tr-TR" sz="1050" kern="1200" baseline="0" dirty="0" smtClean="0">
                <a:solidFill>
                  <a:schemeClr val="tx1"/>
                </a:solidFill>
                <a:effectLst/>
                <a:latin typeface="+mn-lt"/>
                <a:ea typeface="+mn-ea"/>
                <a:cs typeface="+mn-cs"/>
              </a:rPr>
              <a:t> </a:t>
            </a:r>
            <a:r>
              <a:rPr lang="tr-TR" sz="1050" kern="1200" baseline="0" dirty="0" err="1" smtClean="0">
                <a:solidFill>
                  <a:schemeClr val="tx1"/>
                </a:solidFill>
                <a:effectLst/>
                <a:latin typeface="+mn-lt"/>
                <a:ea typeface="+mn-ea"/>
                <a:cs typeface="+mn-cs"/>
              </a:rPr>
              <a:t>Regional</a:t>
            </a:r>
            <a:r>
              <a:rPr lang="tr-TR" sz="1050" kern="1200" baseline="0" dirty="0" smtClean="0">
                <a:solidFill>
                  <a:schemeClr val="tx1"/>
                </a:solidFill>
                <a:effectLst/>
                <a:latin typeface="+mn-lt"/>
                <a:ea typeface="+mn-ea"/>
                <a:cs typeface="+mn-cs"/>
              </a:rPr>
              <a:t> Environment Center. </a:t>
            </a:r>
            <a:r>
              <a:rPr lang="tr-TR" sz="1050" kern="1200" baseline="0" dirty="0" err="1" smtClean="0">
                <a:solidFill>
                  <a:schemeClr val="tx1"/>
                </a:solidFill>
                <a:effectLst/>
                <a:latin typeface="+mn-lt"/>
                <a:ea typeface="+mn-ea"/>
                <a:cs typeface="+mn-cs"/>
              </a:rPr>
              <a:t>Moreover</a:t>
            </a:r>
            <a:r>
              <a:rPr lang="tr-TR" sz="1050" kern="1200" baseline="0" dirty="0" smtClean="0">
                <a:solidFill>
                  <a:schemeClr val="tx1"/>
                </a:solidFill>
                <a:effectLst/>
                <a:latin typeface="+mn-lt"/>
                <a:ea typeface="+mn-ea"/>
                <a:cs typeface="+mn-cs"/>
              </a:rPr>
              <a:t>, TUSIAD is a </a:t>
            </a:r>
            <a:r>
              <a:rPr lang="tr-TR" sz="1050" kern="1200" baseline="0" dirty="0" err="1" smtClean="0">
                <a:solidFill>
                  <a:schemeClr val="tx1"/>
                </a:solidFill>
                <a:effectLst/>
                <a:latin typeface="+mn-lt"/>
                <a:ea typeface="+mn-ea"/>
                <a:cs typeface="+mn-cs"/>
              </a:rPr>
              <a:t>member</a:t>
            </a:r>
            <a:r>
              <a:rPr lang="tr-TR" sz="1050" kern="1200" baseline="0" dirty="0" smtClean="0">
                <a:solidFill>
                  <a:schemeClr val="tx1"/>
                </a:solidFill>
                <a:effectLst/>
                <a:latin typeface="+mn-lt"/>
                <a:ea typeface="+mn-ea"/>
                <a:cs typeface="+mn-cs"/>
              </a:rPr>
              <a:t> of OECD BIAC </a:t>
            </a:r>
            <a:r>
              <a:rPr lang="tr-TR" sz="1050" kern="1200" baseline="0" dirty="0" err="1" smtClean="0">
                <a:solidFill>
                  <a:schemeClr val="tx1"/>
                </a:solidFill>
                <a:effectLst/>
                <a:latin typeface="+mn-lt"/>
                <a:ea typeface="+mn-ea"/>
                <a:cs typeface="+mn-cs"/>
              </a:rPr>
              <a:t>and</a:t>
            </a:r>
            <a:r>
              <a:rPr lang="tr-TR" sz="1050" kern="1200" baseline="0" dirty="0" smtClean="0">
                <a:solidFill>
                  <a:schemeClr val="tx1"/>
                </a:solidFill>
                <a:effectLst/>
                <a:latin typeface="+mn-lt"/>
                <a:ea typeface="+mn-ea"/>
                <a:cs typeface="+mn-cs"/>
              </a:rPr>
              <a:t> BUSINESSEUROPE.  </a:t>
            </a:r>
            <a:endParaRPr lang="tr-TR" sz="1050" kern="1200" dirty="0" smtClean="0">
              <a:solidFill>
                <a:schemeClr val="tx1"/>
              </a:solidFill>
              <a:effectLst/>
              <a:latin typeface="+mn-lt"/>
              <a:ea typeface="+mn-ea"/>
              <a:cs typeface="+mn-cs"/>
            </a:endParaRPr>
          </a:p>
          <a:p>
            <a:endParaRPr lang="tr-TR" sz="1050" dirty="0"/>
          </a:p>
        </p:txBody>
      </p:sp>
      <p:sp>
        <p:nvSpPr>
          <p:cNvPr id="4" name="Slayt Numarası Yer Tutucusu 3"/>
          <p:cNvSpPr>
            <a:spLocks noGrp="1"/>
          </p:cNvSpPr>
          <p:nvPr>
            <p:ph type="sldNum" sz="quarter" idx="10"/>
          </p:nvPr>
        </p:nvSpPr>
        <p:spPr/>
        <p:txBody>
          <a:bodyPr/>
          <a:lstStyle/>
          <a:p>
            <a:fld id="{A1AFAB32-AC96-4426-B998-D7E28F75C5B0}" type="slidenum">
              <a:rPr lang="tr-TR" smtClean="0"/>
              <a:pPr/>
              <a:t>2</a:t>
            </a:fld>
            <a:endParaRPr lang="tr-TR"/>
          </a:p>
        </p:txBody>
      </p:sp>
    </p:spTree>
    <p:extLst>
      <p:ext uri="{BB962C8B-B14F-4D97-AF65-F5344CB8AC3E}">
        <p14:creationId xmlns:p14="http://schemas.microsoft.com/office/powerpoint/2010/main" val="78708477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effectLst/>
                <a:latin typeface="+mn-lt"/>
                <a:ea typeface="+mn-ea"/>
                <a:cs typeface="+mn-cs"/>
              </a:rPr>
              <a:t>Bearing in mind the importance of stakeholder cooperation and the necessity to raise awareness on </a:t>
            </a:r>
            <a:r>
              <a:rPr lang="tr-TR" sz="1200" kern="1200" dirty="0" err="1" smtClean="0">
                <a:solidFill>
                  <a:schemeClr val="tx1"/>
                </a:solidFill>
                <a:effectLst/>
                <a:latin typeface="+mn-lt"/>
                <a:ea typeface="+mn-ea"/>
                <a:cs typeface="+mn-cs"/>
              </a:rPr>
              <a:t>all</a:t>
            </a:r>
            <a:r>
              <a:rPr lang="tr-TR" sz="1200" kern="1200" dirty="0" smtClean="0">
                <a:solidFill>
                  <a:schemeClr val="tx1"/>
                </a:solidFill>
                <a:effectLst/>
                <a:latin typeface="+mn-lt"/>
                <a:ea typeface="+mn-ea"/>
                <a:cs typeface="+mn-cs"/>
              </a:rPr>
              <a:t> </a:t>
            </a:r>
            <a:r>
              <a:rPr lang="tr-TR" sz="1200" kern="1200" dirty="0" err="1" smtClean="0">
                <a:solidFill>
                  <a:schemeClr val="tx1"/>
                </a:solidFill>
                <a:effectLst/>
                <a:latin typeface="+mn-lt"/>
                <a:ea typeface="+mn-ea"/>
                <a:cs typeface="+mn-cs"/>
              </a:rPr>
              <a:t>relevant</a:t>
            </a:r>
            <a:r>
              <a:rPr lang="tr-TR" sz="1200" kern="1200" dirty="0" smtClean="0">
                <a:solidFill>
                  <a:schemeClr val="tx1"/>
                </a:solidFill>
                <a:effectLst/>
                <a:latin typeface="+mn-lt"/>
                <a:ea typeface="+mn-ea"/>
                <a:cs typeface="+mn-cs"/>
              </a:rPr>
              <a:t> </a:t>
            </a:r>
            <a:r>
              <a:rPr lang="tr-TR" sz="1200" kern="1200" dirty="0" err="1" smtClean="0">
                <a:solidFill>
                  <a:schemeClr val="tx1"/>
                </a:solidFill>
                <a:effectLst/>
                <a:latin typeface="+mn-lt"/>
                <a:ea typeface="+mn-ea"/>
                <a:cs typeface="+mn-cs"/>
              </a:rPr>
              <a:t>aspects</a:t>
            </a:r>
            <a:r>
              <a:rPr lang="tr-TR" sz="1200" kern="1200" dirty="0" smtClean="0">
                <a:solidFill>
                  <a:schemeClr val="tx1"/>
                </a:solidFill>
                <a:effectLst/>
                <a:latin typeface="+mn-lt"/>
                <a:ea typeface="+mn-ea"/>
                <a:cs typeface="+mn-cs"/>
              </a:rPr>
              <a:t> of </a:t>
            </a:r>
            <a:r>
              <a:rPr lang="tr-TR" sz="1200" kern="1200" dirty="0" err="1" smtClean="0">
                <a:solidFill>
                  <a:schemeClr val="tx1"/>
                </a:solidFill>
                <a:effectLst/>
                <a:latin typeface="+mn-lt"/>
                <a:ea typeface="+mn-ea"/>
                <a:cs typeface="+mn-cs"/>
              </a:rPr>
              <a:t>climate</a:t>
            </a:r>
            <a:r>
              <a:rPr lang="tr-TR" sz="1200" kern="1200" dirty="0" smtClean="0">
                <a:solidFill>
                  <a:schemeClr val="tx1"/>
                </a:solidFill>
                <a:effectLst/>
                <a:latin typeface="+mn-lt"/>
                <a:ea typeface="+mn-ea"/>
                <a:cs typeface="+mn-cs"/>
              </a:rPr>
              <a:t> </a:t>
            </a:r>
            <a:r>
              <a:rPr lang="tr-TR" sz="1200" kern="1200" dirty="0" err="1" smtClean="0">
                <a:solidFill>
                  <a:schemeClr val="tx1"/>
                </a:solidFill>
                <a:effectLst/>
                <a:latin typeface="+mn-lt"/>
                <a:ea typeface="+mn-ea"/>
                <a:cs typeface="+mn-cs"/>
              </a:rPr>
              <a:t>change</a:t>
            </a:r>
            <a:r>
              <a:rPr lang="tr-TR" sz="1200" kern="1200" baseline="0" dirty="0" smtClean="0">
                <a:solidFill>
                  <a:schemeClr val="tx1"/>
                </a:solidFill>
                <a:effectLst/>
                <a:latin typeface="+mn-lt"/>
                <a:ea typeface="+mn-ea"/>
                <a:cs typeface="+mn-cs"/>
              </a:rPr>
              <a:t> </a:t>
            </a:r>
            <a:r>
              <a:rPr lang="tr-TR" sz="1200" kern="1200" baseline="0" dirty="0" err="1" smtClean="0">
                <a:solidFill>
                  <a:schemeClr val="tx1"/>
                </a:solidFill>
                <a:effectLst/>
                <a:latin typeface="+mn-lt"/>
                <a:ea typeface="+mn-ea"/>
                <a:cs typeface="+mn-cs"/>
              </a:rPr>
              <a:t>for</a:t>
            </a:r>
            <a:r>
              <a:rPr lang="en-US" sz="1200" kern="1200" dirty="0" smtClean="0">
                <a:solidFill>
                  <a:schemeClr val="tx1"/>
                </a:solidFill>
                <a:effectLst/>
                <a:latin typeface="+mn-lt"/>
                <a:ea typeface="+mn-ea"/>
                <a:cs typeface="+mn-cs"/>
              </a:rPr>
              <a:t> the industry; TUSIAD has initiated Climate Platform in cooperation with Regional Environment Centre Turkey. Climate Platform has 20 members, which are the major co</a:t>
            </a:r>
            <a:r>
              <a:rPr lang="tr-TR" sz="1200" kern="1200" dirty="0" err="1" smtClean="0">
                <a:solidFill>
                  <a:schemeClr val="tx1"/>
                </a:solidFill>
                <a:effectLst/>
                <a:latin typeface="+mn-lt"/>
                <a:ea typeface="+mn-ea"/>
                <a:cs typeface="+mn-cs"/>
              </a:rPr>
              <a:t>mpanie</a:t>
            </a:r>
            <a:r>
              <a:rPr lang="en-US" sz="1200" kern="1200" dirty="0" smtClean="0">
                <a:solidFill>
                  <a:schemeClr val="tx1"/>
                </a:solidFill>
                <a:effectLst/>
                <a:latin typeface="+mn-lt"/>
                <a:ea typeface="+mn-ea"/>
                <a:cs typeface="+mn-cs"/>
              </a:rPr>
              <a:t>s from various sectors in Turkey including energy, finance, home appliances, automotive, telecommunication, consumer goods, hotels and restaurants.</a:t>
            </a:r>
            <a:r>
              <a:rPr lang="tr-TR" sz="1200" kern="1200" dirty="0" smtClean="0">
                <a:solidFill>
                  <a:schemeClr val="tx1"/>
                </a:solidFill>
                <a:effectLst/>
                <a:latin typeface="+mn-lt"/>
                <a:ea typeface="+mn-ea"/>
                <a:cs typeface="+mn-cs"/>
              </a:rPr>
              <a:t> </a:t>
            </a:r>
            <a:r>
              <a:rPr lang="tr-TR" sz="1200" kern="1200" dirty="0" err="1" smtClean="0">
                <a:solidFill>
                  <a:schemeClr val="tx1"/>
                </a:solidFill>
                <a:effectLst/>
                <a:latin typeface="+mn-lt"/>
                <a:ea typeface="+mn-ea"/>
                <a:cs typeface="+mn-cs"/>
              </a:rPr>
              <a:t>Member</a:t>
            </a:r>
            <a:r>
              <a:rPr lang="tr-TR" sz="1200" kern="1200" baseline="0" dirty="0" err="1" smtClean="0">
                <a:solidFill>
                  <a:schemeClr val="tx1"/>
                </a:solidFill>
                <a:effectLst/>
                <a:latin typeface="+mn-lt"/>
                <a:ea typeface="+mn-ea"/>
                <a:cs typeface="+mn-cs"/>
              </a:rPr>
              <a:t>s</a:t>
            </a:r>
            <a:r>
              <a:rPr lang="tr-TR" sz="1200" kern="1200" baseline="0" dirty="0" smtClean="0">
                <a:solidFill>
                  <a:schemeClr val="tx1"/>
                </a:solidFill>
                <a:effectLst/>
                <a:latin typeface="+mn-lt"/>
                <a:ea typeface="+mn-ea"/>
                <a:cs typeface="+mn-cs"/>
              </a:rPr>
              <a:t> of </a:t>
            </a:r>
            <a:r>
              <a:rPr lang="tr-TR" sz="1200" kern="1200" baseline="0" dirty="0" err="1" smtClean="0">
                <a:solidFill>
                  <a:schemeClr val="tx1"/>
                </a:solidFill>
                <a:effectLst/>
                <a:latin typeface="+mn-lt"/>
                <a:ea typeface="+mn-ea"/>
                <a:cs typeface="+mn-cs"/>
              </a:rPr>
              <a:t>cliamte</a:t>
            </a:r>
            <a:r>
              <a:rPr lang="tr-TR" sz="1200" kern="1200" baseline="0" dirty="0" smtClean="0">
                <a:solidFill>
                  <a:schemeClr val="tx1"/>
                </a:solidFill>
                <a:effectLst/>
                <a:latin typeface="+mn-lt"/>
                <a:ea typeface="+mn-ea"/>
                <a:cs typeface="+mn-cs"/>
              </a:rPr>
              <a:t> Platform </a:t>
            </a:r>
            <a:r>
              <a:rPr lang="tr-TR" sz="1200" kern="1200" baseline="0" dirty="0" err="1" smtClean="0">
                <a:solidFill>
                  <a:schemeClr val="tx1"/>
                </a:solidFill>
                <a:effectLst/>
                <a:latin typeface="+mn-lt"/>
                <a:ea typeface="+mn-ea"/>
                <a:cs typeface="+mn-cs"/>
              </a:rPr>
              <a:t>are</a:t>
            </a:r>
            <a:r>
              <a:rPr lang="tr-TR" sz="1200" kern="1200" baseline="0" dirty="0" smtClean="0">
                <a:solidFill>
                  <a:schemeClr val="tx1"/>
                </a:solidFill>
                <a:effectLst/>
                <a:latin typeface="+mn-lt"/>
                <a:ea typeface="+mn-ea"/>
                <a:cs typeface="+mn-cs"/>
              </a:rPr>
              <a:t> </a:t>
            </a:r>
            <a:r>
              <a:rPr lang="tr-TR" sz="1200" kern="1200" baseline="0" dirty="0" err="1" smtClean="0">
                <a:solidFill>
                  <a:schemeClr val="tx1"/>
                </a:solidFill>
                <a:effectLst/>
                <a:latin typeface="+mn-lt"/>
                <a:ea typeface="+mn-ea"/>
                <a:cs typeface="+mn-cs"/>
              </a:rPr>
              <a:t>represented</a:t>
            </a:r>
            <a:r>
              <a:rPr lang="tr-TR" sz="1200" kern="1200" baseline="0" dirty="0" smtClean="0">
                <a:solidFill>
                  <a:schemeClr val="tx1"/>
                </a:solidFill>
                <a:effectLst/>
                <a:latin typeface="+mn-lt"/>
                <a:ea typeface="+mn-ea"/>
                <a:cs typeface="+mn-cs"/>
              </a:rPr>
              <a:t> </a:t>
            </a:r>
            <a:r>
              <a:rPr lang="tr-TR" sz="1200" kern="1200" baseline="0" dirty="0" err="1" smtClean="0">
                <a:solidFill>
                  <a:schemeClr val="tx1"/>
                </a:solidFill>
                <a:effectLst/>
                <a:latin typeface="+mn-lt"/>
                <a:ea typeface="+mn-ea"/>
                <a:cs typeface="+mn-cs"/>
              </a:rPr>
              <a:t>by</a:t>
            </a:r>
            <a:r>
              <a:rPr lang="tr-TR" sz="1200" kern="1200" baseline="0" dirty="0" smtClean="0">
                <a:solidFill>
                  <a:schemeClr val="tx1"/>
                </a:solidFill>
                <a:effectLst/>
                <a:latin typeface="+mn-lt"/>
                <a:ea typeface="+mn-ea"/>
                <a:cs typeface="+mn-cs"/>
              </a:rPr>
              <a:t> </a:t>
            </a:r>
            <a:r>
              <a:rPr lang="tr-TR" sz="1200" kern="1200" baseline="0" dirty="0" err="1" smtClean="0">
                <a:solidFill>
                  <a:schemeClr val="tx1"/>
                </a:solidFill>
                <a:effectLst/>
                <a:latin typeface="+mn-lt"/>
                <a:ea typeface="+mn-ea"/>
                <a:cs typeface="+mn-cs"/>
              </a:rPr>
              <a:t>Chairmen</a:t>
            </a:r>
            <a:r>
              <a:rPr lang="tr-TR" sz="1200" kern="1200" baseline="0" dirty="0" smtClean="0">
                <a:solidFill>
                  <a:schemeClr val="tx1"/>
                </a:solidFill>
                <a:effectLst/>
                <a:latin typeface="+mn-lt"/>
                <a:ea typeface="+mn-ea"/>
                <a:cs typeface="+mn-cs"/>
              </a:rPr>
              <a:t>, </a:t>
            </a:r>
            <a:r>
              <a:rPr lang="tr-TR" sz="1200" kern="1200" baseline="0" dirty="0" err="1" smtClean="0">
                <a:solidFill>
                  <a:schemeClr val="tx1"/>
                </a:solidFill>
                <a:effectLst/>
                <a:latin typeface="+mn-lt"/>
                <a:ea typeface="+mn-ea"/>
                <a:cs typeface="+mn-cs"/>
              </a:rPr>
              <a:t>CEOs</a:t>
            </a:r>
            <a:r>
              <a:rPr lang="tr-TR" sz="1200" kern="1200" baseline="0" dirty="0" smtClean="0">
                <a:solidFill>
                  <a:schemeClr val="tx1"/>
                </a:solidFill>
                <a:effectLst/>
                <a:latin typeface="+mn-lt"/>
                <a:ea typeface="+mn-ea"/>
                <a:cs typeface="+mn-cs"/>
              </a:rPr>
              <a:t> </a:t>
            </a:r>
            <a:r>
              <a:rPr lang="tr-TR" sz="1200" kern="1200" baseline="0" dirty="0" err="1" smtClean="0">
                <a:solidFill>
                  <a:schemeClr val="tx1"/>
                </a:solidFill>
                <a:effectLst/>
                <a:latin typeface="+mn-lt"/>
                <a:ea typeface="+mn-ea"/>
                <a:cs typeface="+mn-cs"/>
              </a:rPr>
              <a:t>or</a:t>
            </a:r>
            <a:r>
              <a:rPr lang="tr-TR" sz="1200" kern="1200" baseline="0" dirty="0" smtClean="0">
                <a:solidFill>
                  <a:schemeClr val="tx1"/>
                </a:solidFill>
                <a:effectLst/>
                <a:latin typeface="+mn-lt"/>
                <a:ea typeface="+mn-ea"/>
                <a:cs typeface="+mn-cs"/>
              </a:rPr>
              <a:t> </a:t>
            </a:r>
            <a:r>
              <a:rPr lang="tr-TR" sz="1200" kern="1200" baseline="0" dirty="0" err="1" smtClean="0">
                <a:solidFill>
                  <a:schemeClr val="tx1"/>
                </a:solidFill>
                <a:effectLst/>
                <a:latin typeface="+mn-lt"/>
                <a:ea typeface="+mn-ea"/>
                <a:cs typeface="+mn-cs"/>
              </a:rPr>
              <a:t>other</a:t>
            </a:r>
            <a:r>
              <a:rPr lang="tr-TR" sz="1200" kern="1200" baseline="0" dirty="0" smtClean="0">
                <a:solidFill>
                  <a:schemeClr val="tx1"/>
                </a:solidFill>
                <a:effectLst/>
                <a:latin typeface="+mn-lt"/>
                <a:ea typeface="+mn-ea"/>
                <a:cs typeface="+mn-cs"/>
              </a:rPr>
              <a:t> </a:t>
            </a:r>
            <a:r>
              <a:rPr lang="tr-TR" sz="1200" kern="1200" baseline="0" dirty="0" err="1" smtClean="0">
                <a:solidFill>
                  <a:schemeClr val="tx1"/>
                </a:solidFill>
                <a:effectLst/>
                <a:latin typeface="+mn-lt"/>
                <a:ea typeface="+mn-ea"/>
                <a:cs typeface="+mn-cs"/>
              </a:rPr>
              <a:t>high</a:t>
            </a:r>
            <a:r>
              <a:rPr lang="tr-TR" sz="1200" kern="1200" baseline="0" dirty="0" smtClean="0">
                <a:solidFill>
                  <a:schemeClr val="tx1"/>
                </a:solidFill>
                <a:effectLst/>
                <a:latin typeface="+mn-lt"/>
                <a:ea typeface="+mn-ea"/>
                <a:cs typeface="+mn-cs"/>
              </a:rPr>
              <a:t> </a:t>
            </a:r>
            <a:r>
              <a:rPr lang="tr-TR" sz="1200" kern="1200" baseline="0" dirty="0" err="1" smtClean="0">
                <a:solidFill>
                  <a:schemeClr val="tx1"/>
                </a:solidFill>
                <a:effectLst/>
                <a:latin typeface="+mn-lt"/>
                <a:ea typeface="+mn-ea"/>
                <a:cs typeface="+mn-cs"/>
              </a:rPr>
              <a:t>level</a:t>
            </a:r>
            <a:r>
              <a:rPr lang="tr-TR" sz="1200" kern="1200" baseline="0" dirty="0" smtClean="0">
                <a:solidFill>
                  <a:schemeClr val="tx1"/>
                </a:solidFill>
                <a:effectLst/>
                <a:latin typeface="+mn-lt"/>
                <a:ea typeface="+mn-ea"/>
                <a:cs typeface="+mn-cs"/>
              </a:rPr>
              <a:t> </a:t>
            </a:r>
            <a:r>
              <a:rPr lang="tr-TR" sz="1200" kern="1200" baseline="0" dirty="0" err="1" smtClean="0">
                <a:solidFill>
                  <a:schemeClr val="tx1"/>
                </a:solidFill>
                <a:effectLst/>
                <a:latin typeface="+mn-lt"/>
                <a:ea typeface="+mn-ea"/>
                <a:cs typeface="+mn-cs"/>
              </a:rPr>
              <a:t>executives</a:t>
            </a:r>
            <a:r>
              <a:rPr lang="tr-TR" sz="1200" kern="1200" baseline="0" dirty="0" smtClean="0">
                <a:solidFill>
                  <a:schemeClr val="tx1"/>
                </a:solidFill>
                <a:effectLst/>
                <a:latin typeface="+mn-lt"/>
                <a:ea typeface="+mn-ea"/>
                <a:cs typeface="+mn-cs"/>
              </a:rPr>
              <a:t>.</a:t>
            </a:r>
            <a:r>
              <a:rPr lang="en-US" sz="1200" kern="1200" dirty="0" smtClean="0">
                <a:solidFill>
                  <a:schemeClr val="tx1"/>
                </a:solidFill>
                <a:effectLst/>
                <a:latin typeface="+mn-lt"/>
                <a:ea typeface="+mn-ea"/>
                <a:cs typeface="+mn-cs"/>
              </a:rPr>
              <a:t>The platform concentrates its efforts on awareness raising, capacity building and information support on regulatory risks, new technologies and market based mechanisms through seminars, trainings and </a:t>
            </a:r>
            <a:r>
              <a:rPr lang="tr-TR" sz="1200" kern="1200" dirty="0" err="1" smtClean="0">
                <a:solidFill>
                  <a:schemeClr val="tx1"/>
                </a:solidFill>
                <a:effectLst/>
                <a:latin typeface="+mn-lt"/>
                <a:ea typeface="+mn-ea"/>
                <a:cs typeface="+mn-cs"/>
              </a:rPr>
              <a:t>technical</a:t>
            </a:r>
            <a:r>
              <a:rPr lang="tr-TR" sz="1200" kern="1200" baseline="0" dirty="0" smtClean="0">
                <a:solidFill>
                  <a:schemeClr val="tx1"/>
                </a:solidFill>
                <a:effectLst/>
                <a:latin typeface="+mn-lt"/>
                <a:ea typeface="+mn-ea"/>
                <a:cs typeface="+mn-cs"/>
              </a:rPr>
              <a:t> </a:t>
            </a:r>
            <a:r>
              <a:rPr lang="tr-TR" sz="1200" kern="1200" baseline="0" dirty="0" err="1" smtClean="0">
                <a:solidFill>
                  <a:schemeClr val="tx1"/>
                </a:solidFill>
                <a:effectLst/>
                <a:latin typeface="+mn-lt"/>
                <a:ea typeface="+mn-ea"/>
                <a:cs typeface="+mn-cs"/>
              </a:rPr>
              <a:t>reports</a:t>
            </a:r>
            <a:r>
              <a:rPr lang="tr-TR" sz="1200" kern="1200" baseline="0" dirty="0" smtClean="0">
                <a:solidFill>
                  <a:schemeClr val="tx1"/>
                </a:solidFill>
                <a:effectLst/>
                <a:latin typeface="+mn-lt"/>
                <a:ea typeface="+mn-ea"/>
                <a:cs typeface="+mn-cs"/>
              </a:rPr>
              <a:t> on </a:t>
            </a:r>
            <a:r>
              <a:rPr lang="tr-TR" sz="1200" kern="1200" baseline="0" dirty="0" err="1" smtClean="0">
                <a:solidFill>
                  <a:schemeClr val="tx1"/>
                </a:solidFill>
                <a:effectLst/>
                <a:latin typeface="+mn-lt"/>
                <a:ea typeface="+mn-ea"/>
                <a:cs typeface="+mn-cs"/>
              </a:rPr>
              <a:t>climate</a:t>
            </a:r>
            <a:r>
              <a:rPr lang="tr-TR" sz="1200" kern="1200" baseline="0" dirty="0" smtClean="0">
                <a:solidFill>
                  <a:schemeClr val="tx1"/>
                </a:solidFill>
                <a:effectLst/>
                <a:latin typeface="+mn-lt"/>
                <a:ea typeface="+mn-ea"/>
                <a:cs typeface="+mn-cs"/>
              </a:rPr>
              <a:t> </a:t>
            </a:r>
            <a:r>
              <a:rPr lang="tr-TR" sz="1200" kern="1200" baseline="0" dirty="0" err="1" smtClean="0">
                <a:solidFill>
                  <a:schemeClr val="tx1"/>
                </a:solidFill>
                <a:effectLst/>
                <a:latin typeface="+mn-lt"/>
                <a:ea typeface="+mn-ea"/>
                <a:cs typeface="+mn-cs"/>
              </a:rPr>
              <a:t>change</a:t>
            </a:r>
            <a:r>
              <a:rPr lang="tr-TR" sz="1200" kern="1200" baseline="0" dirty="0" smtClean="0">
                <a:solidFill>
                  <a:schemeClr val="tx1"/>
                </a:solidFill>
                <a:effectLst/>
                <a:latin typeface="+mn-lt"/>
                <a:ea typeface="+mn-ea"/>
                <a:cs typeface="+mn-cs"/>
              </a:rPr>
              <a:t> </a:t>
            </a:r>
            <a:r>
              <a:rPr lang="tr-TR" sz="1200" kern="1200" baseline="0" dirty="0" err="1" smtClean="0">
                <a:solidFill>
                  <a:schemeClr val="tx1"/>
                </a:solidFill>
                <a:effectLst/>
                <a:latin typeface="+mn-lt"/>
                <a:ea typeface="+mn-ea"/>
                <a:cs typeface="+mn-cs"/>
              </a:rPr>
              <a:t>related</a:t>
            </a:r>
            <a:r>
              <a:rPr lang="tr-TR" sz="1200" kern="1200" baseline="0" dirty="0" smtClean="0">
                <a:solidFill>
                  <a:schemeClr val="tx1"/>
                </a:solidFill>
                <a:effectLst/>
                <a:latin typeface="+mn-lt"/>
                <a:ea typeface="+mn-ea"/>
                <a:cs typeface="+mn-cs"/>
              </a:rPr>
              <a:t> </a:t>
            </a:r>
            <a:r>
              <a:rPr lang="tr-TR" sz="1200" kern="1200" baseline="0" dirty="0" err="1" smtClean="0">
                <a:solidFill>
                  <a:schemeClr val="tx1"/>
                </a:solidFill>
                <a:effectLst/>
                <a:latin typeface="+mn-lt"/>
                <a:ea typeface="+mn-ea"/>
                <a:cs typeface="+mn-cs"/>
              </a:rPr>
              <a:t>aspects</a:t>
            </a:r>
            <a:r>
              <a:rPr lang="tr-TR" sz="1200" kern="1200" baseline="0" dirty="0" smtClean="0">
                <a:solidFill>
                  <a:schemeClr val="tx1"/>
                </a:solidFill>
                <a:effectLst/>
                <a:latin typeface="+mn-lt"/>
                <a:ea typeface="+mn-ea"/>
                <a:cs typeface="+mn-cs"/>
              </a:rPr>
              <a:t>. </a:t>
            </a:r>
            <a:r>
              <a:rPr lang="tr-TR" sz="1200" kern="1200" baseline="0" dirty="0" err="1" smtClean="0">
                <a:solidFill>
                  <a:schemeClr val="tx1"/>
                </a:solidFill>
                <a:effectLst/>
                <a:latin typeface="+mn-lt"/>
                <a:ea typeface="+mn-ea"/>
                <a:cs typeface="+mn-cs"/>
              </a:rPr>
              <a:t>The</a:t>
            </a:r>
            <a:r>
              <a:rPr lang="tr-TR" sz="1200" kern="1200" baseline="0" dirty="0" smtClean="0">
                <a:solidFill>
                  <a:schemeClr val="tx1"/>
                </a:solidFill>
                <a:effectLst/>
                <a:latin typeface="+mn-lt"/>
                <a:ea typeface="+mn-ea"/>
                <a:cs typeface="+mn-cs"/>
              </a:rPr>
              <a:t> </a:t>
            </a:r>
            <a:r>
              <a:rPr lang="tr-TR" sz="1200" kern="1200" baseline="0" dirty="0" err="1" smtClean="0">
                <a:solidFill>
                  <a:schemeClr val="tx1"/>
                </a:solidFill>
                <a:effectLst/>
                <a:latin typeface="+mn-lt"/>
                <a:ea typeface="+mn-ea"/>
                <a:cs typeface="+mn-cs"/>
              </a:rPr>
              <a:t>most</a:t>
            </a:r>
            <a:r>
              <a:rPr lang="tr-TR" sz="1200" kern="1200" baseline="0" dirty="0" smtClean="0">
                <a:solidFill>
                  <a:schemeClr val="tx1"/>
                </a:solidFill>
                <a:effectLst/>
                <a:latin typeface="+mn-lt"/>
                <a:ea typeface="+mn-ea"/>
                <a:cs typeface="+mn-cs"/>
              </a:rPr>
              <a:t> </a:t>
            </a:r>
            <a:r>
              <a:rPr lang="tr-TR" sz="1200" kern="1200" baseline="0" dirty="0" err="1" smtClean="0">
                <a:solidFill>
                  <a:schemeClr val="tx1"/>
                </a:solidFill>
                <a:effectLst/>
                <a:latin typeface="+mn-lt"/>
                <a:ea typeface="+mn-ea"/>
                <a:cs typeface="+mn-cs"/>
              </a:rPr>
              <a:t>recent</a:t>
            </a:r>
            <a:r>
              <a:rPr lang="tr-TR" sz="1200" kern="1200" baseline="0" dirty="0" smtClean="0">
                <a:solidFill>
                  <a:schemeClr val="tx1"/>
                </a:solidFill>
                <a:effectLst/>
                <a:latin typeface="+mn-lt"/>
                <a:ea typeface="+mn-ea"/>
                <a:cs typeface="+mn-cs"/>
              </a:rPr>
              <a:t> </a:t>
            </a:r>
            <a:r>
              <a:rPr lang="tr-TR" sz="1200" kern="1200" baseline="0" dirty="0" err="1" smtClean="0">
                <a:solidFill>
                  <a:schemeClr val="tx1"/>
                </a:solidFill>
                <a:effectLst/>
                <a:latin typeface="+mn-lt"/>
                <a:ea typeface="+mn-ea"/>
                <a:cs typeface="+mn-cs"/>
              </a:rPr>
              <a:t>one</a:t>
            </a:r>
            <a:r>
              <a:rPr lang="tr-TR" sz="1200" kern="1200" baseline="0" dirty="0" smtClean="0">
                <a:solidFill>
                  <a:schemeClr val="tx1"/>
                </a:solidFill>
                <a:effectLst/>
                <a:latin typeface="+mn-lt"/>
                <a:ea typeface="+mn-ea"/>
                <a:cs typeface="+mn-cs"/>
              </a:rPr>
              <a:t> of </a:t>
            </a:r>
            <a:r>
              <a:rPr lang="tr-TR" sz="1200" kern="1200" baseline="0" dirty="0" err="1" smtClean="0">
                <a:solidFill>
                  <a:schemeClr val="tx1"/>
                </a:solidFill>
                <a:effectLst/>
                <a:latin typeface="+mn-lt"/>
                <a:ea typeface="+mn-ea"/>
                <a:cs typeface="+mn-cs"/>
              </a:rPr>
              <a:t>them</a:t>
            </a:r>
            <a:r>
              <a:rPr lang="tr-TR" sz="1200" kern="1200" baseline="0" dirty="0" smtClean="0">
                <a:solidFill>
                  <a:schemeClr val="tx1"/>
                </a:solidFill>
                <a:effectLst/>
                <a:latin typeface="+mn-lt"/>
                <a:ea typeface="+mn-ea"/>
                <a:cs typeface="+mn-cs"/>
              </a:rPr>
              <a:t> is </a:t>
            </a:r>
            <a:r>
              <a:rPr lang="tr-TR" sz="1200" kern="1200" baseline="0" dirty="0" err="1" smtClean="0">
                <a:solidFill>
                  <a:schemeClr val="tx1"/>
                </a:solidFill>
                <a:effectLst/>
                <a:latin typeface="+mn-lt"/>
                <a:ea typeface="+mn-ea"/>
                <a:cs typeface="+mn-cs"/>
              </a:rPr>
              <a:t>called</a:t>
            </a:r>
            <a:r>
              <a:rPr lang="tr-TR" sz="1200" kern="1200" baseline="0" dirty="0" smtClean="0">
                <a:solidFill>
                  <a:schemeClr val="tx1"/>
                </a:solidFill>
                <a:effectLst/>
                <a:latin typeface="+mn-lt"/>
                <a:ea typeface="+mn-ea"/>
                <a:cs typeface="+mn-cs"/>
              </a:rPr>
              <a:t> ‘ICT </a:t>
            </a:r>
            <a:r>
              <a:rPr lang="tr-TR" sz="1200" kern="1200" baseline="0" dirty="0" err="1" smtClean="0">
                <a:solidFill>
                  <a:schemeClr val="tx1"/>
                </a:solidFill>
                <a:effectLst/>
                <a:latin typeface="+mn-lt"/>
                <a:ea typeface="+mn-ea"/>
                <a:cs typeface="+mn-cs"/>
              </a:rPr>
              <a:t>for</a:t>
            </a:r>
            <a:r>
              <a:rPr lang="tr-TR" sz="1200" kern="1200" baseline="0" dirty="0" smtClean="0">
                <a:solidFill>
                  <a:schemeClr val="tx1"/>
                </a:solidFill>
                <a:effectLst/>
                <a:latin typeface="+mn-lt"/>
                <a:ea typeface="+mn-ea"/>
                <a:cs typeface="+mn-cs"/>
              </a:rPr>
              <a:t> </a:t>
            </a:r>
            <a:r>
              <a:rPr lang="tr-TR" sz="1200" kern="1200" baseline="0" dirty="0" err="1" smtClean="0">
                <a:solidFill>
                  <a:schemeClr val="tx1"/>
                </a:solidFill>
                <a:effectLst/>
                <a:latin typeface="+mn-lt"/>
                <a:ea typeface="+mn-ea"/>
                <a:cs typeface="+mn-cs"/>
              </a:rPr>
              <a:t>Sustainable</a:t>
            </a:r>
            <a:r>
              <a:rPr lang="tr-TR" sz="1200" kern="1200" baseline="0" dirty="0" smtClean="0">
                <a:solidFill>
                  <a:schemeClr val="tx1"/>
                </a:solidFill>
                <a:effectLst/>
                <a:latin typeface="+mn-lt"/>
                <a:ea typeface="+mn-ea"/>
                <a:cs typeface="+mn-cs"/>
              </a:rPr>
              <a:t> Development’ </a:t>
            </a:r>
            <a:r>
              <a:rPr lang="tr-TR" sz="1200" kern="1200" baseline="0" dirty="0" err="1" smtClean="0">
                <a:solidFill>
                  <a:schemeClr val="tx1"/>
                </a:solidFill>
                <a:effectLst/>
                <a:latin typeface="+mn-lt"/>
                <a:ea typeface="+mn-ea"/>
                <a:cs typeface="+mn-cs"/>
              </a:rPr>
              <a:t>which</a:t>
            </a:r>
            <a:r>
              <a:rPr lang="tr-TR" sz="1200" kern="1200" baseline="0" dirty="0" smtClean="0">
                <a:solidFill>
                  <a:schemeClr val="tx1"/>
                </a:solidFill>
                <a:effectLst/>
                <a:latin typeface="+mn-lt"/>
                <a:ea typeface="+mn-ea"/>
                <a:cs typeface="+mn-cs"/>
              </a:rPr>
              <a:t> </a:t>
            </a:r>
            <a:r>
              <a:rPr lang="tr-TR" sz="1200" kern="1200" baseline="0" dirty="0" err="1" smtClean="0">
                <a:solidFill>
                  <a:schemeClr val="tx1"/>
                </a:solidFill>
                <a:effectLst/>
                <a:latin typeface="+mn-lt"/>
                <a:ea typeface="+mn-ea"/>
                <a:cs typeface="+mn-cs"/>
              </a:rPr>
              <a:t>covers</a:t>
            </a:r>
            <a:r>
              <a:rPr lang="tr-TR" sz="1200" kern="1200" baseline="0" dirty="0" smtClean="0">
                <a:solidFill>
                  <a:schemeClr val="tx1"/>
                </a:solidFill>
                <a:effectLst/>
                <a:latin typeface="+mn-lt"/>
                <a:ea typeface="+mn-ea"/>
                <a:cs typeface="+mn-cs"/>
              </a:rPr>
              <a:t> </a:t>
            </a:r>
            <a:r>
              <a:rPr lang="tr-TR" sz="1200" kern="1200" baseline="0" dirty="0" err="1" smtClean="0">
                <a:solidFill>
                  <a:schemeClr val="tx1"/>
                </a:solidFill>
                <a:effectLst/>
                <a:latin typeface="+mn-lt"/>
                <a:ea typeface="+mn-ea"/>
                <a:cs typeface="+mn-cs"/>
              </a:rPr>
              <a:t>climat</a:t>
            </a:r>
            <a:r>
              <a:rPr lang="tr-TR" sz="1200" kern="1200" baseline="0" dirty="0" smtClean="0">
                <a:solidFill>
                  <a:schemeClr val="tx1"/>
                </a:solidFill>
                <a:effectLst/>
                <a:latin typeface="+mn-lt"/>
                <a:ea typeface="+mn-ea"/>
                <a:cs typeface="+mn-cs"/>
              </a:rPr>
              <a:t> </a:t>
            </a:r>
            <a:r>
              <a:rPr lang="tr-TR" sz="1200" kern="1200" baseline="0" dirty="0" err="1" smtClean="0">
                <a:solidFill>
                  <a:schemeClr val="tx1"/>
                </a:solidFill>
                <a:effectLst/>
                <a:latin typeface="+mn-lt"/>
                <a:ea typeface="+mn-ea"/>
                <a:cs typeface="+mn-cs"/>
              </a:rPr>
              <a:t>change</a:t>
            </a:r>
            <a:r>
              <a:rPr lang="tr-TR" sz="1200" kern="1200" baseline="0" dirty="0" smtClean="0">
                <a:solidFill>
                  <a:schemeClr val="tx1"/>
                </a:solidFill>
                <a:effectLst/>
                <a:latin typeface="+mn-lt"/>
                <a:ea typeface="+mn-ea"/>
                <a:cs typeface="+mn-cs"/>
              </a:rPr>
              <a:t> </a:t>
            </a:r>
            <a:r>
              <a:rPr lang="tr-TR" sz="1200" kern="1200" baseline="0" dirty="0" err="1" smtClean="0">
                <a:solidFill>
                  <a:schemeClr val="tx1"/>
                </a:solidFill>
                <a:effectLst/>
                <a:latin typeface="+mn-lt"/>
                <a:ea typeface="+mn-ea"/>
                <a:cs typeface="+mn-cs"/>
              </a:rPr>
              <a:t>and</a:t>
            </a:r>
            <a:r>
              <a:rPr lang="tr-TR" sz="1200" kern="1200" baseline="0" dirty="0" smtClean="0">
                <a:solidFill>
                  <a:schemeClr val="tx1"/>
                </a:solidFill>
                <a:effectLst/>
                <a:latin typeface="+mn-lt"/>
                <a:ea typeface="+mn-ea"/>
                <a:cs typeface="+mn-cs"/>
              </a:rPr>
              <a:t> </a:t>
            </a:r>
            <a:r>
              <a:rPr lang="tr-TR" sz="1200" kern="1200" baseline="0" dirty="0" err="1" smtClean="0">
                <a:solidFill>
                  <a:schemeClr val="tx1"/>
                </a:solidFill>
                <a:effectLst/>
                <a:latin typeface="+mn-lt"/>
                <a:ea typeface="+mn-ea"/>
                <a:cs typeface="+mn-cs"/>
              </a:rPr>
              <a:t>information</a:t>
            </a:r>
            <a:r>
              <a:rPr lang="tr-TR" sz="1200" kern="1200" baseline="0" dirty="0" smtClean="0">
                <a:solidFill>
                  <a:schemeClr val="tx1"/>
                </a:solidFill>
                <a:effectLst/>
                <a:latin typeface="+mn-lt"/>
                <a:ea typeface="+mn-ea"/>
                <a:cs typeface="+mn-cs"/>
              </a:rPr>
              <a:t> </a:t>
            </a:r>
            <a:r>
              <a:rPr lang="tr-TR" sz="1200" kern="1200" baseline="0" dirty="0" err="1" smtClean="0">
                <a:solidFill>
                  <a:schemeClr val="tx1"/>
                </a:solidFill>
                <a:effectLst/>
                <a:latin typeface="+mn-lt"/>
                <a:ea typeface="+mn-ea"/>
                <a:cs typeface="+mn-cs"/>
              </a:rPr>
              <a:t>technology</a:t>
            </a:r>
            <a:r>
              <a:rPr lang="tr-TR" sz="1200" kern="1200" baseline="0" dirty="0" smtClean="0">
                <a:solidFill>
                  <a:schemeClr val="tx1"/>
                </a:solidFill>
                <a:effectLst/>
                <a:latin typeface="+mn-lt"/>
                <a:ea typeface="+mn-ea"/>
                <a:cs typeface="+mn-cs"/>
              </a:rPr>
              <a:t>. </a:t>
            </a:r>
            <a:r>
              <a:rPr lang="en-US" sz="1200" kern="1200" dirty="0" smtClean="0">
                <a:solidFill>
                  <a:schemeClr val="tx1"/>
                </a:solidFill>
                <a:effectLst/>
                <a:latin typeface="+mn-lt"/>
                <a:ea typeface="+mn-ea"/>
                <a:cs typeface="+mn-cs"/>
              </a:rPr>
              <a:t>Like TUSIAD, </a:t>
            </a:r>
            <a:r>
              <a:rPr lang="tr-TR" sz="1200" kern="1200" dirty="0" smtClean="0">
                <a:solidFill>
                  <a:schemeClr val="tx1"/>
                </a:solidFill>
                <a:effectLst/>
                <a:latin typeface="+mn-lt"/>
                <a:ea typeface="+mn-ea"/>
                <a:cs typeface="+mn-cs"/>
              </a:rPr>
              <a:t>RECT</a:t>
            </a:r>
            <a:r>
              <a:rPr lang="tr-TR" sz="1200" kern="1200" baseline="0" dirty="0" smtClean="0">
                <a:solidFill>
                  <a:schemeClr val="tx1"/>
                </a:solidFill>
                <a:effectLst/>
                <a:latin typeface="+mn-lt"/>
                <a:ea typeface="+mn-ea"/>
                <a:cs typeface="+mn-cs"/>
              </a:rPr>
              <a:t> </a:t>
            </a:r>
            <a:r>
              <a:rPr lang="tr-TR" sz="1200" kern="1200" baseline="0" dirty="0" err="1" smtClean="0">
                <a:solidFill>
                  <a:schemeClr val="tx1"/>
                </a:solidFill>
                <a:effectLst/>
                <a:latin typeface="+mn-lt"/>
                <a:ea typeface="+mn-ea"/>
                <a:cs typeface="+mn-cs"/>
              </a:rPr>
              <a:t>Turkey</a:t>
            </a:r>
            <a:r>
              <a:rPr lang="tr-TR" sz="1200" kern="1200" baseline="0" dirty="0" smtClean="0">
                <a:solidFill>
                  <a:schemeClr val="tx1"/>
                </a:solidFill>
                <a:effectLst/>
                <a:latin typeface="+mn-lt"/>
                <a:ea typeface="+mn-ea"/>
                <a:cs typeface="+mn-cs"/>
              </a:rPr>
              <a:t>, </a:t>
            </a:r>
            <a:r>
              <a:rPr lang="tr-TR" sz="1200" kern="1200" baseline="0" dirty="0" err="1" smtClean="0">
                <a:solidFill>
                  <a:schemeClr val="tx1"/>
                </a:solidFill>
                <a:effectLst/>
                <a:latin typeface="+mn-lt"/>
                <a:ea typeface="+mn-ea"/>
                <a:cs typeface="+mn-cs"/>
              </a:rPr>
              <a:t>which</a:t>
            </a:r>
            <a:r>
              <a:rPr lang="tr-TR" sz="1200" kern="1200" baseline="0" dirty="0" smtClean="0">
                <a:solidFill>
                  <a:schemeClr val="tx1"/>
                </a:solidFill>
                <a:effectLst/>
                <a:latin typeface="+mn-lt"/>
                <a:ea typeface="+mn-ea"/>
                <a:cs typeface="+mn-cs"/>
              </a:rPr>
              <a:t> </a:t>
            </a:r>
            <a:r>
              <a:rPr lang="tr-TR" sz="1200" kern="1200" baseline="0" dirty="0" err="1" smtClean="0">
                <a:solidFill>
                  <a:schemeClr val="tx1"/>
                </a:solidFill>
                <a:effectLst/>
                <a:latin typeface="+mn-lt"/>
                <a:ea typeface="+mn-ea"/>
                <a:cs typeface="+mn-cs"/>
              </a:rPr>
              <a:t>undertakes</a:t>
            </a:r>
            <a:r>
              <a:rPr lang="tr-TR" sz="1200" kern="1200" baseline="0" dirty="0" smtClean="0">
                <a:solidFill>
                  <a:schemeClr val="tx1"/>
                </a:solidFill>
                <a:effectLst/>
                <a:latin typeface="+mn-lt"/>
                <a:ea typeface="+mn-ea"/>
                <a:cs typeface="+mn-cs"/>
              </a:rPr>
              <a:t> </a:t>
            </a:r>
            <a:r>
              <a:rPr lang="en-US" sz="1200" kern="1200" dirty="0" smtClean="0">
                <a:solidFill>
                  <a:schemeClr val="tx1"/>
                </a:solidFill>
                <a:effectLst/>
                <a:latin typeface="+mn-lt"/>
                <a:ea typeface="+mn-ea"/>
                <a:cs typeface="+mn-cs"/>
              </a:rPr>
              <a:t>the secretariat of Climate Platform</a:t>
            </a:r>
            <a:r>
              <a:rPr lang="tr-TR" sz="1200" kern="1200" dirty="0" smtClean="0">
                <a:solidFill>
                  <a:schemeClr val="tx1"/>
                </a:solidFill>
                <a:effectLst/>
                <a:latin typeface="+mn-lt"/>
                <a:ea typeface="+mn-ea"/>
                <a:cs typeface="+mn-cs"/>
              </a:rPr>
              <a:t>,</a:t>
            </a:r>
            <a:r>
              <a:rPr lang="en-US" sz="1200" kern="1200" dirty="0" smtClean="0">
                <a:solidFill>
                  <a:schemeClr val="tx1"/>
                </a:solidFill>
                <a:effectLst/>
                <a:latin typeface="+mn-lt"/>
                <a:ea typeface="+mn-ea"/>
                <a:cs typeface="+mn-cs"/>
              </a:rPr>
              <a:t> also participates UNFCCC conferences and provides daily reports on the course of negotiations. </a:t>
            </a:r>
            <a:endParaRPr lang="tr-TR" sz="1200" kern="1200" dirty="0" smtClean="0">
              <a:solidFill>
                <a:schemeClr val="tx1"/>
              </a:solidFill>
              <a:effectLst/>
              <a:latin typeface="+mn-lt"/>
              <a:ea typeface="+mn-ea"/>
              <a:cs typeface="+mn-cs"/>
            </a:endParaRPr>
          </a:p>
          <a:p>
            <a:endParaRPr lang="tr-TR" dirty="0"/>
          </a:p>
        </p:txBody>
      </p:sp>
      <p:sp>
        <p:nvSpPr>
          <p:cNvPr id="4" name="Slayt Numarası Yer Tutucusu 3"/>
          <p:cNvSpPr>
            <a:spLocks noGrp="1"/>
          </p:cNvSpPr>
          <p:nvPr>
            <p:ph type="sldNum" sz="quarter" idx="10"/>
          </p:nvPr>
        </p:nvSpPr>
        <p:spPr/>
        <p:txBody>
          <a:bodyPr/>
          <a:lstStyle/>
          <a:p>
            <a:fld id="{A1AFAB32-AC96-4426-B998-D7E28F75C5B0}" type="slidenum">
              <a:rPr lang="tr-TR" smtClean="0"/>
              <a:pPr/>
              <a:t>3</a:t>
            </a:fld>
            <a:endParaRPr lang="tr-TR"/>
          </a:p>
        </p:txBody>
      </p:sp>
    </p:spTree>
    <p:extLst>
      <p:ext uri="{BB962C8B-B14F-4D97-AF65-F5344CB8AC3E}">
        <p14:creationId xmlns:p14="http://schemas.microsoft.com/office/powerpoint/2010/main" val="380597810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r>
              <a:rPr lang="en-US" sz="1200" kern="1200" dirty="0" smtClean="0">
                <a:solidFill>
                  <a:schemeClr val="tx1"/>
                </a:solidFill>
                <a:effectLst/>
                <a:latin typeface="+mn-lt"/>
                <a:ea typeface="+mn-ea"/>
                <a:cs typeface="+mn-cs"/>
              </a:rPr>
              <a:t>Before mentioning the efforts of Turkish industry on transition to a low carbon economy, I believe that it will be useful to give you some information on Turkish climate change policy and the regulatory instruments. As a party to UN Framework Convention on Climate Change and Kyoto Protocol, Turkey closely follows international negotiations and takes action at national level to facilitate sustainable economic transformation. Within the context of its vision on climate change, the Turkish Government integrates climate related objectives into its development policies. </a:t>
            </a:r>
            <a:r>
              <a:rPr lang="tr-TR" sz="1200" kern="1200" dirty="0" err="1" smtClean="0">
                <a:solidFill>
                  <a:schemeClr val="tx1"/>
                </a:solidFill>
                <a:effectLst/>
                <a:latin typeface="+mn-lt"/>
                <a:ea typeface="+mn-ea"/>
                <a:cs typeface="+mn-cs"/>
              </a:rPr>
              <a:t>In</a:t>
            </a:r>
            <a:r>
              <a:rPr lang="tr-TR" sz="1200" kern="1200" baseline="0" dirty="0" smtClean="0">
                <a:solidFill>
                  <a:schemeClr val="tx1"/>
                </a:solidFill>
                <a:effectLst/>
                <a:latin typeface="+mn-lt"/>
                <a:ea typeface="+mn-ea"/>
                <a:cs typeface="+mn-cs"/>
              </a:rPr>
              <a:t> </a:t>
            </a:r>
            <a:r>
              <a:rPr lang="tr-TR" sz="1200" kern="1200" baseline="0" dirty="0" err="1" smtClean="0">
                <a:solidFill>
                  <a:schemeClr val="tx1"/>
                </a:solidFill>
                <a:effectLst/>
                <a:latin typeface="+mn-lt"/>
                <a:ea typeface="+mn-ea"/>
                <a:cs typeface="+mn-cs"/>
              </a:rPr>
              <a:t>order</a:t>
            </a:r>
            <a:r>
              <a:rPr lang="tr-TR" sz="1200" kern="1200" baseline="0" dirty="0" smtClean="0">
                <a:solidFill>
                  <a:schemeClr val="tx1"/>
                </a:solidFill>
                <a:effectLst/>
                <a:latin typeface="+mn-lt"/>
                <a:ea typeface="+mn-ea"/>
                <a:cs typeface="+mn-cs"/>
              </a:rPr>
              <a:t> </a:t>
            </a:r>
            <a:r>
              <a:rPr lang="tr-TR" sz="1200" kern="1200" baseline="0" dirty="0" err="1" smtClean="0">
                <a:solidFill>
                  <a:schemeClr val="tx1"/>
                </a:solidFill>
                <a:effectLst/>
                <a:latin typeface="+mn-lt"/>
                <a:ea typeface="+mn-ea"/>
                <a:cs typeface="+mn-cs"/>
              </a:rPr>
              <a:t>to</a:t>
            </a:r>
            <a:r>
              <a:rPr lang="tr-TR" sz="1200" kern="1200" baseline="0" dirty="0" smtClean="0">
                <a:solidFill>
                  <a:schemeClr val="tx1"/>
                </a:solidFill>
                <a:effectLst/>
                <a:latin typeface="+mn-lt"/>
                <a:ea typeface="+mn-ea"/>
                <a:cs typeface="+mn-cs"/>
              </a:rPr>
              <a:t> define </a:t>
            </a:r>
            <a:r>
              <a:rPr lang="tr-TR" sz="1200" kern="1200" baseline="0" dirty="0" err="1" smtClean="0">
                <a:solidFill>
                  <a:schemeClr val="tx1"/>
                </a:solidFill>
                <a:effectLst/>
                <a:latin typeface="+mn-lt"/>
                <a:ea typeface="+mn-ea"/>
                <a:cs typeface="+mn-cs"/>
              </a:rPr>
              <a:t>the</a:t>
            </a:r>
            <a:r>
              <a:rPr lang="tr-TR" sz="1200" kern="1200" baseline="0" dirty="0" smtClean="0">
                <a:solidFill>
                  <a:schemeClr val="tx1"/>
                </a:solidFill>
                <a:effectLst/>
                <a:latin typeface="+mn-lt"/>
                <a:ea typeface="+mn-ea"/>
                <a:cs typeface="+mn-cs"/>
              </a:rPr>
              <a:t> general </a:t>
            </a:r>
            <a:r>
              <a:rPr lang="tr-TR" sz="1200" kern="1200" baseline="0" dirty="0" err="1" smtClean="0">
                <a:solidFill>
                  <a:schemeClr val="tx1"/>
                </a:solidFill>
                <a:effectLst/>
                <a:latin typeface="+mn-lt"/>
                <a:ea typeface="+mn-ea"/>
                <a:cs typeface="+mn-cs"/>
              </a:rPr>
              <a:t>framework</a:t>
            </a:r>
            <a:r>
              <a:rPr lang="tr-TR" sz="1200" kern="1200" baseline="0" dirty="0" smtClean="0">
                <a:solidFill>
                  <a:schemeClr val="tx1"/>
                </a:solidFill>
                <a:effectLst/>
                <a:latin typeface="+mn-lt"/>
                <a:ea typeface="+mn-ea"/>
                <a:cs typeface="+mn-cs"/>
              </a:rPr>
              <a:t> of </a:t>
            </a:r>
            <a:r>
              <a:rPr lang="tr-TR" sz="1200" kern="1200" baseline="0" dirty="0" err="1" smtClean="0">
                <a:solidFill>
                  <a:schemeClr val="tx1"/>
                </a:solidFill>
                <a:effectLst/>
                <a:latin typeface="+mn-lt"/>
                <a:ea typeface="+mn-ea"/>
                <a:cs typeface="+mn-cs"/>
              </a:rPr>
              <a:t>Turkish</a:t>
            </a:r>
            <a:r>
              <a:rPr lang="tr-TR" sz="1200" kern="1200" baseline="0" dirty="0" smtClean="0">
                <a:solidFill>
                  <a:schemeClr val="tx1"/>
                </a:solidFill>
                <a:effectLst/>
                <a:latin typeface="+mn-lt"/>
                <a:ea typeface="+mn-ea"/>
                <a:cs typeface="+mn-cs"/>
              </a:rPr>
              <a:t> </a:t>
            </a:r>
            <a:r>
              <a:rPr lang="tr-TR" sz="1200" kern="1200" baseline="0" dirty="0" err="1" smtClean="0">
                <a:solidFill>
                  <a:schemeClr val="tx1"/>
                </a:solidFill>
                <a:effectLst/>
                <a:latin typeface="+mn-lt"/>
                <a:ea typeface="+mn-ea"/>
                <a:cs typeface="+mn-cs"/>
              </a:rPr>
              <a:t>climate</a:t>
            </a:r>
            <a:r>
              <a:rPr lang="tr-TR" sz="1200" kern="1200" baseline="0" dirty="0" smtClean="0">
                <a:solidFill>
                  <a:schemeClr val="tx1"/>
                </a:solidFill>
                <a:effectLst/>
                <a:latin typeface="+mn-lt"/>
                <a:ea typeface="+mn-ea"/>
                <a:cs typeface="+mn-cs"/>
              </a:rPr>
              <a:t> </a:t>
            </a:r>
            <a:r>
              <a:rPr lang="tr-TR" sz="1200" kern="1200" baseline="0" dirty="0" err="1" smtClean="0">
                <a:solidFill>
                  <a:schemeClr val="tx1"/>
                </a:solidFill>
                <a:effectLst/>
                <a:latin typeface="+mn-lt"/>
                <a:ea typeface="+mn-ea"/>
                <a:cs typeface="+mn-cs"/>
              </a:rPr>
              <a:t>change</a:t>
            </a:r>
            <a:r>
              <a:rPr lang="tr-TR" sz="1200" kern="1200" baseline="0" dirty="0" smtClean="0">
                <a:solidFill>
                  <a:schemeClr val="tx1"/>
                </a:solidFill>
                <a:effectLst/>
                <a:latin typeface="+mn-lt"/>
                <a:ea typeface="+mn-ea"/>
                <a:cs typeface="+mn-cs"/>
              </a:rPr>
              <a:t> </a:t>
            </a:r>
            <a:r>
              <a:rPr lang="tr-TR" sz="1200" kern="1200" baseline="0" dirty="0" err="1" smtClean="0">
                <a:solidFill>
                  <a:schemeClr val="tx1"/>
                </a:solidFill>
                <a:effectLst/>
                <a:latin typeface="+mn-lt"/>
                <a:ea typeface="+mn-ea"/>
                <a:cs typeface="+mn-cs"/>
              </a:rPr>
              <a:t>policy</a:t>
            </a:r>
            <a:r>
              <a:rPr lang="tr-TR" sz="1200" kern="1200" baseline="0" dirty="0" smtClean="0">
                <a:solidFill>
                  <a:schemeClr val="tx1"/>
                </a:solidFill>
                <a:effectLst/>
                <a:latin typeface="+mn-lt"/>
                <a:ea typeface="+mn-ea"/>
                <a:cs typeface="+mn-cs"/>
              </a:rPr>
              <a:t>, </a:t>
            </a:r>
            <a:r>
              <a:rPr lang="tr-TR" sz="1200" kern="1200" baseline="0" dirty="0" err="1" smtClean="0">
                <a:solidFill>
                  <a:schemeClr val="tx1"/>
                </a:solidFill>
                <a:effectLst/>
                <a:latin typeface="+mn-lt"/>
                <a:ea typeface="+mn-ea"/>
                <a:cs typeface="+mn-cs"/>
              </a:rPr>
              <a:t>The</a:t>
            </a:r>
            <a:r>
              <a:rPr lang="tr-TR" sz="1200" kern="1200" baseline="0" dirty="0" smtClean="0">
                <a:solidFill>
                  <a:schemeClr val="tx1"/>
                </a:solidFill>
                <a:effectLst/>
                <a:latin typeface="+mn-lt"/>
                <a:ea typeface="+mn-ea"/>
                <a:cs typeface="+mn-cs"/>
              </a:rPr>
              <a:t> </a:t>
            </a:r>
            <a:r>
              <a:rPr lang="tr-TR" sz="1200" kern="1200" baseline="0" dirty="0" err="1" smtClean="0">
                <a:solidFill>
                  <a:schemeClr val="tx1"/>
                </a:solidFill>
                <a:effectLst/>
                <a:latin typeface="+mn-lt"/>
                <a:ea typeface="+mn-ea"/>
                <a:cs typeface="+mn-cs"/>
              </a:rPr>
              <a:t>Ministry</a:t>
            </a:r>
            <a:r>
              <a:rPr lang="tr-TR" sz="1200" kern="1200" baseline="0" dirty="0" smtClean="0">
                <a:solidFill>
                  <a:schemeClr val="tx1"/>
                </a:solidFill>
                <a:effectLst/>
                <a:latin typeface="+mn-lt"/>
                <a:ea typeface="+mn-ea"/>
                <a:cs typeface="+mn-cs"/>
              </a:rPr>
              <a:t> of </a:t>
            </a:r>
            <a:r>
              <a:rPr lang="tr-TR" sz="1200" kern="1200" baseline="0" dirty="0" err="1" smtClean="0">
                <a:solidFill>
                  <a:schemeClr val="tx1"/>
                </a:solidFill>
                <a:effectLst/>
                <a:latin typeface="+mn-lt"/>
                <a:ea typeface="+mn-ea"/>
                <a:cs typeface="+mn-cs"/>
              </a:rPr>
              <a:t>Envionment</a:t>
            </a:r>
            <a:r>
              <a:rPr lang="tr-TR" sz="1200" kern="1200" baseline="0" dirty="0" smtClean="0">
                <a:solidFill>
                  <a:schemeClr val="tx1"/>
                </a:solidFill>
                <a:effectLst/>
                <a:latin typeface="+mn-lt"/>
                <a:ea typeface="+mn-ea"/>
                <a:cs typeface="+mn-cs"/>
              </a:rPr>
              <a:t> </a:t>
            </a:r>
            <a:r>
              <a:rPr lang="tr-TR" sz="1200" kern="1200" baseline="0" dirty="0" err="1" smtClean="0">
                <a:solidFill>
                  <a:schemeClr val="tx1"/>
                </a:solidFill>
                <a:effectLst/>
                <a:latin typeface="+mn-lt"/>
                <a:ea typeface="+mn-ea"/>
                <a:cs typeface="+mn-cs"/>
              </a:rPr>
              <a:t>and</a:t>
            </a:r>
            <a:r>
              <a:rPr lang="tr-TR" sz="1200" kern="1200" baseline="0" dirty="0" smtClean="0">
                <a:solidFill>
                  <a:schemeClr val="tx1"/>
                </a:solidFill>
                <a:effectLst/>
                <a:latin typeface="+mn-lt"/>
                <a:ea typeface="+mn-ea"/>
                <a:cs typeface="+mn-cs"/>
              </a:rPr>
              <a:t> </a:t>
            </a:r>
            <a:r>
              <a:rPr lang="tr-TR" sz="1200" kern="1200" baseline="0" dirty="0" err="1" smtClean="0">
                <a:solidFill>
                  <a:schemeClr val="tx1"/>
                </a:solidFill>
                <a:effectLst/>
                <a:latin typeface="+mn-lt"/>
                <a:ea typeface="+mn-ea"/>
                <a:cs typeface="+mn-cs"/>
              </a:rPr>
              <a:t>Urbanization</a:t>
            </a:r>
            <a:r>
              <a:rPr lang="tr-TR" sz="1200" kern="1200" baseline="0" dirty="0" smtClean="0">
                <a:solidFill>
                  <a:schemeClr val="tx1"/>
                </a:solidFill>
                <a:effectLst/>
                <a:latin typeface="+mn-lt"/>
                <a:ea typeface="+mn-ea"/>
                <a:cs typeface="+mn-cs"/>
              </a:rPr>
              <a:t> </a:t>
            </a:r>
            <a:r>
              <a:rPr lang="tr-TR" sz="1200" kern="1200" baseline="0" dirty="0" err="1" smtClean="0">
                <a:solidFill>
                  <a:schemeClr val="tx1"/>
                </a:solidFill>
                <a:effectLst/>
                <a:latin typeface="+mn-lt"/>
                <a:ea typeface="+mn-ea"/>
                <a:cs typeface="+mn-cs"/>
              </a:rPr>
              <a:t>adopted</a:t>
            </a:r>
            <a:r>
              <a:rPr lang="tr-TR" sz="1200" kern="1200" baseline="0" dirty="0" smtClean="0">
                <a:solidFill>
                  <a:schemeClr val="tx1"/>
                </a:solidFill>
                <a:effectLst/>
                <a:latin typeface="+mn-lt"/>
                <a:ea typeface="+mn-ea"/>
                <a:cs typeface="+mn-cs"/>
              </a:rPr>
              <a:t> </a:t>
            </a:r>
            <a:r>
              <a:rPr lang="en-US" sz="1200" kern="1200" dirty="0" smtClean="0">
                <a:solidFill>
                  <a:schemeClr val="tx1"/>
                </a:solidFill>
                <a:effectLst/>
                <a:latin typeface="+mn-lt"/>
                <a:ea typeface="+mn-ea"/>
                <a:cs typeface="+mn-cs"/>
              </a:rPr>
              <a:t>the National Strategy on Climate Change</a:t>
            </a:r>
            <a:r>
              <a:rPr lang="tr-TR" sz="1200" kern="1200" dirty="0" smtClean="0">
                <a:solidFill>
                  <a:schemeClr val="tx1"/>
                </a:solidFill>
                <a:effectLst/>
                <a:latin typeface="+mn-lt"/>
                <a:ea typeface="+mn-ea"/>
                <a:cs typeface="+mn-cs"/>
              </a:rPr>
              <a:t> in 2010,</a:t>
            </a:r>
            <a:r>
              <a:rPr lang="tr-TR" sz="1200" kern="1200" baseline="0" dirty="0" smtClean="0">
                <a:solidFill>
                  <a:schemeClr val="tx1"/>
                </a:solidFill>
                <a:effectLst/>
                <a:latin typeface="+mn-lt"/>
                <a:ea typeface="+mn-ea"/>
                <a:cs typeface="+mn-cs"/>
              </a:rPr>
              <a:t> </a:t>
            </a:r>
            <a:r>
              <a:rPr lang="tr-TR" sz="1200" kern="1200" baseline="0" dirty="0" err="1" smtClean="0">
                <a:solidFill>
                  <a:schemeClr val="tx1"/>
                </a:solidFill>
                <a:effectLst/>
                <a:latin typeface="+mn-lt"/>
                <a:ea typeface="+mn-ea"/>
                <a:cs typeface="+mn-cs"/>
              </a:rPr>
              <a:t>which</a:t>
            </a:r>
            <a:r>
              <a:rPr lang="tr-TR" sz="1200" kern="1200" baseline="0" dirty="0" smtClean="0">
                <a:solidFill>
                  <a:schemeClr val="tx1"/>
                </a:solidFill>
                <a:effectLst/>
                <a:latin typeface="+mn-lt"/>
                <a:ea typeface="+mn-ea"/>
                <a:cs typeface="+mn-cs"/>
              </a:rPr>
              <a:t> </a:t>
            </a:r>
            <a:r>
              <a:rPr lang="tr-TR" sz="1200" kern="1200" baseline="0" dirty="0" err="1" smtClean="0">
                <a:solidFill>
                  <a:schemeClr val="tx1"/>
                </a:solidFill>
                <a:effectLst/>
                <a:latin typeface="+mn-lt"/>
                <a:ea typeface="+mn-ea"/>
                <a:cs typeface="+mn-cs"/>
              </a:rPr>
              <a:t>was</a:t>
            </a:r>
            <a:r>
              <a:rPr lang="tr-TR" sz="1200" kern="1200" baseline="0" dirty="0" smtClean="0">
                <a:solidFill>
                  <a:schemeClr val="tx1"/>
                </a:solidFill>
                <a:effectLst/>
                <a:latin typeface="+mn-lt"/>
                <a:ea typeface="+mn-ea"/>
                <a:cs typeface="+mn-cs"/>
              </a:rPr>
              <a:t> </a:t>
            </a:r>
            <a:r>
              <a:rPr lang="tr-TR" sz="1200" kern="1200" baseline="0" dirty="0" err="1" smtClean="0">
                <a:solidFill>
                  <a:schemeClr val="tx1"/>
                </a:solidFill>
                <a:effectLst/>
                <a:latin typeface="+mn-lt"/>
                <a:ea typeface="+mn-ea"/>
                <a:cs typeface="+mn-cs"/>
              </a:rPr>
              <a:t>followed</a:t>
            </a:r>
            <a:r>
              <a:rPr lang="tr-TR" sz="1200" kern="1200" baseline="0" dirty="0" smtClean="0">
                <a:solidFill>
                  <a:schemeClr val="tx1"/>
                </a:solidFill>
                <a:effectLst/>
                <a:latin typeface="+mn-lt"/>
                <a:ea typeface="+mn-ea"/>
                <a:cs typeface="+mn-cs"/>
              </a:rPr>
              <a:t> </a:t>
            </a:r>
            <a:r>
              <a:rPr lang="tr-TR" sz="1200" kern="1200" baseline="0" dirty="0" err="1" smtClean="0">
                <a:solidFill>
                  <a:schemeClr val="tx1"/>
                </a:solidFill>
                <a:effectLst/>
                <a:latin typeface="+mn-lt"/>
                <a:ea typeface="+mn-ea"/>
                <a:cs typeface="+mn-cs"/>
              </a:rPr>
              <a:t>by</a:t>
            </a:r>
            <a:r>
              <a:rPr lang="tr-TR" sz="1200" kern="1200" baseline="0" dirty="0" smtClean="0">
                <a:solidFill>
                  <a:schemeClr val="tx1"/>
                </a:solidFill>
                <a:effectLst/>
                <a:latin typeface="+mn-lt"/>
                <a:ea typeface="+mn-ea"/>
                <a:cs typeface="+mn-cs"/>
              </a:rPr>
              <a:t> </a:t>
            </a:r>
            <a:r>
              <a:rPr lang="tr-TR" sz="1200" kern="1200" baseline="0" dirty="0" err="1" smtClean="0">
                <a:solidFill>
                  <a:schemeClr val="tx1"/>
                </a:solidFill>
                <a:effectLst/>
                <a:latin typeface="+mn-lt"/>
                <a:ea typeface="+mn-ea"/>
                <a:cs typeface="+mn-cs"/>
              </a:rPr>
              <a:t>the</a:t>
            </a:r>
            <a:r>
              <a:rPr lang="tr-TR" sz="1200" kern="1200" baseline="0" dirty="0" smtClean="0">
                <a:solidFill>
                  <a:schemeClr val="tx1"/>
                </a:solidFill>
                <a:effectLst/>
                <a:latin typeface="+mn-lt"/>
                <a:ea typeface="+mn-ea"/>
                <a:cs typeface="+mn-cs"/>
              </a:rPr>
              <a:t> </a:t>
            </a:r>
            <a:r>
              <a:rPr lang="tr-TR" sz="1200" kern="1200" baseline="0" dirty="0" err="1" smtClean="0">
                <a:solidFill>
                  <a:schemeClr val="tx1"/>
                </a:solidFill>
                <a:effectLst/>
                <a:latin typeface="+mn-lt"/>
                <a:ea typeface="+mn-ea"/>
                <a:cs typeface="+mn-cs"/>
              </a:rPr>
              <a:t>National</a:t>
            </a:r>
            <a:r>
              <a:rPr lang="tr-TR" sz="1200" kern="1200" baseline="0" dirty="0" smtClean="0">
                <a:solidFill>
                  <a:schemeClr val="tx1"/>
                </a:solidFill>
                <a:effectLst/>
                <a:latin typeface="+mn-lt"/>
                <a:ea typeface="+mn-ea"/>
                <a:cs typeface="+mn-cs"/>
              </a:rPr>
              <a:t> </a:t>
            </a:r>
            <a:r>
              <a:rPr lang="tr-TR" sz="1200" kern="1200" baseline="0" dirty="0" err="1" smtClean="0">
                <a:solidFill>
                  <a:schemeClr val="tx1"/>
                </a:solidFill>
                <a:effectLst/>
                <a:latin typeface="+mn-lt"/>
                <a:ea typeface="+mn-ea"/>
                <a:cs typeface="+mn-cs"/>
              </a:rPr>
              <a:t>Climate</a:t>
            </a:r>
            <a:r>
              <a:rPr lang="tr-TR" sz="1200" kern="1200" baseline="0" dirty="0" smtClean="0">
                <a:solidFill>
                  <a:schemeClr val="tx1"/>
                </a:solidFill>
                <a:effectLst/>
                <a:latin typeface="+mn-lt"/>
                <a:ea typeface="+mn-ea"/>
                <a:cs typeface="+mn-cs"/>
              </a:rPr>
              <a:t> </a:t>
            </a:r>
            <a:r>
              <a:rPr lang="tr-TR" sz="1200" kern="1200" baseline="0" dirty="0" err="1" smtClean="0">
                <a:solidFill>
                  <a:schemeClr val="tx1"/>
                </a:solidFill>
                <a:effectLst/>
                <a:latin typeface="+mn-lt"/>
                <a:ea typeface="+mn-ea"/>
                <a:cs typeface="+mn-cs"/>
              </a:rPr>
              <a:t>Change</a:t>
            </a:r>
            <a:r>
              <a:rPr lang="tr-TR" sz="1200" kern="1200" baseline="0" dirty="0" smtClean="0">
                <a:solidFill>
                  <a:schemeClr val="tx1"/>
                </a:solidFill>
                <a:effectLst/>
                <a:latin typeface="+mn-lt"/>
                <a:ea typeface="+mn-ea"/>
                <a:cs typeface="+mn-cs"/>
              </a:rPr>
              <a:t> Action Plan.</a:t>
            </a:r>
            <a:r>
              <a:rPr lang="en-US" sz="1200" kern="1200" dirty="0" smtClean="0">
                <a:solidFill>
                  <a:schemeClr val="tx1"/>
                </a:solidFill>
                <a:effectLst/>
                <a:latin typeface="+mn-lt"/>
                <a:ea typeface="+mn-ea"/>
                <a:cs typeface="+mn-cs"/>
              </a:rPr>
              <a:t> </a:t>
            </a:r>
            <a:r>
              <a:rPr lang="tr-TR" sz="1200" kern="1200" dirty="0" err="1" smtClean="0">
                <a:solidFill>
                  <a:schemeClr val="tx1"/>
                </a:solidFill>
                <a:effectLst/>
                <a:latin typeface="+mn-lt"/>
                <a:ea typeface="+mn-ea"/>
                <a:cs typeface="+mn-cs"/>
              </a:rPr>
              <a:t>Some</a:t>
            </a:r>
            <a:r>
              <a:rPr lang="tr-TR" sz="1200" kern="1200" baseline="0" dirty="0" smtClean="0">
                <a:solidFill>
                  <a:schemeClr val="tx1"/>
                </a:solidFill>
                <a:effectLst/>
                <a:latin typeface="+mn-lt"/>
                <a:ea typeface="+mn-ea"/>
                <a:cs typeface="+mn-cs"/>
              </a:rPr>
              <a:t> of </a:t>
            </a:r>
            <a:r>
              <a:rPr lang="tr-TR" sz="1200" kern="1200" baseline="0" dirty="0" err="1" smtClean="0">
                <a:solidFill>
                  <a:schemeClr val="tx1"/>
                </a:solidFill>
                <a:effectLst/>
                <a:latin typeface="+mn-lt"/>
                <a:ea typeface="+mn-ea"/>
                <a:cs typeface="+mn-cs"/>
              </a:rPr>
              <a:t>the</a:t>
            </a:r>
            <a:r>
              <a:rPr lang="tr-TR" sz="1200" kern="1200" baseline="0" dirty="0" smtClean="0">
                <a:solidFill>
                  <a:schemeClr val="tx1"/>
                </a:solidFill>
                <a:effectLst/>
                <a:latin typeface="+mn-lt"/>
                <a:ea typeface="+mn-ea"/>
                <a:cs typeface="+mn-cs"/>
              </a:rPr>
              <a:t> </a:t>
            </a:r>
            <a:r>
              <a:rPr lang="tr-TR" sz="1200" kern="1200" baseline="0" dirty="0" err="1" smtClean="0">
                <a:solidFill>
                  <a:schemeClr val="tx1"/>
                </a:solidFill>
                <a:effectLst/>
                <a:latin typeface="+mn-lt"/>
                <a:ea typeface="+mn-ea"/>
                <a:cs typeface="+mn-cs"/>
              </a:rPr>
              <a:t>goals</a:t>
            </a:r>
            <a:r>
              <a:rPr lang="tr-TR" sz="1200" kern="1200" baseline="0" dirty="0" smtClean="0">
                <a:solidFill>
                  <a:schemeClr val="tx1"/>
                </a:solidFill>
                <a:effectLst/>
                <a:latin typeface="+mn-lt"/>
                <a:ea typeface="+mn-ea"/>
                <a:cs typeface="+mn-cs"/>
              </a:rPr>
              <a:t> </a:t>
            </a:r>
            <a:r>
              <a:rPr lang="tr-TR" sz="1200" kern="1200" baseline="0" dirty="0" err="1" smtClean="0">
                <a:solidFill>
                  <a:schemeClr val="tx1"/>
                </a:solidFill>
                <a:effectLst/>
                <a:latin typeface="+mn-lt"/>
                <a:ea typeface="+mn-ea"/>
                <a:cs typeface="+mn-cs"/>
              </a:rPr>
              <a:t>laid</a:t>
            </a:r>
            <a:r>
              <a:rPr lang="tr-TR" sz="1200" kern="1200" baseline="0" dirty="0" smtClean="0">
                <a:solidFill>
                  <a:schemeClr val="tx1"/>
                </a:solidFill>
                <a:effectLst/>
                <a:latin typeface="+mn-lt"/>
                <a:ea typeface="+mn-ea"/>
                <a:cs typeface="+mn-cs"/>
              </a:rPr>
              <a:t> </a:t>
            </a:r>
            <a:r>
              <a:rPr lang="tr-TR" sz="1200" kern="1200" baseline="0" dirty="0" err="1" smtClean="0">
                <a:solidFill>
                  <a:schemeClr val="tx1"/>
                </a:solidFill>
                <a:effectLst/>
                <a:latin typeface="+mn-lt"/>
                <a:ea typeface="+mn-ea"/>
                <a:cs typeface="+mn-cs"/>
              </a:rPr>
              <a:t>down</a:t>
            </a:r>
            <a:r>
              <a:rPr lang="tr-TR" sz="1200" kern="1200" baseline="0" dirty="0" smtClean="0">
                <a:solidFill>
                  <a:schemeClr val="tx1"/>
                </a:solidFill>
                <a:effectLst/>
                <a:latin typeface="+mn-lt"/>
                <a:ea typeface="+mn-ea"/>
                <a:cs typeface="+mn-cs"/>
              </a:rPr>
              <a:t> in </a:t>
            </a:r>
            <a:r>
              <a:rPr lang="tr-TR" sz="1200" kern="1200" baseline="0" dirty="0" err="1" smtClean="0">
                <a:solidFill>
                  <a:schemeClr val="tx1"/>
                </a:solidFill>
                <a:effectLst/>
                <a:latin typeface="+mn-lt"/>
                <a:ea typeface="+mn-ea"/>
                <a:cs typeface="+mn-cs"/>
              </a:rPr>
              <a:t>this</a:t>
            </a:r>
            <a:r>
              <a:rPr lang="tr-TR" sz="1200" kern="1200" baseline="0" dirty="0" smtClean="0">
                <a:solidFill>
                  <a:schemeClr val="tx1"/>
                </a:solidFill>
                <a:effectLst/>
                <a:latin typeface="+mn-lt"/>
                <a:ea typeface="+mn-ea"/>
                <a:cs typeface="+mn-cs"/>
              </a:rPr>
              <a:t> </a:t>
            </a:r>
            <a:r>
              <a:rPr lang="tr-TR" sz="1200" kern="1200" baseline="0" dirty="0" err="1" smtClean="0">
                <a:solidFill>
                  <a:schemeClr val="tx1"/>
                </a:solidFill>
                <a:effectLst/>
                <a:latin typeface="+mn-lt"/>
                <a:ea typeface="+mn-ea"/>
                <a:cs typeface="+mn-cs"/>
              </a:rPr>
              <a:t>strategy</a:t>
            </a:r>
            <a:r>
              <a:rPr lang="tr-TR" sz="1200" kern="1200" baseline="0" dirty="0" smtClean="0">
                <a:solidFill>
                  <a:schemeClr val="tx1"/>
                </a:solidFill>
                <a:effectLst/>
                <a:latin typeface="+mn-lt"/>
                <a:ea typeface="+mn-ea"/>
                <a:cs typeface="+mn-cs"/>
              </a:rPr>
              <a:t> </a:t>
            </a:r>
            <a:r>
              <a:rPr lang="tr-TR" sz="1200" kern="1200" baseline="0" dirty="0" err="1" smtClean="0">
                <a:solidFill>
                  <a:schemeClr val="tx1"/>
                </a:solidFill>
                <a:effectLst/>
                <a:latin typeface="+mn-lt"/>
                <a:ea typeface="+mn-ea"/>
                <a:cs typeface="+mn-cs"/>
              </a:rPr>
              <a:t>are</a:t>
            </a:r>
            <a:r>
              <a:rPr lang="tr-TR" sz="1200" kern="1200" baseline="0" dirty="0" smtClean="0">
                <a:solidFill>
                  <a:schemeClr val="tx1"/>
                </a:solidFill>
                <a:effectLst/>
                <a:latin typeface="+mn-lt"/>
                <a:ea typeface="+mn-ea"/>
                <a:cs typeface="+mn-cs"/>
              </a:rPr>
              <a:t> as: </a:t>
            </a:r>
            <a:endParaRPr lang="tr-TR" sz="1200" kern="1200" dirty="0" smtClean="0">
              <a:solidFill>
                <a:schemeClr val="tx1"/>
              </a:solidFill>
              <a:effectLst/>
              <a:latin typeface="+mn-lt"/>
              <a:ea typeface="+mn-ea"/>
              <a:cs typeface="+mn-cs"/>
            </a:endParaRPr>
          </a:p>
          <a:p>
            <a:pPr lvl="0"/>
            <a:r>
              <a:rPr lang="en-US" sz="1200" kern="1200" dirty="0" smtClean="0">
                <a:solidFill>
                  <a:schemeClr val="tx1"/>
                </a:solidFill>
                <a:effectLst/>
                <a:latin typeface="+mn-lt"/>
                <a:ea typeface="+mn-ea"/>
                <a:cs typeface="+mn-cs"/>
              </a:rPr>
              <a:t>The share of renewables in total electricity generation mix will be increased to 30 %  by 2023</a:t>
            </a:r>
            <a:endParaRPr lang="tr-TR" sz="1200" kern="1200" dirty="0" smtClean="0">
              <a:solidFill>
                <a:schemeClr val="tx1"/>
              </a:solidFill>
              <a:effectLst/>
              <a:latin typeface="+mn-lt"/>
              <a:ea typeface="+mn-ea"/>
              <a:cs typeface="+mn-cs"/>
            </a:endParaRPr>
          </a:p>
          <a:p>
            <a:pPr lvl="0"/>
            <a:r>
              <a:rPr lang="en-US" sz="1200" kern="1200" dirty="0" err="1" smtClean="0">
                <a:solidFill>
                  <a:schemeClr val="tx1"/>
                </a:solidFill>
                <a:effectLst/>
                <a:latin typeface="+mn-lt"/>
                <a:ea typeface="+mn-ea"/>
                <a:cs typeface="+mn-cs"/>
              </a:rPr>
              <a:t>GhG</a:t>
            </a:r>
            <a:r>
              <a:rPr lang="en-US" sz="1200" kern="1200" dirty="0" smtClean="0">
                <a:solidFill>
                  <a:schemeClr val="tx1"/>
                </a:solidFill>
                <a:effectLst/>
                <a:latin typeface="+mn-lt"/>
                <a:ea typeface="+mn-ea"/>
                <a:cs typeface="+mn-cs"/>
              </a:rPr>
              <a:t> emissions from the energy generation sector will be 7 %  lesser compared to Reference Scenario by 2020 </a:t>
            </a:r>
            <a:endParaRPr lang="tr-TR" sz="1200" kern="1200" dirty="0" smtClean="0">
              <a:solidFill>
                <a:schemeClr val="tx1"/>
              </a:solidFill>
              <a:effectLst/>
              <a:latin typeface="+mn-lt"/>
              <a:ea typeface="+mn-ea"/>
              <a:cs typeface="+mn-cs"/>
            </a:endParaRPr>
          </a:p>
          <a:p>
            <a:pPr lvl="0"/>
            <a:r>
              <a:rPr lang="tr-TR" sz="1200" kern="1200" dirty="0" smtClean="0">
                <a:solidFill>
                  <a:schemeClr val="tx1"/>
                </a:solidFill>
                <a:effectLst/>
                <a:latin typeface="+mn-lt"/>
                <a:ea typeface="+mn-ea"/>
                <a:cs typeface="+mn-cs"/>
              </a:rPr>
              <a:t>Through </a:t>
            </a:r>
            <a:r>
              <a:rPr lang="tr-TR" sz="1200" kern="1200" dirty="0" err="1" smtClean="0">
                <a:solidFill>
                  <a:schemeClr val="tx1"/>
                </a:solidFill>
                <a:effectLst/>
                <a:latin typeface="+mn-lt"/>
                <a:ea typeface="+mn-ea"/>
                <a:cs typeface="+mn-cs"/>
              </a:rPr>
              <a:t>energy</a:t>
            </a:r>
            <a:r>
              <a:rPr lang="tr-TR" sz="1200" kern="1200" dirty="0" smtClean="0">
                <a:solidFill>
                  <a:schemeClr val="tx1"/>
                </a:solidFill>
                <a:effectLst/>
                <a:latin typeface="+mn-lt"/>
                <a:ea typeface="+mn-ea"/>
                <a:cs typeface="+mn-cs"/>
              </a:rPr>
              <a:t> </a:t>
            </a:r>
            <a:r>
              <a:rPr lang="tr-TR" sz="1200" kern="1200" dirty="0" err="1" smtClean="0">
                <a:solidFill>
                  <a:schemeClr val="tx1"/>
                </a:solidFill>
                <a:effectLst/>
                <a:latin typeface="+mn-lt"/>
                <a:ea typeface="+mn-ea"/>
                <a:cs typeface="+mn-cs"/>
              </a:rPr>
              <a:t>efficiency</a:t>
            </a:r>
            <a:r>
              <a:rPr lang="tr-TR" sz="1200" kern="1200" baseline="0" dirty="0" smtClean="0">
                <a:solidFill>
                  <a:schemeClr val="tx1"/>
                </a:solidFill>
                <a:effectLst/>
                <a:latin typeface="+mn-lt"/>
                <a:ea typeface="+mn-ea"/>
                <a:cs typeface="+mn-cs"/>
              </a:rPr>
              <a:t> </a:t>
            </a:r>
            <a:r>
              <a:rPr lang="tr-TR" sz="1200" kern="1200" baseline="0" dirty="0" err="1" smtClean="0">
                <a:solidFill>
                  <a:schemeClr val="tx1"/>
                </a:solidFill>
                <a:effectLst/>
                <a:latin typeface="+mn-lt"/>
                <a:ea typeface="+mn-ea"/>
                <a:cs typeface="+mn-cs"/>
              </a:rPr>
              <a:t>practices</a:t>
            </a:r>
            <a:r>
              <a:rPr lang="tr-TR" sz="1200" kern="1200" baseline="0" dirty="0" smtClean="0">
                <a:solidFill>
                  <a:schemeClr val="tx1"/>
                </a:solidFill>
                <a:effectLst/>
                <a:latin typeface="+mn-lt"/>
                <a:ea typeface="+mn-ea"/>
                <a:cs typeface="+mn-cs"/>
              </a:rPr>
              <a:t> t</a:t>
            </a:r>
            <a:r>
              <a:rPr lang="en-US" sz="1200" kern="1200" dirty="0" smtClean="0">
                <a:solidFill>
                  <a:schemeClr val="tx1"/>
                </a:solidFill>
                <a:effectLst/>
                <a:latin typeface="+mn-lt"/>
                <a:ea typeface="+mn-ea"/>
                <a:cs typeface="+mn-cs"/>
              </a:rPr>
              <a:t>he determined </a:t>
            </a:r>
            <a:r>
              <a:rPr lang="tr-TR" sz="1200" kern="1200" dirty="0" err="1" smtClean="0">
                <a:solidFill>
                  <a:schemeClr val="tx1"/>
                </a:solidFill>
                <a:effectLst/>
                <a:latin typeface="+mn-lt"/>
                <a:ea typeface="+mn-ea"/>
                <a:cs typeface="+mn-cs"/>
              </a:rPr>
              <a:t>energy</a:t>
            </a:r>
            <a:r>
              <a:rPr lang="tr-TR" sz="1200" kern="1200" baseline="0" dirty="0" smtClean="0">
                <a:solidFill>
                  <a:schemeClr val="tx1"/>
                </a:solidFill>
                <a:effectLst/>
                <a:latin typeface="+mn-lt"/>
                <a:ea typeface="+mn-ea"/>
                <a:cs typeface="+mn-cs"/>
              </a:rPr>
              <a:t> </a:t>
            </a:r>
            <a:r>
              <a:rPr lang="en-US" sz="1200" kern="1200" dirty="0" smtClean="0">
                <a:solidFill>
                  <a:schemeClr val="tx1"/>
                </a:solidFill>
                <a:effectLst/>
                <a:latin typeface="+mn-lt"/>
                <a:ea typeface="+mn-ea"/>
                <a:cs typeface="+mn-cs"/>
              </a:rPr>
              <a:t>saving potential shall be realized at maximum levels in the industry</a:t>
            </a:r>
            <a:endParaRPr lang="tr-TR" sz="1200" kern="1200" dirty="0" smtClean="0">
              <a:solidFill>
                <a:schemeClr val="tx1"/>
              </a:solidFill>
              <a:effectLst/>
              <a:latin typeface="+mn-lt"/>
              <a:ea typeface="+mn-ea"/>
              <a:cs typeface="+mn-cs"/>
            </a:endParaRPr>
          </a:p>
          <a:p>
            <a:pPr lvl="0"/>
            <a:endParaRPr lang="tr-TR" sz="1200" kern="1200" dirty="0" smtClean="0">
              <a:solidFill>
                <a:schemeClr val="tx1"/>
              </a:solidFill>
              <a:effectLst/>
              <a:latin typeface="+mn-lt"/>
              <a:ea typeface="+mn-ea"/>
              <a:cs typeface="+mn-cs"/>
            </a:endParaRPr>
          </a:p>
          <a:p>
            <a:pPr lvl="0"/>
            <a:r>
              <a:rPr lang="tr-TR" sz="1200" kern="1200" dirty="0" err="1" smtClean="0">
                <a:solidFill>
                  <a:schemeClr val="tx1"/>
                </a:solidFill>
                <a:effectLst/>
                <a:latin typeface="+mn-lt"/>
                <a:ea typeface="+mn-ea"/>
                <a:cs typeface="+mn-cs"/>
              </a:rPr>
              <a:t>In</a:t>
            </a:r>
            <a:r>
              <a:rPr lang="tr-TR" sz="1200" kern="1200" dirty="0" smtClean="0">
                <a:solidFill>
                  <a:schemeClr val="tx1"/>
                </a:solidFill>
                <a:effectLst/>
                <a:latin typeface="+mn-lt"/>
                <a:ea typeface="+mn-ea"/>
                <a:cs typeface="+mn-cs"/>
              </a:rPr>
              <a:t> </a:t>
            </a:r>
            <a:r>
              <a:rPr lang="tr-TR" sz="1200" kern="1200" dirty="0" err="1" smtClean="0">
                <a:solidFill>
                  <a:schemeClr val="tx1"/>
                </a:solidFill>
                <a:effectLst/>
                <a:latin typeface="+mn-lt"/>
                <a:ea typeface="+mn-ea"/>
                <a:cs typeface="+mn-cs"/>
              </a:rPr>
              <a:t>addition</a:t>
            </a:r>
            <a:r>
              <a:rPr lang="tr-TR" sz="1200" kern="1200" dirty="0" smtClean="0">
                <a:solidFill>
                  <a:schemeClr val="tx1"/>
                </a:solidFill>
                <a:effectLst/>
                <a:latin typeface="+mn-lt"/>
                <a:ea typeface="+mn-ea"/>
                <a:cs typeface="+mn-cs"/>
              </a:rPr>
              <a:t> </a:t>
            </a:r>
            <a:r>
              <a:rPr lang="tr-TR" sz="1200" kern="1200" dirty="0" err="1" smtClean="0">
                <a:solidFill>
                  <a:schemeClr val="tx1"/>
                </a:solidFill>
                <a:effectLst/>
                <a:latin typeface="+mn-lt"/>
                <a:ea typeface="+mn-ea"/>
                <a:cs typeface="+mn-cs"/>
              </a:rPr>
              <a:t>to</a:t>
            </a:r>
            <a:r>
              <a:rPr lang="tr-TR" sz="1200" kern="1200" baseline="0" dirty="0" smtClean="0">
                <a:solidFill>
                  <a:schemeClr val="tx1"/>
                </a:solidFill>
                <a:effectLst/>
                <a:latin typeface="+mn-lt"/>
                <a:ea typeface="+mn-ea"/>
                <a:cs typeface="+mn-cs"/>
              </a:rPr>
              <a:t> </a:t>
            </a:r>
            <a:r>
              <a:rPr lang="tr-TR" sz="1200" kern="1200" baseline="0" dirty="0" err="1" smtClean="0">
                <a:solidFill>
                  <a:schemeClr val="tx1"/>
                </a:solidFill>
                <a:effectLst/>
                <a:latin typeface="+mn-lt"/>
                <a:ea typeface="+mn-ea"/>
                <a:cs typeface="+mn-cs"/>
              </a:rPr>
              <a:t>this</a:t>
            </a:r>
            <a:r>
              <a:rPr lang="tr-TR" sz="1200" kern="1200" baseline="0" dirty="0" smtClean="0">
                <a:solidFill>
                  <a:schemeClr val="tx1"/>
                </a:solidFill>
                <a:effectLst/>
                <a:latin typeface="+mn-lt"/>
                <a:ea typeface="+mn-ea"/>
                <a:cs typeface="+mn-cs"/>
              </a:rPr>
              <a:t>; </a:t>
            </a:r>
            <a:r>
              <a:rPr lang="tr-TR" sz="1200" kern="1200" baseline="0" dirty="0" err="1" smtClean="0">
                <a:solidFill>
                  <a:schemeClr val="tx1"/>
                </a:solidFill>
                <a:effectLst/>
                <a:latin typeface="+mn-lt"/>
                <a:ea typeface="+mn-ea"/>
                <a:cs typeface="+mn-cs"/>
              </a:rPr>
              <a:t>according</a:t>
            </a:r>
            <a:r>
              <a:rPr lang="tr-TR" sz="1200" kern="1200" baseline="0" dirty="0" smtClean="0">
                <a:solidFill>
                  <a:schemeClr val="tx1"/>
                </a:solidFill>
                <a:effectLst/>
                <a:latin typeface="+mn-lt"/>
                <a:ea typeface="+mn-ea"/>
                <a:cs typeface="+mn-cs"/>
              </a:rPr>
              <a:t> </a:t>
            </a:r>
            <a:r>
              <a:rPr lang="tr-TR" sz="1200" kern="1200" baseline="0" dirty="0" err="1" smtClean="0">
                <a:solidFill>
                  <a:schemeClr val="tx1"/>
                </a:solidFill>
                <a:effectLst/>
                <a:latin typeface="+mn-lt"/>
                <a:ea typeface="+mn-ea"/>
                <a:cs typeface="+mn-cs"/>
              </a:rPr>
              <a:t>to</a:t>
            </a:r>
            <a:r>
              <a:rPr lang="tr-TR" sz="1200" kern="1200" baseline="0" dirty="0" smtClean="0">
                <a:solidFill>
                  <a:schemeClr val="tx1"/>
                </a:solidFill>
                <a:effectLst/>
                <a:latin typeface="+mn-lt"/>
                <a:ea typeface="+mn-ea"/>
                <a:cs typeface="+mn-cs"/>
              </a:rPr>
              <a:t> </a:t>
            </a:r>
            <a:r>
              <a:rPr lang="tr-TR" sz="1200" kern="1200" baseline="0" dirty="0" err="1" smtClean="0">
                <a:solidFill>
                  <a:schemeClr val="tx1"/>
                </a:solidFill>
                <a:effectLst/>
                <a:latin typeface="+mn-lt"/>
                <a:ea typeface="+mn-ea"/>
                <a:cs typeface="+mn-cs"/>
              </a:rPr>
              <a:t>Energy</a:t>
            </a:r>
            <a:r>
              <a:rPr lang="tr-TR" sz="1200" kern="1200" baseline="0" dirty="0" smtClean="0">
                <a:solidFill>
                  <a:schemeClr val="tx1"/>
                </a:solidFill>
                <a:effectLst/>
                <a:latin typeface="+mn-lt"/>
                <a:ea typeface="+mn-ea"/>
                <a:cs typeface="+mn-cs"/>
              </a:rPr>
              <a:t> </a:t>
            </a:r>
            <a:r>
              <a:rPr lang="tr-TR" sz="1200" kern="1200" baseline="0" dirty="0" err="1" smtClean="0">
                <a:solidFill>
                  <a:schemeClr val="tx1"/>
                </a:solidFill>
                <a:effectLst/>
                <a:latin typeface="+mn-lt"/>
                <a:ea typeface="+mn-ea"/>
                <a:cs typeface="+mn-cs"/>
              </a:rPr>
              <a:t>Efficiency</a:t>
            </a:r>
            <a:r>
              <a:rPr lang="tr-TR" sz="1200" kern="1200" baseline="0" dirty="0" smtClean="0">
                <a:solidFill>
                  <a:schemeClr val="tx1"/>
                </a:solidFill>
                <a:effectLst/>
                <a:latin typeface="+mn-lt"/>
                <a:ea typeface="+mn-ea"/>
                <a:cs typeface="+mn-cs"/>
              </a:rPr>
              <a:t> </a:t>
            </a:r>
            <a:r>
              <a:rPr lang="tr-TR" sz="1200" kern="1200" baseline="0" dirty="0" err="1" smtClean="0">
                <a:solidFill>
                  <a:schemeClr val="tx1"/>
                </a:solidFill>
                <a:effectLst/>
                <a:latin typeface="+mn-lt"/>
                <a:ea typeface="+mn-ea"/>
                <a:cs typeface="+mn-cs"/>
              </a:rPr>
              <a:t>Strategy</a:t>
            </a:r>
            <a:r>
              <a:rPr lang="tr-TR" sz="1200" kern="1200" baseline="0" dirty="0" smtClean="0">
                <a:solidFill>
                  <a:schemeClr val="tx1"/>
                </a:solidFill>
                <a:effectLst/>
                <a:latin typeface="+mn-lt"/>
                <a:ea typeface="+mn-ea"/>
                <a:cs typeface="+mn-cs"/>
              </a:rPr>
              <a:t> </a:t>
            </a:r>
            <a:r>
              <a:rPr lang="tr-TR" sz="1200" kern="1200" baseline="0" dirty="0" err="1" smtClean="0">
                <a:solidFill>
                  <a:schemeClr val="tx1"/>
                </a:solidFill>
                <a:effectLst/>
                <a:latin typeface="+mn-lt"/>
                <a:ea typeface="+mn-ea"/>
                <a:cs typeface="+mn-cs"/>
              </a:rPr>
              <a:t>Paper</a:t>
            </a:r>
            <a:r>
              <a:rPr lang="tr-TR" sz="1200" kern="1200" baseline="0" dirty="0" smtClean="0">
                <a:solidFill>
                  <a:schemeClr val="tx1"/>
                </a:solidFill>
                <a:effectLst/>
                <a:latin typeface="+mn-lt"/>
                <a:ea typeface="+mn-ea"/>
                <a:cs typeface="+mn-cs"/>
              </a:rPr>
              <a:t>, </a:t>
            </a:r>
            <a:r>
              <a:rPr lang="tr-TR" sz="1200" kern="1200" baseline="0" dirty="0" err="1" smtClean="0">
                <a:solidFill>
                  <a:schemeClr val="tx1"/>
                </a:solidFill>
                <a:effectLst/>
                <a:latin typeface="+mn-lt"/>
                <a:ea typeface="+mn-ea"/>
                <a:cs typeface="+mn-cs"/>
              </a:rPr>
              <a:t>which</a:t>
            </a:r>
            <a:r>
              <a:rPr lang="tr-TR" sz="1200" kern="1200" baseline="0" dirty="0" smtClean="0">
                <a:solidFill>
                  <a:schemeClr val="tx1"/>
                </a:solidFill>
                <a:effectLst/>
                <a:latin typeface="+mn-lt"/>
                <a:ea typeface="+mn-ea"/>
                <a:cs typeface="+mn-cs"/>
              </a:rPr>
              <a:t> </a:t>
            </a:r>
            <a:r>
              <a:rPr lang="tr-TR" sz="1200" kern="1200" baseline="0" dirty="0" err="1" smtClean="0">
                <a:solidFill>
                  <a:schemeClr val="tx1"/>
                </a:solidFill>
                <a:effectLst/>
                <a:latin typeface="+mn-lt"/>
                <a:ea typeface="+mn-ea"/>
                <a:cs typeface="+mn-cs"/>
              </a:rPr>
              <a:t>was</a:t>
            </a:r>
            <a:r>
              <a:rPr lang="tr-TR" sz="1200" kern="1200" baseline="0" dirty="0" smtClean="0">
                <a:solidFill>
                  <a:schemeClr val="tx1"/>
                </a:solidFill>
                <a:effectLst/>
                <a:latin typeface="+mn-lt"/>
                <a:ea typeface="+mn-ea"/>
                <a:cs typeface="+mn-cs"/>
              </a:rPr>
              <a:t> </a:t>
            </a:r>
            <a:r>
              <a:rPr lang="tr-TR" sz="1200" kern="1200" baseline="0" dirty="0" err="1" smtClean="0">
                <a:solidFill>
                  <a:schemeClr val="tx1"/>
                </a:solidFill>
                <a:effectLst/>
                <a:latin typeface="+mn-lt"/>
                <a:ea typeface="+mn-ea"/>
                <a:cs typeface="+mn-cs"/>
              </a:rPr>
              <a:t>adopted</a:t>
            </a:r>
            <a:r>
              <a:rPr lang="tr-TR" sz="1200" kern="1200" baseline="0" dirty="0" smtClean="0">
                <a:solidFill>
                  <a:schemeClr val="tx1"/>
                </a:solidFill>
                <a:effectLst/>
                <a:latin typeface="+mn-lt"/>
                <a:ea typeface="+mn-ea"/>
                <a:cs typeface="+mn-cs"/>
              </a:rPr>
              <a:t> in 2011 it is </a:t>
            </a:r>
            <a:r>
              <a:rPr lang="tr-TR" sz="1200" kern="1200" baseline="0" dirty="0" err="1" smtClean="0">
                <a:solidFill>
                  <a:schemeClr val="tx1"/>
                </a:solidFill>
                <a:effectLst/>
                <a:latin typeface="+mn-lt"/>
                <a:ea typeface="+mn-ea"/>
                <a:cs typeface="+mn-cs"/>
              </a:rPr>
              <a:t>aimed</a:t>
            </a:r>
            <a:r>
              <a:rPr lang="tr-TR" sz="1200" kern="1200" baseline="0" dirty="0" smtClean="0">
                <a:solidFill>
                  <a:schemeClr val="tx1"/>
                </a:solidFill>
                <a:effectLst/>
                <a:latin typeface="+mn-lt"/>
                <a:ea typeface="+mn-ea"/>
                <a:cs typeface="+mn-cs"/>
              </a:rPr>
              <a:t> </a:t>
            </a:r>
            <a:r>
              <a:rPr lang="tr-TR" sz="1200" kern="1200" baseline="0" dirty="0" err="1" smtClean="0">
                <a:solidFill>
                  <a:schemeClr val="tx1"/>
                </a:solidFill>
                <a:effectLst/>
                <a:latin typeface="+mn-lt"/>
                <a:ea typeface="+mn-ea"/>
                <a:cs typeface="+mn-cs"/>
              </a:rPr>
              <a:t>that</a:t>
            </a:r>
            <a:r>
              <a:rPr lang="tr-TR" sz="1200" kern="1200" baseline="0" dirty="0" smtClean="0">
                <a:solidFill>
                  <a:schemeClr val="tx1"/>
                </a:solidFill>
                <a:effectLst/>
                <a:latin typeface="+mn-lt"/>
                <a:ea typeface="+mn-ea"/>
                <a:cs typeface="+mn-cs"/>
              </a:rPr>
              <a:t> </a:t>
            </a:r>
            <a:r>
              <a:rPr lang="en-US" sz="1200" kern="1200" dirty="0" smtClean="0">
                <a:solidFill>
                  <a:schemeClr val="tx1"/>
                </a:solidFill>
                <a:effectLst/>
                <a:latin typeface="+mn-lt"/>
                <a:ea typeface="+mn-ea"/>
                <a:cs typeface="+mn-cs"/>
              </a:rPr>
              <a:t>Energy consumed per unit GDP (energy intensity) in Turkey by a minimum of 20% by 2023</a:t>
            </a:r>
          </a:p>
          <a:p>
            <a:pPr lvl="0"/>
            <a:endParaRPr lang="tr-TR" sz="1200" kern="1200" dirty="0" smtClean="0">
              <a:solidFill>
                <a:schemeClr val="tx1"/>
              </a:solidFill>
              <a:effectLst/>
              <a:latin typeface="+mn-lt"/>
              <a:ea typeface="+mn-ea"/>
              <a:cs typeface="+mn-cs"/>
            </a:endParaRPr>
          </a:p>
          <a:p>
            <a:endParaRPr lang="tr-TR" dirty="0" smtClean="0"/>
          </a:p>
          <a:p>
            <a:endParaRPr lang="tr-TR" dirty="0"/>
          </a:p>
        </p:txBody>
      </p:sp>
      <p:sp>
        <p:nvSpPr>
          <p:cNvPr id="4" name="Slayt Numarası Yer Tutucusu 3"/>
          <p:cNvSpPr>
            <a:spLocks noGrp="1"/>
          </p:cNvSpPr>
          <p:nvPr>
            <p:ph type="sldNum" sz="quarter" idx="10"/>
          </p:nvPr>
        </p:nvSpPr>
        <p:spPr/>
        <p:txBody>
          <a:bodyPr/>
          <a:lstStyle/>
          <a:p>
            <a:fld id="{A1AFAB32-AC96-4426-B998-D7E28F75C5B0}" type="slidenum">
              <a:rPr lang="tr-TR" smtClean="0"/>
              <a:pPr/>
              <a:t>4</a:t>
            </a:fld>
            <a:endParaRPr lang="tr-TR"/>
          </a:p>
        </p:txBody>
      </p:sp>
    </p:spTree>
    <p:extLst>
      <p:ext uri="{BB962C8B-B14F-4D97-AF65-F5344CB8AC3E}">
        <p14:creationId xmlns:p14="http://schemas.microsoft.com/office/powerpoint/2010/main" val="260128291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r>
              <a:rPr lang="en-US" sz="1100" kern="1200" dirty="0" smtClean="0">
                <a:solidFill>
                  <a:schemeClr val="tx1"/>
                </a:solidFill>
                <a:effectLst/>
                <a:latin typeface="+mn-lt"/>
                <a:ea typeface="+mn-ea"/>
                <a:cs typeface="+mn-cs"/>
              </a:rPr>
              <a:t>In accordance with these goals, the policy instruments which are developed so far in Turkey include financial and regulatory incentives for investments on energy efficiency, renewable energy generation and R&amp;D for low carbon technologies. These are:</a:t>
            </a:r>
            <a:endParaRPr lang="tr-TR" sz="1100" kern="1200" dirty="0" smtClean="0">
              <a:solidFill>
                <a:schemeClr val="tx1"/>
              </a:solidFill>
              <a:effectLst/>
              <a:latin typeface="+mn-lt"/>
              <a:ea typeface="+mn-ea"/>
              <a:cs typeface="+mn-cs"/>
            </a:endParaRPr>
          </a:p>
          <a:p>
            <a:pPr lvl="0"/>
            <a:r>
              <a:rPr lang="en-US" sz="1100" kern="1200" dirty="0" smtClean="0">
                <a:solidFill>
                  <a:schemeClr val="tx1"/>
                </a:solidFill>
                <a:effectLst/>
                <a:latin typeface="+mn-lt"/>
                <a:ea typeface="+mn-ea"/>
                <a:cs typeface="+mn-cs"/>
              </a:rPr>
              <a:t>Differentiated feed in tariff mechanisms laid down in Renewable Energy Law</a:t>
            </a:r>
            <a:endParaRPr lang="tr-TR" sz="1100" kern="1200" dirty="0" smtClean="0">
              <a:solidFill>
                <a:schemeClr val="tx1"/>
              </a:solidFill>
              <a:effectLst/>
              <a:latin typeface="+mn-lt"/>
              <a:ea typeface="+mn-ea"/>
              <a:cs typeface="+mn-cs"/>
            </a:endParaRPr>
          </a:p>
          <a:p>
            <a:pPr lvl="0"/>
            <a:r>
              <a:rPr lang="tr-TR" sz="1100" kern="1200" dirty="0" smtClean="0">
                <a:solidFill>
                  <a:schemeClr val="tx1"/>
                </a:solidFill>
                <a:effectLst/>
                <a:latin typeface="+mn-lt"/>
                <a:ea typeface="+mn-ea"/>
                <a:cs typeface="+mn-cs"/>
              </a:rPr>
              <a:t>T</a:t>
            </a:r>
            <a:r>
              <a:rPr lang="en-US" sz="1100" kern="1200" dirty="0" smtClean="0">
                <a:solidFill>
                  <a:schemeClr val="tx1"/>
                </a:solidFill>
                <a:effectLst/>
                <a:latin typeface="+mn-lt"/>
                <a:ea typeface="+mn-ea"/>
                <a:cs typeface="+mn-cs"/>
              </a:rPr>
              <a:t>he legislative framework for investment supports, voluntary agreements and supply side management</a:t>
            </a:r>
            <a:r>
              <a:rPr lang="tr-TR" sz="1100" kern="1200" dirty="0" smtClean="0">
                <a:solidFill>
                  <a:schemeClr val="tx1"/>
                </a:solidFill>
                <a:effectLst/>
                <a:latin typeface="+mn-lt"/>
                <a:ea typeface="+mn-ea"/>
                <a:cs typeface="+mn-cs"/>
              </a:rPr>
              <a:t>,</a:t>
            </a:r>
            <a:r>
              <a:rPr lang="tr-TR" sz="1100" kern="1200" baseline="0" dirty="0" smtClean="0">
                <a:solidFill>
                  <a:schemeClr val="tx1"/>
                </a:solidFill>
                <a:effectLst/>
                <a:latin typeface="+mn-lt"/>
                <a:ea typeface="+mn-ea"/>
                <a:cs typeface="+mn-cs"/>
              </a:rPr>
              <a:t> </a:t>
            </a:r>
            <a:r>
              <a:rPr lang="en-US" sz="1100" kern="1200" baseline="0" noProof="0" dirty="0" smtClean="0">
                <a:solidFill>
                  <a:schemeClr val="tx1"/>
                </a:solidFill>
                <a:effectLst/>
                <a:latin typeface="+mn-lt"/>
                <a:ea typeface="+mn-ea"/>
                <a:cs typeface="+mn-cs"/>
              </a:rPr>
              <a:t>provided by </a:t>
            </a:r>
            <a:r>
              <a:rPr lang="en-US" sz="1100" kern="1200" baseline="0" dirty="0" smtClean="0">
                <a:solidFill>
                  <a:schemeClr val="tx1"/>
                </a:solidFill>
                <a:effectLst/>
                <a:latin typeface="+mn-lt"/>
                <a:ea typeface="+mn-ea"/>
                <a:cs typeface="+mn-cs"/>
              </a:rPr>
              <a:t>Regulation on the Promotion of the Use of Energy Sources and Energy Efficiency</a:t>
            </a:r>
            <a:endParaRPr lang="tr-TR" sz="1100" kern="1200" dirty="0" smtClean="0">
              <a:solidFill>
                <a:schemeClr val="tx1"/>
              </a:solidFill>
              <a:effectLst/>
              <a:latin typeface="+mn-lt"/>
              <a:ea typeface="+mn-ea"/>
              <a:cs typeface="+mn-cs"/>
            </a:endParaRPr>
          </a:p>
          <a:p>
            <a:pPr lvl="0"/>
            <a:r>
              <a:rPr lang="en-US" sz="1100" kern="1200" dirty="0" smtClean="0">
                <a:solidFill>
                  <a:schemeClr val="tx1"/>
                </a:solidFill>
                <a:effectLst/>
                <a:latin typeface="+mn-lt"/>
                <a:ea typeface="+mn-ea"/>
                <a:cs typeface="+mn-cs"/>
              </a:rPr>
              <a:t>Energy labeling regulation for household appliances defining the grounds for energy efficiency labels on white goods</a:t>
            </a:r>
            <a:endParaRPr lang="tr-TR" sz="1100" kern="1200" dirty="0" smtClean="0">
              <a:solidFill>
                <a:schemeClr val="tx1"/>
              </a:solidFill>
              <a:effectLst/>
              <a:latin typeface="+mn-lt"/>
              <a:ea typeface="+mn-ea"/>
              <a:cs typeface="+mn-cs"/>
            </a:endParaRPr>
          </a:p>
          <a:p>
            <a:pPr lvl="0"/>
            <a:r>
              <a:rPr lang="en-US" sz="1100" kern="1200" dirty="0" smtClean="0">
                <a:solidFill>
                  <a:schemeClr val="tx1"/>
                </a:solidFill>
                <a:effectLst/>
                <a:latin typeface="+mn-lt"/>
                <a:ea typeface="+mn-ea"/>
                <a:cs typeface="+mn-cs"/>
              </a:rPr>
              <a:t>Regulation on the energy performance of buildings which foresees the certification of the energy efficiency performance of new buildings</a:t>
            </a:r>
            <a:endParaRPr lang="tr-TR" sz="1100" kern="1200" dirty="0" smtClean="0">
              <a:solidFill>
                <a:schemeClr val="tx1"/>
              </a:solidFill>
              <a:effectLst/>
              <a:latin typeface="+mn-lt"/>
              <a:ea typeface="+mn-ea"/>
              <a:cs typeface="+mn-cs"/>
            </a:endParaRPr>
          </a:p>
          <a:p>
            <a:pPr lvl="0"/>
            <a:r>
              <a:rPr lang="en-US" sz="1100" kern="1200" dirty="0" smtClean="0">
                <a:solidFill>
                  <a:schemeClr val="tx1"/>
                </a:solidFill>
                <a:effectLst/>
                <a:latin typeface="+mn-lt"/>
                <a:ea typeface="+mn-ea"/>
                <a:cs typeface="+mn-cs"/>
              </a:rPr>
              <a:t>Support mechanism for research and technology development projects  including renewable and other clean energy options, energy efficiency, and hazardous emission mitigation</a:t>
            </a:r>
            <a:r>
              <a:rPr lang="tr-TR" sz="1100" kern="1200" dirty="0" smtClean="0">
                <a:solidFill>
                  <a:schemeClr val="tx1"/>
                </a:solidFill>
                <a:effectLst/>
                <a:latin typeface="+mn-lt"/>
                <a:ea typeface="+mn-ea"/>
                <a:cs typeface="+mn-cs"/>
              </a:rPr>
              <a:t>.</a:t>
            </a:r>
            <a:r>
              <a:rPr lang="tr-TR" sz="1100" kern="1200" baseline="0" dirty="0" smtClean="0">
                <a:solidFill>
                  <a:schemeClr val="tx1"/>
                </a:solidFill>
                <a:effectLst/>
                <a:latin typeface="+mn-lt"/>
                <a:ea typeface="+mn-ea"/>
                <a:cs typeface="+mn-cs"/>
              </a:rPr>
              <a:t> </a:t>
            </a:r>
          </a:p>
          <a:p>
            <a:pPr lvl="0"/>
            <a:r>
              <a:rPr lang="tr-TR" sz="1100" kern="1200" baseline="0" dirty="0" smtClean="0">
                <a:solidFill>
                  <a:schemeClr val="tx1"/>
                </a:solidFill>
                <a:effectLst/>
                <a:latin typeface="+mn-lt"/>
                <a:ea typeface="+mn-ea"/>
                <a:cs typeface="+mn-cs"/>
              </a:rPr>
              <a:t>As </a:t>
            </a:r>
            <a:r>
              <a:rPr lang="tr-TR" sz="1100" kern="1200" baseline="0" dirty="0" err="1" smtClean="0">
                <a:solidFill>
                  <a:schemeClr val="tx1"/>
                </a:solidFill>
                <a:effectLst/>
                <a:latin typeface="+mn-lt"/>
                <a:ea typeface="+mn-ea"/>
                <a:cs typeface="+mn-cs"/>
              </a:rPr>
              <a:t>the</a:t>
            </a:r>
            <a:r>
              <a:rPr lang="tr-TR" sz="1100" kern="1200" baseline="0" dirty="0" smtClean="0">
                <a:solidFill>
                  <a:schemeClr val="tx1"/>
                </a:solidFill>
                <a:effectLst/>
                <a:latin typeface="+mn-lt"/>
                <a:ea typeface="+mn-ea"/>
                <a:cs typeface="+mn-cs"/>
              </a:rPr>
              <a:t> </a:t>
            </a:r>
            <a:r>
              <a:rPr lang="tr-TR" sz="1100" kern="1200" baseline="0" dirty="0" err="1" smtClean="0">
                <a:solidFill>
                  <a:schemeClr val="tx1"/>
                </a:solidFill>
                <a:effectLst/>
                <a:latin typeface="+mn-lt"/>
                <a:ea typeface="+mn-ea"/>
                <a:cs typeface="+mn-cs"/>
              </a:rPr>
              <a:t>public</a:t>
            </a:r>
            <a:r>
              <a:rPr lang="tr-TR" sz="1100" kern="1200" baseline="0" dirty="0" smtClean="0">
                <a:solidFill>
                  <a:schemeClr val="tx1"/>
                </a:solidFill>
                <a:effectLst/>
                <a:latin typeface="+mn-lt"/>
                <a:ea typeface="+mn-ea"/>
                <a:cs typeface="+mn-cs"/>
              </a:rPr>
              <a:t> </a:t>
            </a:r>
            <a:r>
              <a:rPr lang="tr-TR" sz="1100" kern="1200" baseline="0" dirty="0" err="1" smtClean="0">
                <a:solidFill>
                  <a:schemeClr val="tx1"/>
                </a:solidFill>
                <a:effectLst/>
                <a:latin typeface="+mn-lt"/>
                <a:ea typeface="+mn-ea"/>
                <a:cs typeface="+mn-cs"/>
              </a:rPr>
              <a:t>institutions</a:t>
            </a:r>
            <a:r>
              <a:rPr lang="tr-TR" sz="1100" kern="1200" baseline="0" dirty="0" smtClean="0">
                <a:solidFill>
                  <a:schemeClr val="tx1"/>
                </a:solidFill>
                <a:effectLst/>
                <a:latin typeface="+mn-lt"/>
                <a:ea typeface="+mn-ea"/>
                <a:cs typeface="+mn-cs"/>
              </a:rPr>
              <a:t> </a:t>
            </a:r>
            <a:r>
              <a:rPr lang="tr-TR" sz="1100" kern="1200" baseline="0" dirty="0" err="1" smtClean="0">
                <a:solidFill>
                  <a:schemeClr val="tx1"/>
                </a:solidFill>
                <a:effectLst/>
                <a:latin typeface="+mn-lt"/>
                <a:ea typeface="+mn-ea"/>
                <a:cs typeface="+mn-cs"/>
              </a:rPr>
              <a:t>facilitate</a:t>
            </a:r>
            <a:r>
              <a:rPr lang="tr-TR" sz="1100" kern="1200" baseline="0" dirty="0" smtClean="0">
                <a:solidFill>
                  <a:schemeClr val="tx1"/>
                </a:solidFill>
                <a:effectLst/>
                <a:latin typeface="+mn-lt"/>
                <a:ea typeface="+mn-ea"/>
                <a:cs typeface="+mn-cs"/>
              </a:rPr>
              <a:t> </a:t>
            </a:r>
            <a:r>
              <a:rPr lang="tr-TR" sz="1100" kern="1200" baseline="0" dirty="0" err="1" smtClean="0">
                <a:solidFill>
                  <a:schemeClr val="tx1"/>
                </a:solidFill>
                <a:effectLst/>
                <a:latin typeface="+mn-lt"/>
                <a:ea typeface="+mn-ea"/>
                <a:cs typeface="+mn-cs"/>
              </a:rPr>
              <a:t>the</a:t>
            </a:r>
            <a:r>
              <a:rPr lang="tr-TR" sz="1100" kern="1200" baseline="0" dirty="0" smtClean="0">
                <a:solidFill>
                  <a:schemeClr val="tx1"/>
                </a:solidFill>
                <a:effectLst/>
                <a:latin typeface="+mn-lt"/>
                <a:ea typeface="+mn-ea"/>
                <a:cs typeface="+mn-cs"/>
              </a:rPr>
              <a:t> </a:t>
            </a:r>
            <a:r>
              <a:rPr lang="tr-TR" sz="1100" kern="1200" baseline="0" dirty="0" err="1" smtClean="0">
                <a:solidFill>
                  <a:schemeClr val="tx1"/>
                </a:solidFill>
                <a:effectLst/>
                <a:latin typeface="+mn-lt"/>
                <a:ea typeface="+mn-ea"/>
                <a:cs typeface="+mn-cs"/>
              </a:rPr>
              <a:t>necessary</a:t>
            </a:r>
            <a:r>
              <a:rPr lang="tr-TR" sz="1100" kern="1200" baseline="0" dirty="0" smtClean="0">
                <a:solidFill>
                  <a:schemeClr val="tx1"/>
                </a:solidFill>
                <a:effectLst/>
                <a:latin typeface="+mn-lt"/>
                <a:ea typeface="+mn-ea"/>
                <a:cs typeface="+mn-cs"/>
              </a:rPr>
              <a:t> </a:t>
            </a:r>
            <a:r>
              <a:rPr lang="tr-TR" sz="1100" kern="1200" baseline="0" dirty="0" err="1" smtClean="0">
                <a:solidFill>
                  <a:schemeClr val="tx1"/>
                </a:solidFill>
                <a:effectLst/>
                <a:latin typeface="+mn-lt"/>
                <a:ea typeface="+mn-ea"/>
                <a:cs typeface="+mn-cs"/>
              </a:rPr>
              <a:t>regulatory</a:t>
            </a:r>
            <a:r>
              <a:rPr lang="tr-TR" sz="1100" kern="1200" baseline="0" dirty="0" smtClean="0">
                <a:solidFill>
                  <a:schemeClr val="tx1"/>
                </a:solidFill>
                <a:effectLst/>
                <a:latin typeface="+mn-lt"/>
                <a:ea typeface="+mn-ea"/>
                <a:cs typeface="+mn-cs"/>
              </a:rPr>
              <a:t> </a:t>
            </a:r>
            <a:r>
              <a:rPr lang="tr-TR" sz="1100" kern="1200" baseline="0" dirty="0" err="1" smtClean="0">
                <a:solidFill>
                  <a:schemeClr val="tx1"/>
                </a:solidFill>
                <a:effectLst/>
                <a:latin typeface="+mn-lt"/>
                <a:ea typeface="+mn-ea"/>
                <a:cs typeface="+mn-cs"/>
              </a:rPr>
              <a:t>environment</a:t>
            </a:r>
            <a:r>
              <a:rPr lang="tr-TR" sz="1100" kern="1200" baseline="0" dirty="0" smtClean="0">
                <a:solidFill>
                  <a:schemeClr val="tx1"/>
                </a:solidFill>
                <a:effectLst/>
                <a:latin typeface="+mn-lt"/>
                <a:ea typeface="+mn-ea"/>
                <a:cs typeface="+mn-cs"/>
              </a:rPr>
              <a:t> </a:t>
            </a:r>
            <a:r>
              <a:rPr lang="tr-TR" sz="1100" kern="1200" baseline="0" dirty="0" err="1" smtClean="0">
                <a:solidFill>
                  <a:schemeClr val="tx1"/>
                </a:solidFill>
                <a:effectLst/>
                <a:latin typeface="+mn-lt"/>
                <a:ea typeface="+mn-ea"/>
                <a:cs typeface="+mn-cs"/>
              </a:rPr>
              <a:t>and</a:t>
            </a:r>
            <a:r>
              <a:rPr lang="tr-TR" sz="1100" kern="1200" baseline="0" dirty="0" smtClean="0">
                <a:solidFill>
                  <a:schemeClr val="tx1"/>
                </a:solidFill>
                <a:effectLst/>
                <a:latin typeface="+mn-lt"/>
                <a:ea typeface="+mn-ea"/>
                <a:cs typeface="+mn-cs"/>
              </a:rPr>
              <a:t> </a:t>
            </a:r>
            <a:r>
              <a:rPr lang="tr-TR" sz="1100" kern="1200" baseline="0" dirty="0" err="1" smtClean="0">
                <a:solidFill>
                  <a:schemeClr val="tx1"/>
                </a:solidFill>
                <a:effectLst/>
                <a:latin typeface="+mn-lt"/>
                <a:ea typeface="+mn-ea"/>
                <a:cs typeface="+mn-cs"/>
              </a:rPr>
              <a:t>academic</a:t>
            </a:r>
            <a:r>
              <a:rPr lang="tr-TR" sz="1100" kern="1200" baseline="0" dirty="0" smtClean="0">
                <a:solidFill>
                  <a:schemeClr val="tx1"/>
                </a:solidFill>
                <a:effectLst/>
                <a:latin typeface="+mn-lt"/>
                <a:ea typeface="+mn-ea"/>
                <a:cs typeface="+mn-cs"/>
              </a:rPr>
              <a:t> </a:t>
            </a:r>
            <a:r>
              <a:rPr lang="tr-TR" sz="1100" kern="1200" baseline="0" dirty="0" err="1" smtClean="0">
                <a:solidFill>
                  <a:schemeClr val="tx1"/>
                </a:solidFill>
                <a:effectLst/>
                <a:latin typeface="+mn-lt"/>
                <a:ea typeface="+mn-ea"/>
                <a:cs typeface="+mn-cs"/>
              </a:rPr>
              <a:t>institutions</a:t>
            </a:r>
            <a:r>
              <a:rPr lang="tr-TR" sz="1100" kern="1200" baseline="0" dirty="0" smtClean="0">
                <a:solidFill>
                  <a:schemeClr val="tx1"/>
                </a:solidFill>
                <a:effectLst/>
                <a:latin typeface="+mn-lt"/>
                <a:ea typeface="+mn-ea"/>
                <a:cs typeface="+mn-cs"/>
              </a:rPr>
              <a:t> </a:t>
            </a:r>
            <a:r>
              <a:rPr lang="tr-TR" sz="1100" kern="1200" baseline="0" dirty="0" err="1" smtClean="0">
                <a:solidFill>
                  <a:schemeClr val="tx1"/>
                </a:solidFill>
                <a:effectLst/>
                <a:latin typeface="+mn-lt"/>
                <a:ea typeface="+mn-ea"/>
                <a:cs typeface="+mn-cs"/>
              </a:rPr>
              <a:t>make</a:t>
            </a:r>
            <a:r>
              <a:rPr lang="tr-TR" sz="1100" kern="1200" baseline="0" dirty="0" smtClean="0">
                <a:solidFill>
                  <a:schemeClr val="tx1"/>
                </a:solidFill>
                <a:effectLst/>
                <a:latin typeface="+mn-lt"/>
                <a:ea typeface="+mn-ea"/>
                <a:cs typeface="+mn-cs"/>
              </a:rPr>
              <a:t> </a:t>
            </a:r>
            <a:r>
              <a:rPr lang="tr-TR" sz="1100" kern="1200" baseline="0" dirty="0" err="1" smtClean="0">
                <a:solidFill>
                  <a:schemeClr val="tx1"/>
                </a:solidFill>
                <a:effectLst/>
                <a:latin typeface="+mn-lt"/>
                <a:ea typeface="+mn-ea"/>
                <a:cs typeface="+mn-cs"/>
              </a:rPr>
              <a:t>efforts</a:t>
            </a:r>
            <a:r>
              <a:rPr lang="tr-TR" sz="1100" kern="1200" baseline="0" dirty="0" smtClean="0">
                <a:solidFill>
                  <a:schemeClr val="tx1"/>
                </a:solidFill>
                <a:effectLst/>
                <a:latin typeface="+mn-lt"/>
                <a:ea typeface="+mn-ea"/>
                <a:cs typeface="+mn-cs"/>
              </a:rPr>
              <a:t> </a:t>
            </a:r>
            <a:r>
              <a:rPr lang="tr-TR" sz="1100" kern="1200" baseline="0" dirty="0" err="1" smtClean="0">
                <a:solidFill>
                  <a:schemeClr val="tx1"/>
                </a:solidFill>
                <a:effectLst/>
                <a:latin typeface="+mn-lt"/>
                <a:ea typeface="+mn-ea"/>
                <a:cs typeface="+mn-cs"/>
              </a:rPr>
              <a:t>to</a:t>
            </a:r>
            <a:r>
              <a:rPr lang="tr-TR" sz="1100" kern="1200" baseline="0" dirty="0" smtClean="0">
                <a:solidFill>
                  <a:schemeClr val="tx1"/>
                </a:solidFill>
                <a:effectLst/>
                <a:latin typeface="+mn-lt"/>
                <a:ea typeface="+mn-ea"/>
                <a:cs typeface="+mn-cs"/>
              </a:rPr>
              <a:t> </a:t>
            </a:r>
            <a:r>
              <a:rPr lang="tr-TR" sz="1100" kern="1200" baseline="0" dirty="0" err="1" smtClean="0">
                <a:solidFill>
                  <a:schemeClr val="tx1"/>
                </a:solidFill>
                <a:effectLst/>
                <a:latin typeface="+mn-lt"/>
                <a:ea typeface="+mn-ea"/>
                <a:cs typeface="+mn-cs"/>
              </a:rPr>
              <a:t>contribute</a:t>
            </a:r>
            <a:r>
              <a:rPr lang="tr-TR" sz="1100" kern="1200" baseline="0" dirty="0" smtClean="0">
                <a:solidFill>
                  <a:schemeClr val="tx1"/>
                </a:solidFill>
                <a:effectLst/>
                <a:latin typeface="+mn-lt"/>
                <a:ea typeface="+mn-ea"/>
                <a:cs typeface="+mn-cs"/>
              </a:rPr>
              <a:t> R &amp; D; TUSIAD, </a:t>
            </a:r>
            <a:r>
              <a:rPr lang="tr-TR" sz="1100" kern="1200" baseline="0" dirty="0" err="1" smtClean="0">
                <a:solidFill>
                  <a:schemeClr val="tx1"/>
                </a:solidFill>
                <a:effectLst/>
                <a:latin typeface="+mn-lt"/>
                <a:ea typeface="+mn-ea"/>
                <a:cs typeface="+mn-cs"/>
              </a:rPr>
              <a:t>both</a:t>
            </a:r>
            <a:r>
              <a:rPr lang="tr-TR" sz="1100" kern="1200" baseline="0" dirty="0" smtClean="0">
                <a:solidFill>
                  <a:schemeClr val="tx1"/>
                </a:solidFill>
                <a:effectLst/>
                <a:latin typeface="+mn-lt"/>
                <a:ea typeface="+mn-ea"/>
                <a:cs typeface="+mn-cs"/>
              </a:rPr>
              <a:t> as a </a:t>
            </a:r>
            <a:r>
              <a:rPr lang="tr-TR" sz="1100" kern="1200" baseline="0" dirty="0" err="1" smtClean="0">
                <a:solidFill>
                  <a:schemeClr val="tx1"/>
                </a:solidFill>
                <a:effectLst/>
                <a:latin typeface="+mn-lt"/>
                <a:ea typeface="+mn-ea"/>
                <a:cs typeface="+mn-cs"/>
              </a:rPr>
              <a:t>private</a:t>
            </a:r>
            <a:r>
              <a:rPr lang="tr-TR" sz="1100" kern="1200" baseline="0" dirty="0" smtClean="0">
                <a:solidFill>
                  <a:schemeClr val="tx1"/>
                </a:solidFill>
                <a:effectLst/>
                <a:latin typeface="+mn-lt"/>
                <a:ea typeface="+mn-ea"/>
                <a:cs typeface="+mn-cs"/>
              </a:rPr>
              <a:t> </a:t>
            </a:r>
            <a:r>
              <a:rPr lang="tr-TR" sz="1100" kern="1200" baseline="0" dirty="0" err="1" smtClean="0">
                <a:solidFill>
                  <a:schemeClr val="tx1"/>
                </a:solidFill>
                <a:effectLst/>
                <a:latin typeface="+mn-lt"/>
                <a:ea typeface="+mn-ea"/>
                <a:cs typeface="+mn-cs"/>
              </a:rPr>
              <a:t>sector</a:t>
            </a:r>
            <a:r>
              <a:rPr lang="tr-TR" sz="1100" kern="1200" baseline="0" dirty="0" smtClean="0">
                <a:solidFill>
                  <a:schemeClr val="tx1"/>
                </a:solidFill>
                <a:effectLst/>
                <a:latin typeface="+mn-lt"/>
                <a:ea typeface="+mn-ea"/>
                <a:cs typeface="+mn-cs"/>
              </a:rPr>
              <a:t> platform </a:t>
            </a:r>
            <a:r>
              <a:rPr lang="tr-TR" sz="1100" kern="1200" baseline="0" dirty="0" err="1" smtClean="0">
                <a:solidFill>
                  <a:schemeClr val="tx1"/>
                </a:solidFill>
                <a:effectLst/>
                <a:latin typeface="+mn-lt"/>
                <a:ea typeface="+mn-ea"/>
                <a:cs typeface="+mn-cs"/>
              </a:rPr>
              <a:t>and</a:t>
            </a:r>
            <a:r>
              <a:rPr lang="tr-TR" sz="1100" kern="1200" baseline="0" dirty="0" smtClean="0">
                <a:solidFill>
                  <a:schemeClr val="tx1"/>
                </a:solidFill>
                <a:effectLst/>
                <a:latin typeface="+mn-lt"/>
                <a:ea typeface="+mn-ea"/>
                <a:cs typeface="+mn-cs"/>
              </a:rPr>
              <a:t> a sivil </a:t>
            </a:r>
            <a:r>
              <a:rPr lang="tr-TR" sz="1100" kern="1200" baseline="0" dirty="0" err="1" smtClean="0">
                <a:solidFill>
                  <a:schemeClr val="tx1"/>
                </a:solidFill>
                <a:effectLst/>
                <a:latin typeface="+mn-lt"/>
                <a:ea typeface="+mn-ea"/>
                <a:cs typeface="+mn-cs"/>
              </a:rPr>
              <a:t>society</a:t>
            </a:r>
            <a:r>
              <a:rPr lang="tr-TR" sz="1100" kern="1200" baseline="0" dirty="0" smtClean="0">
                <a:solidFill>
                  <a:schemeClr val="tx1"/>
                </a:solidFill>
                <a:effectLst/>
                <a:latin typeface="+mn-lt"/>
                <a:ea typeface="+mn-ea"/>
                <a:cs typeface="+mn-cs"/>
              </a:rPr>
              <a:t> </a:t>
            </a:r>
            <a:r>
              <a:rPr lang="tr-TR" sz="1100" kern="1200" baseline="0" dirty="0" err="1" smtClean="0">
                <a:solidFill>
                  <a:schemeClr val="tx1"/>
                </a:solidFill>
                <a:effectLst/>
                <a:latin typeface="+mn-lt"/>
                <a:ea typeface="+mn-ea"/>
                <a:cs typeface="+mn-cs"/>
              </a:rPr>
              <a:t>organization</a:t>
            </a:r>
            <a:r>
              <a:rPr lang="tr-TR" sz="1100" kern="1200" baseline="0" dirty="0" smtClean="0">
                <a:solidFill>
                  <a:schemeClr val="tx1"/>
                </a:solidFill>
                <a:effectLst/>
                <a:latin typeface="+mn-lt"/>
                <a:ea typeface="+mn-ea"/>
                <a:cs typeface="+mn-cs"/>
              </a:rPr>
              <a:t>, </a:t>
            </a:r>
            <a:r>
              <a:rPr lang="tr-TR" sz="1100" kern="1200" baseline="0" dirty="0" err="1" smtClean="0">
                <a:solidFill>
                  <a:schemeClr val="tx1"/>
                </a:solidFill>
                <a:effectLst/>
                <a:latin typeface="+mn-lt"/>
                <a:ea typeface="+mn-ea"/>
                <a:cs typeface="+mn-cs"/>
              </a:rPr>
              <a:t>takes</a:t>
            </a:r>
            <a:r>
              <a:rPr lang="tr-TR" sz="1100" kern="1200" baseline="0" dirty="0" smtClean="0">
                <a:solidFill>
                  <a:schemeClr val="tx1"/>
                </a:solidFill>
                <a:effectLst/>
                <a:latin typeface="+mn-lt"/>
                <a:ea typeface="+mn-ea"/>
                <a:cs typeface="+mn-cs"/>
              </a:rPr>
              <a:t> an </a:t>
            </a:r>
            <a:r>
              <a:rPr lang="tr-TR" sz="1100" kern="1200" baseline="0" dirty="0" err="1" smtClean="0">
                <a:solidFill>
                  <a:schemeClr val="tx1"/>
                </a:solidFill>
                <a:effectLst/>
                <a:latin typeface="+mn-lt"/>
                <a:ea typeface="+mn-ea"/>
                <a:cs typeface="+mn-cs"/>
              </a:rPr>
              <a:t>active</a:t>
            </a:r>
            <a:r>
              <a:rPr lang="tr-TR" sz="1100" kern="1200" baseline="0" dirty="0" smtClean="0">
                <a:solidFill>
                  <a:schemeClr val="tx1"/>
                </a:solidFill>
                <a:effectLst/>
                <a:latin typeface="+mn-lt"/>
                <a:ea typeface="+mn-ea"/>
                <a:cs typeface="+mn-cs"/>
              </a:rPr>
              <a:t> role on not </a:t>
            </a:r>
            <a:r>
              <a:rPr lang="tr-TR" sz="1100" kern="1200" baseline="0" dirty="0" err="1" smtClean="0">
                <a:solidFill>
                  <a:schemeClr val="tx1"/>
                </a:solidFill>
                <a:effectLst/>
                <a:latin typeface="+mn-lt"/>
                <a:ea typeface="+mn-ea"/>
                <a:cs typeface="+mn-cs"/>
              </a:rPr>
              <a:t>only</a:t>
            </a:r>
            <a:r>
              <a:rPr lang="tr-TR" sz="1100" kern="1200" baseline="0" dirty="0" smtClean="0">
                <a:solidFill>
                  <a:schemeClr val="tx1"/>
                </a:solidFill>
                <a:effectLst/>
                <a:latin typeface="+mn-lt"/>
                <a:ea typeface="+mn-ea"/>
                <a:cs typeface="+mn-cs"/>
              </a:rPr>
              <a:t> </a:t>
            </a:r>
            <a:r>
              <a:rPr lang="tr-TR" sz="1100" kern="1200" baseline="0" dirty="0" err="1" smtClean="0">
                <a:solidFill>
                  <a:schemeClr val="tx1"/>
                </a:solidFill>
                <a:effectLst/>
                <a:latin typeface="+mn-lt"/>
                <a:ea typeface="+mn-ea"/>
                <a:cs typeface="+mn-cs"/>
              </a:rPr>
              <a:t>the</a:t>
            </a:r>
            <a:r>
              <a:rPr lang="tr-TR" sz="1100" kern="1200" baseline="0" dirty="0" smtClean="0">
                <a:solidFill>
                  <a:schemeClr val="tx1"/>
                </a:solidFill>
                <a:effectLst/>
                <a:latin typeface="+mn-lt"/>
                <a:ea typeface="+mn-ea"/>
                <a:cs typeface="+mn-cs"/>
              </a:rPr>
              <a:t> </a:t>
            </a:r>
            <a:r>
              <a:rPr lang="tr-TR" sz="1100" kern="1200" baseline="0" dirty="0" err="1" smtClean="0">
                <a:solidFill>
                  <a:schemeClr val="tx1"/>
                </a:solidFill>
                <a:effectLst/>
                <a:latin typeface="+mn-lt"/>
                <a:ea typeface="+mn-ea"/>
                <a:cs typeface="+mn-cs"/>
              </a:rPr>
              <a:t>effective</a:t>
            </a:r>
            <a:r>
              <a:rPr lang="tr-TR" sz="1100" kern="1200" baseline="0" dirty="0" smtClean="0">
                <a:solidFill>
                  <a:schemeClr val="tx1"/>
                </a:solidFill>
                <a:effectLst/>
                <a:latin typeface="+mn-lt"/>
                <a:ea typeface="+mn-ea"/>
                <a:cs typeface="+mn-cs"/>
              </a:rPr>
              <a:t> </a:t>
            </a:r>
            <a:r>
              <a:rPr lang="tr-TR" sz="1100" kern="1200" baseline="0" dirty="0" err="1" smtClean="0">
                <a:solidFill>
                  <a:schemeClr val="tx1"/>
                </a:solidFill>
                <a:effectLst/>
                <a:latin typeface="+mn-lt"/>
                <a:ea typeface="+mn-ea"/>
                <a:cs typeface="+mn-cs"/>
              </a:rPr>
              <a:t>implementation</a:t>
            </a:r>
            <a:r>
              <a:rPr lang="tr-TR" sz="1100" kern="1200" baseline="0" dirty="0" smtClean="0">
                <a:solidFill>
                  <a:schemeClr val="tx1"/>
                </a:solidFill>
                <a:effectLst/>
                <a:latin typeface="+mn-lt"/>
                <a:ea typeface="+mn-ea"/>
                <a:cs typeface="+mn-cs"/>
              </a:rPr>
              <a:t> of </a:t>
            </a:r>
            <a:r>
              <a:rPr lang="tr-TR" sz="1100" kern="1200" baseline="0" dirty="0" err="1" smtClean="0">
                <a:solidFill>
                  <a:schemeClr val="tx1"/>
                </a:solidFill>
                <a:effectLst/>
                <a:latin typeface="+mn-lt"/>
                <a:ea typeface="+mn-ea"/>
                <a:cs typeface="+mn-cs"/>
              </a:rPr>
              <a:t>the</a:t>
            </a:r>
            <a:r>
              <a:rPr lang="tr-TR" sz="1100" kern="1200" baseline="0" dirty="0" smtClean="0">
                <a:solidFill>
                  <a:schemeClr val="tx1"/>
                </a:solidFill>
                <a:effectLst/>
                <a:latin typeface="+mn-lt"/>
                <a:ea typeface="+mn-ea"/>
                <a:cs typeface="+mn-cs"/>
              </a:rPr>
              <a:t> </a:t>
            </a:r>
            <a:r>
              <a:rPr lang="tr-TR" sz="1100" kern="1200" baseline="0" dirty="0" err="1" smtClean="0">
                <a:solidFill>
                  <a:schemeClr val="tx1"/>
                </a:solidFill>
                <a:effectLst/>
                <a:latin typeface="+mn-lt"/>
                <a:ea typeface="+mn-ea"/>
                <a:cs typeface="+mn-cs"/>
              </a:rPr>
              <a:t>legislation</a:t>
            </a:r>
            <a:r>
              <a:rPr lang="tr-TR" sz="1100" kern="1200" baseline="0" dirty="0" smtClean="0">
                <a:solidFill>
                  <a:schemeClr val="tx1"/>
                </a:solidFill>
                <a:effectLst/>
                <a:latin typeface="+mn-lt"/>
                <a:ea typeface="+mn-ea"/>
                <a:cs typeface="+mn-cs"/>
              </a:rPr>
              <a:t> in </a:t>
            </a:r>
            <a:r>
              <a:rPr lang="tr-TR" sz="1100" kern="1200" baseline="0" dirty="0" err="1" smtClean="0">
                <a:solidFill>
                  <a:schemeClr val="tx1"/>
                </a:solidFill>
                <a:effectLst/>
                <a:latin typeface="+mn-lt"/>
                <a:ea typeface="+mn-ea"/>
                <a:cs typeface="+mn-cs"/>
              </a:rPr>
              <a:t>force</a:t>
            </a:r>
            <a:r>
              <a:rPr lang="tr-TR" sz="1100" kern="1200" baseline="0" dirty="0" smtClean="0">
                <a:solidFill>
                  <a:schemeClr val="tx1"/>
                </a:solidFill>
                <a:effectLst/>
                <a:latin typeface="+mn-lt"/>
                <a:ea typeface="+mn-ea"/>
                <a:cs typeface="+mn-cs"/>
              </a:rPr>
              <a:t> but </a:t>
            </a:r>
            <a:r>
              <a:rPr lang="tr-TR" sz="1100" kern="1200" baseline="0" dirty="0" err="1" smtClean="0">
                <a:solidFill>
                  <a:schemeClr val="tx1"/>
                </a:solidFill>
                <a:effectLst/>
                <a:latin typeface="+mn-lt"/>
                <a:ea typeface="+mn-ea"/>
                <a:cs typeface="+mn-cs"/>
              </a:rPr>
              <a:t>also</a:t>
            </a:r>
            <a:r>
              <a:rPr lang="tr-TR" sz="1100" kern="1200" baseline="0" dirty="0" smtClean="0">
                <a:solidFill>
                  <a:schemeClr val="tx1"/>
                </a:solidFill>
                <a:effectLst/>
                <a:latin typeface="+mn-lt"/>
                <a:ea typeface="+mn-ea"/>
                <a:cs typeface="+mn-cs"/>
              </a:rPr>
              <a:t> </a:t>
            </a:r>
            <a:r>
              <a:rPr lang="tr-TR" sz="1100" kern="1200" baseline="0" dirty="0" err="1" smtClean="0">
                <a:solidFill>
                  <a:schemeClr val="tx1"/>
                </a:solidFill>
                <a:effectLst/>
                <a:latin typeface="+mn-lt"/>
                <a:ea typeface="+mn-ea"/>
                <a:cs typeface="+mn-cs"/>
              </a:rPr>
              <a:t>raising</a:t>
            </a:r>
            <a:r>
              <a:rPr lang="tr-TR" sz="1100" kern="1200" baseline="0" dirty="0" smtClean="0">
                <a:solidFill>
                  <a:schemeClr val="tx1"/>
                </a:solidFill>
                <a:effectLst/>
                <a:latin typeface="+mn-lt"/>
                <a:ea typeface="+mn-ea"/>
                <a:cs typeface="+mn-cs"/>
              </a:rPr>
              <a:t> </a:t>
            </a:r>
            <a:r>
              <a:rPr lang="tr-TR" sz="1100" kern="1200" baseline="0" dirty="0" err="1" smtClean="0">
                <a:solidFill>
                  <a:schemeClr val="tx1"/>
                </a:solidFill>
                <a:effectLst/>
                <a:latin typeface="+mn-lt"/>
                <a:ea typeface="+mn-ea"/>
                <a:cs typeface="+mn-cs"/>
              </a:rPr>
              <a:t>public</a:t>
            </a:r>
            <a:r>
              <a:rPr lang="tr-TR" sz="1100" kern="1200" baseline="0" dirty="0" smtClean="0">
                <a:solidFill>
                  <a:schemeClr val="tx1"/>
                </a:solidFill>
                <a:effectLst/>
                <a:latin typeface="+mn-lt"/>
                <a:ea typeface="+mn-ea"/>
                <a:cs typeface="+mn-cs"/>
              </a:rPr>
              <a:t> </a:t>
            </a:r>
            <a:r>
              <a:rPr lang="tr-TR" sz="1100" kern="1200" baseline="0" dirty="0" err="1" smtClean="0">
                <a:solidFill>
                  <a:schemeClr val="tx1"/>
                </a:solidFill>
                <a:effectLst/>
                <a:latin typeface="+mn-lt"/>
                <a:ea typeface="+mn-ea"/>
                <a:cs typeface="+mn-cs"/>
              </a:rPr>
              <a:t>awareness</a:t>
            </a:r>
            <a:r>
              <a:rPr lang="tr-TR" sz="1100" kern="1200" baseline="0" dirty="0" smtClean="0">
                <a:solidFill>
                  <a:schemeClr val="tx1"/>
                </a:solidFill>
                <a:effectLst/>
                <a:latin typeface="+mn-lt"/>
                <a:ea typeface="+mn-ea"/>
                <a:cs typeface="+mn-cs"/>
              </a:rPr>
              <a:t> </a:t>
            </a:r>
            <a:r>
              <a:rPr lang="tr-TR" sz="1100" kern="1200" baseline="0" dirty="0" err="1" smtClean="0">
                <a:solidFill>
                  <a:schemeClr val="tx1"/>
                </a:solidFill>
                <a:effectLst/>
                <a:latin typeface="+mn-lt"/>
                <a:ea typeface="+mn-ea"/>
                <a:cs typeface="+mn-cs"/>
              </a:rPr>
              <a:t>and</a:t>
            </a:r>
            <a:r>
              <a:rPr lang="tr-TR" sz="1100" kern="1200" baseline="0" dirty="0" smtClean="0">
                <a:solidFill>
                  <a:schemeClr val="tx1"/>
                </a:solidFill>
                <a:effectLst/>
                <a:latin typeface="+mn-lt"/>
                <a:ea typeface="+mn-ea"/>
                <a:cs typeface="+mn-cs"/>
              </a:rPr>
              <a:t> </a:t>
            </a:r>
            <a:r>
              <a:rPr lang="tr-TR" sz="1100" kern="1200" baseline="0" dirty="0" err="1" smtClean="0">
                <a:solidFill>
                  <a:schemeClr val="tx1"/>
                </a:solidFill>
                <a:effectLst/>
                <a:latin typeface="+mn-lt"/>
                <a:ea typeface="+mn-ea"/>
                <a:cs typeface="+mn-cs"/>
              </a:rPr>
              <a:t>capacity</a:t>
            </a:r>
            <a:r>
              <a:rPr lang="tr-TR" sz="1100" kern="1200" baseline="0" dirty="0" smtClean="0">
                <a:solidFill>
                  <a:schemeClr val="tx1"/>
                </a:solidFill>
                <a:effectLst/>
                <a:latin typeface="+mn-lt"/>
                <a:ea typeface="+mn-ea"/>
                <a:cs typeface="+mn-cs"/>
              </a:rPr>
              <a:t> </a:t>
            </a:r>
            <a:r>
              <a:rPr lang="tr-TR" sz="1100" kern="1200" baseline="0" dirty="0" err="1" smtClean="0">
                <a:solidFill>
                  <a:schemeClr val="tx1"/>
                </a:solidFill>
                <a:effectLst/>
                <a:latin typeface="+mn-lt"/>
                <a:ea typeface="+mn-ea"/>
                <a:cs typeface="+mn-cs"/>
              </a:rPr>
              <a:t>building</a:t>
            </a:r>
            <a:r>
              <a:rPr lang="tr-TR" sz="1100" kern="1200" baseline="0" dirty="0" smtClean="0">
                <a:solidFill>
                  <a:schemeClr val="tx1"/>
                </a:solidFill>
                <a:effectLst/>
                <a:latin typeface="+mn-lt"/>
                <a:ea typeface="+mn-ea"/>
                <a:cs typeface="+mn-cs"/>
              </a:rPr>
              <a:t> </a:t>
            </a:r>
            <a:r>
              <a:rPr lang="tr-TR" sz="1100" kern="1200" baseline="0" dirty="0" err="1" smtClean="0">
                <a:solidFill>
                  <a:schemeClr val="tx1"/>
                </a:solidFill>
                <a:effectLst/>
                <a:latin typeface="+mn-lt"/>
                <a:ea typeface="+mn-ea"/>
                <a:cs typeface="+mn-cs"/>
              </a:rPr>
              <a:t>for</a:t>
            </a:r>
            <a:r>
              <a:rPr lang="tr-TR" sz="1100" kern="1200" baseline="0" dirty="0" smtClean="0">
                <a:solidFill>
                  <a:schemeClr val="tx1"/>
                </a:solidFill>
                <a:effectLst/>
                <a:latin typeface="+mn-lt"/>
                <a:ea typeface="+mn-ea"/>
                <a:cs typeface="+mn-cs"/>
              </a:rPr>
              <a:t> </a:t>
            </a:r>
            <a:r>
              <a:rPr lang="tr-TR" sz="1100" kern="1200" baseline="0" dirty="0" err="1" smtClean="0">
                <a:solidFill>
                  <a:schemeClr val="tx1"/>
                </a:solidFill>
                <a:effectLst/>
                <a:latin typeface="+mn-lt"/>
                <a:ea typeface="+mn-ea"/>
                <a:cs typeface="+mn-cs"/>
              </a:rPr>
              <a:t>the</a:t>
            </a:r>
            <a:r>
              <a:rPr lang="tr-TR" sz="1100" kern="1200" baseline="0" dirty="0" smtClean="0">
                <a:solidFill>
                  <a:schemeClr val="tx1"/>
                </a:solidFill>
                <a:effectLst/>
                <a:latin typeface="+mn-lt"/>
                <a:ea typeface="+mn-ea"/>
                <a:cs typeface="+mn-cs"/>
              </a:rPr>
              <a:t> </a:t>
            </a:r>
            <a:r>
              <a:rPr lang="tr-TR" sz="1100" kern="1200" baseline="0" dirty="0" err="1" smtClean="0">
                <a:solidFill>
                  <a:schemeClr val="tx1"/>
                </a:solidFill>
                <a:effectLst/>
                <a:latin typeface="+mn-lt"/>
                <a:ea typeface="+mn-ea"/>
                <a:cs typeface="+mn-cs"/>
              </a:rPr>
              <a:t>fight</a:t>
            </a:r>
            <a:r>
              <a:rPr lang="tr-TR" sz="1100" kern="1200" baseline="0" dirty="0" smtClean="0">
                <a:solidFill>
                  <a:schemeClr val="tx1"/>
                </a:solidFill>
                <a:effectLst/>
                <a:latin typeface="+mn-lt"/>
                <a:ea typeface="+mn-ea"/>
                <a:cs typeface="+mn-cs"/>
              </a:rPr>
              <a:t> </a:t>
            </a:r>
            <a:r>
              <a:rPr lang="tr-TR" sz="1100" kern="1200" baseline="0" dirty="0" err="1" smtClean="0">
                <a:solidFill>
                  <a:schemeClr val="tx1"/>
                </a:solidFill>
                <a:effectLst/>
                <a:latin typeface="+mn-lt"/>
                <a:ea typeface="+mn-ea"/>
                <a:cs typeface="+mn-cs"/>
              </a:rPr>
              <a:t>against</a:t>
            </a:r>
            <a:r>
              <a:rPr lang="tr-TR" sz="1100" kern="1200" baseline="0" dirty="0" smtClean="0">
                <a:solidFill>
                  <a:schemeClr val="tx1"/>
                </a:solidFill>
                <a:effectLst/>
                <a:latin typeface="+mn-lt"/>
                <a:ea typeface="+mn-ea"/>
                <a:cs typeface="+mn-cs"/>
              </a:rPr>
              <a:t> </a:t>
            </a:r>
            <a:r>
              <a:rPr lang="tr-TR" sz="1100" kern="1200" baseline="0" dirty="0" err="1" smtClean="0">
                <a:solidFill>
                  <a:schemeClr val="tx1"/>
                </a:solidFill>
                <a:effectLst/>
                <a:latin typeface="+mn-lt"/>
                <a:ea typeface="+mn-ea"/>
                <a:cs typeface="+mn-cs"/>
              </a:rPr>
              <a:t>climate</a:t>
            </a:r>
            <a:r>
              <a:rPr lang="tr-TR" sz="1100" kern="1200" baseline="0" dirty="0" smtClean="0">
                <a:solidFill>
                  <a:schemeClr val="tx1"/>
                </a:solidFill>
                <a:effectLst/>
                <a:latin typeface="+mn-lt"/>
                <a:ea typeface="+mn-ea"/>
                <a:cs typeface="+mn-cs"/>
              </a:rPr>
              <a:t> </a:t>
            </a:r>
            <a:r>
              <a:rPr lang="tr-TR" sz="1100" kern="1200" baseline="0" dirty="0" err="1" smtClean="0">
                <a:solidFill>
                  <a:schemeClr val="tx1"/>
                </a:solidFill>
                <a:effectLst/>
                <a:latin typeface="+mn-lt"/>
                <a:ea typeface="+mn-ea"/>
                <a:cs typeface="+mn-cs"/>
              </a:rPr>
              <a:t>change</a:t>
            </a:r>
            <a:r>
              <a:rPr lang="tr-TR" sz="1100" kern="1200" baseline="0" dirty="0" smtClean="0">
                <a:solidFill>
                  <a:schemeClr val="tx1"/>
                </a:solidFill>
                <a:effectLst/>
                <a:latin typeface="+mn-lt"/>
                <a:ea typeface="+mn-ea"/>
                <a:cs typeface="+mn-cs"/>
              </a:rPr>
              <a:t>. </a:t>
            </a:r>
            <a:r>
              <a:rPr lang="tr-TR" sz="1100" kern="1200" baseline="0" dirty="0" err="1" smtClean="0">
                <a:solidFill>
                  <a:schemeClr val="tx1"/>
                </a:solidFill>
                <a:effectLst/>
                <a:latin typeface="+mn-lt"/>
                <a:ea typeface="+mn-ea"/>
                <a:cs typeface="+mn-cs"/>
              </a:rPr>
              <a:t>Notably</a:t>
            </a:r>
            <a:r>
              <a:rPr lang="tr-TR" sz="1100" kern="1200" baseline="0" dirty="0" smtClean="0">
                <a:solidFill>
                  <a:schemeClr val="tx1"/>
                </a:solidFill>
                <a:effectLst/>
                <a:latin typeface="+mn-lt"/>
                <a:ea typeface="+mn-ea"/>
                <a:cs typeface="+mn-cs"/>
              </a:rPr>
              <a:t>, TUSIAD </a:t>
            </a:r>
            <a:r>
              <a:rPr lang="tr-TR" sz="1100" kern="1200" baseline="0" dirty="0" err="1" smtClean="0">
                <a:solidFill>
                  <a:schemeClr val="tx1"/>
                </a:solidFill>
                <a:effectLst/>
                <a:latin typeface="+mn-lt"/>
                <a:ea typeface="+mn-ea"/>
                <a:cs typeface="+mn-cs"/>
              </a:rPr>
              <a:t>organizes</a:t>
            </a:r>
            <a:r>
              <a:rPr lang="tr-TR" sz="1100" kern="1200" baseline="0" dirty="0" smtClean="0">
                <a:solidFill>
                  <a:schemeClr val="tx1"/>
                </a:solidFill>
                <a:effectLst/>
                <a:latin typeface="+mn-lt"/>
                <a:ea typeface="+mn-ea"/>
                <a:cs typeface="+mn-cs"/>
              </a:rPr>
              <a:t> </a:t>
            </a:r>
            <a:r>
              <a:rPr lang="tr-TR" sz="1100" kern="1200" baseline="0" dirty="0" err="1" smtClean="0">
                <a:solidFill>
                  <a:schemeClr val="tx1"/>
                </a:solidFill>
                <a:effectLst/>
                <a:latin typeface="+mn-lt"/>
                <a:ea typeface="+mn-ea"/>
                <a:cs typeface="+mn-cs"/>
              </a:rPr>
              <a:t>technology</a:t>
            </a:r>
            <a:r>
              <a:rPr lang="tr-TR" sz="1100" kern="1200" baseline="0" dirty="0" smtClean="0">
                <a:solidFill>
                  <a:schemeClr val="tx1"/>
                </a:solidFill>
                <a:effectLst/>
                <a:latin typeface="+mn-lt"/>
                <a:ea typeface="+mn-ea"/>
                <a:cs typeface="+mn-cs"/>
              </a:rPr>
              <a:t> </a:t>
            </a:r>
            <a:r>
              <a:rPr lang="tr-TR" sz="1100" kern="1200" baseline="0" dirty="0" err="1" smtClean="0">
                <a:solidFill>
                  <a:schemeClr val="tx1"/>
                </a:solidFill>
                <a:effectLst/>
                <a:latin typeface="+mn-lt"/>
                <a:ea typeface="+mn-ea"/>
                <a:cs typeface="+mn-cs"/>
              </a:rPr>
              <a:t>awards</a:t>
            </a:r>
            <a:r>
              <a:rPr lang="tr-TR" sz="1100" kern="1200" baseline="0" dirty="0" smtClean="0">
                <a:solidFill>
                  <a:schemeClr val="tx1"/>
                </a:solidFill>
                <a:effectLst/>
                <a:latin typeface="+mn-lt"/>
                <a:ea typeface="+mn-ea"/>
                <a:cs typeface="+mn-cs"/>
              </a:rPr>
              <a:t> in </a:t>
            </a:r>
            <a:r>
              <a:rPr lang="tr-TR" sz="1100" kern="1200" baseline="0" dirty="0" err="1" smtClean="0">
                <a:solidFill>
                  <a:schemeClr val="tx1"/>
                </a:solidFill>
                <a:effectLst/>
                <a:latin typeface="+mn-lt"/>
                <a:ea typeface="+mn-ea"/>
                <a:cs typeface="+mn-cs"/>
              </a:rPr>
              <a:t>cooperation</a:t>
            </a:r>
            <a:r>
              <a:rPr lang="tr-TR" sz="1100" kern="1200" baseline="0" dirty="0" smtClean="0">
                <a:solidFill>
                  <a:schemeClr val="tx1"/>
                </a:solidFill>
                <a:effectLst/>
                <a:latin typeface="+mn-lt"/>
                <a:ea typeface="+mn-ea"/>
                <a:cs typeface="+mn-cs"/>
              </a:rPr>
              <a:t> </a:t>
            </a:r>
            <a:r>
              <a:rPr lang="tr-TR" sz="1100" kern="1200" baseline="0" dirty="0" err="1" smtClean="0">
                <a:solidFill>
                  <a:schemeClr val="tx1"/>
                </a:solidFill>
                <a:effectLst/>
                <a:latin typeface="+mn-lt"/>
                <a:ea typeface="+mn-ea"/>
                <a:cs typeface="+mn-cs"/>
              </a:rPr>
              <a:t>with</a:t>
            </a:r>
            <a:r>
              <a:rPr lang="tr-TR" sz="1100" kern="1200" baseline="0" dirty="0" smtClean="0">
                <a:solidFill>
                  <a:schemeClr val="tx1"/>
                </a:solidFill>
                <a:effectLst/>
                <a:latin typeface="+mn-lt"/>
                <a:ea typeface="+mn-ea"/>
                <a:cs typeface="+mn-cs"/>
              </a:rPr>
              <a:t> </a:t>
            </a:r>
            <a:r>
              <a:rPr lang="tr-TR" sz="1100" kern="1200" baseline="0" dirty="0" err="1" smtClean="0">
                <a:solidFill>
                  <a:schemeClr val="tx1"/>
                </a:solidFill>
                <a:effectLst/>
                <a:latin typeface="+mn-lt"/>
                <a:ea typeface="+mn-ea"/>
                <a:cs typeface="+mn-cs"/>
              </a:rPr>
              <a:t>Technology</a:t>
            </a:r>
            <a:r>
              <a:rPr lang="tr-TR" sz="1100" kern="1200" baseline="0" dirty="0" smtClean="0">
                <a:solidFill>
                  <a:schemeClr val="tx1"/>
                </a:solidFill>
                <a:effectLst/>
                <a:latin typeface="+mn-lt"/>
                <a:ea typeface="+mn-ea"/>
                <a:cs typeface="+mn-cs"/>
              </a:rPr>
              <a:t> Development Foundation of </a:t>
            </a:r>
            <a:r>
              <a:rPr lang="tr-TR" sz="1100" kern="1200" baseline="0" dirty="0" err="1" smtClean="0">
                <a:solidFill>
                  <a:schemeClr val="tx1"/>
                </a:solidFill>
                <a:effectLst/>
                <a:latin typeface="+mn-lt"/>
                <a:ea typeface="+mn-ea"/>
                <a:cs typeface="+mn-cs"/>
              </a:rPr>
              <a:t>Turkey’s</a:t>
            </a:r>
            <a:r>
              <a:rPr lang="tr-TR" sz="1100" kern="1200" baseline="0" dirty="0" smtClean="0">
                <a:solidFill>
                  <a:schemeClr val="tx1"/>
                </a:solidFill>
                <a:effectLst/>
                <a:latin typeface="+mn-lt"/>
                <a:ea typeface="+mn-ea"/>
                <a:cs typeface="+mn-cs"/>
              </a:rPr>
              <a:t>  (TTGV) </a:t>
            </a:r>
            <a:r>
              <a:rPr lang="tr-TR" sz="1100" kern="1200" baseline="0" dirty="0" err="1" smtClean="0">
                <a:solidFill>
                  <a:schemeClr val="tx1"/>
                </a:solidFill>
                <a:effectLst/>
                <a:latin typeface="+mn-lt"/>
                <a:ea typeface="+mn-ea"/>
                <a:cs typeface="+mn-cs"/>
              </a:rPr>
              <a:t>and</a:t>
            </a:r>
            <a:r>
              <a:rPr lang="tr-TR" sz="1100" kern="1200" baseline="0" dirty="0" smtClean="0">
                <a:solidFill>
                  <a:schemeClr val="tx1"/>
                </a:solidFill>
                <a:effectLst/>
                <a:latin typeface="+mn-lt"/>
                <a:ea typeface="+mn-ea"/>
                <a:cs typeface="+mn-cs"/>
              </a:rPr>
              <a:t> </a:t>
            </a:r>
            <a:r>
              <a:rPr lang="tr-TR" sz="1100" kern="1200" baseline="0" dirty="0" err="1" smtClean="0">
                <a:solidFill>
                  <a:schemeClr val="tx1"/>
                </a:solidFill>
                <a:effectLst/>
                <a:latin typeface="+mn-lt"/>
                <a:ea typeface="+mn-ea"/>
                <a:cs typeface="+mn-cs"/>
              </a:rPr>
              <a:t>The</a:t>
            </a:r>
            <a:r>
              <a:rPr lang="tr-TR" sz="1100" kern="1200" baseline="0" dirty="0" smtClean="0">
                <a:solidFill>
                  <a:schemeClr val="tx1"/>
                </a:solidFill>
                <a:effectLst/>
                <a:latin typeface="+mn-lt"/>
                <a:ea typeface="+mn-ea"/>
                <a:cs typeface="+mn-cs"/>
              </a:rPr>
              <a:t> </a:t>
            </a:r>
            <a:r>
              <a:rPr lang="tr-TR" sz="1100" kern="1200" baseline="0" dirty="0" err="1" smtClean="0">
                <a:solidFill>
                  <a:schemeClr val="tx1"/>
                </a:solidFill>
                <a:effectLst/>
                <a:latin typeface="+mn-lt"/>
                <a:ea typeface="+mn-ea"/>
                <a:cs typeface="+mn-cs"/>
              </a:rPr>
              <a:t>Scientific</a:t>
            </a:r>
            <a:r>
              <a:rPr lang="tr-TR" sz="1100" kern="1200" baseline="0" dirty="0" smtClean="0">
                <a:solidFill>
                  <a:schemeClr val="tx1"/>
                </a:solidFill>
                <a:effectLst/>
                <a:latin typeface="+mn-lt"/>
                <a:ea typeface="+mn-ea"/>
                <a:cs typeface="+mn-cs"/>
              </a:rPr>
              <a:t> </a:t>
            </a:r>
            <a:r>
              <a:rPr lang="tr-TR" sz="1100" kern="1200" baseline="0" dirty="0" err="1" smtClean="0">
                <a:solidFill>
                  <a:schemeClr val="tx1"/>
                </a:solidFill>
                <a:effectLst/>
                <a:latin typeface="+mn-lt"/>
                <a:ea typeface="+mn-ea"/>
                <a:cs typeface="+mn-cs"/>
              </a:rPr>
              <a:t>and</a:t>
            </a:r>
            <a:r>
              <a:rPr lang="tr-TR" sz="1100" kern="1200" baseline="0" dirty="0" smtClean="0">
                <a:solidFill>
                  <a:schemeClr val="tx1"/>
                </a:solidFill>
                <a:effectLst/>
                <a:latin typeface="+mn-lt"/>
                <a:ea typeface="+mn-ea"/>
                <a:cs typeface="+mn-cs"/>
              </a:rPr>
              <a:t> </a:t>
            </a:r>
            <a:r>
              <a:rPr lang="tr-TR" sz="1100" kern="1200" baseline="0" dirty="0" err="1" smtClean="0">
                <a:solidFill>
                  <a:schemeClr val="tx1"/>
                </a:solidFill>
                <a:effectLst/>
                <a:latin typeface="+mn-lt"/>
                <a:ea typeface="+mn-ea"/>
                <a:cs typeface="+mn-cs"/>
              </a:rPr>
              <a:t>Technological</a:t>
            </a:r>
            <a:r>
              <a:rPr lang="tr-TR" sz="1100" kern="1200" baseline="0" dirty="0" smtClean="0">
                <a:solidFill>
                  <a:schemeClr val="tx1"/>
                </a:solidFill>
                <a:effectLst/>
                <a:latin typeface="+mn-lt"/>
                <a:ea typeface="+mn-ea"/>
                <a:cs typeface="+mn-cs"/>
              </a:rPr>
              <a:t> </a:t>
            </a:r>
            <a:r>
              <a:rPr lang="tr-TR" sz="1100" kern="1200" baseline="0" dirty="0" err="1" smtClean="0">
                <a:solidFill>
                  <a:schemeClr val="tx1"/>
                </a:solidFill>
                <a:effectLst/>
                <a:latin typeface="+mn-lt"/>
                <a:ea typeface="+mn-ea"/>
                <a:cs typeface="+mn-cs"/>
              </a:rPr>
              <a:t>Research</a:t>
            </a:r>
            <a:r>
              <a:rPr lang="tr-TR" sz="1100" kern="1200" baseline="0" dirty="0" smtClean="0">
                <a:solidFill>
                  <a:schemeClr val="tx1"/>
                </a:solidFill>
                <a:effectLst/>
                <a:latin typeface="+mn-lt"/>
                <a:ea typeface="+mn-ea"/>
                <a:cs typeface="+mn-cs"/>
              </a:rPr>
              <a:t> </a:t>
            </a:r>
            <a:r>
              <a:rPr lang="tr-TR" sz="1100" kern="1200" baseline="0" dirty="0" err="1" smtClean="0">
                <a:solidFill>
                  <a:schemeClr val="tx1"/>
                </a:solidFill>
                <a:effectLst/>
                <a:latin typeface="+mn-lt"/>
                <a:ea typeface="+mn-ea"/>
                <a:cs typeface="+mn-cs"/>
              </a:rPr>
              <a:t>Council</a:t>
            </a:r>
            <a:r>
              <a:rPr lang="tr-TR" sz="1100" kern="1200" baseline="0" dirty="0" smtClean="0">
                <a:solidFill>
                  <a:schemeClr val="tx1"/>
                </a:solidFill>
                <a:effectLst/>
                <a:latin typeface="+mn-lt"/>
                <a:ea typeface="+mn-ea"/>
                <a:cs typeface="+mn-cs"/>
              </a:rPr>
              <a:t> of </a:t>
            </a:r>
            <a:r>
              <a:rPr lang="tr-TR" sz="1100" kern="1200" baseline="0" dirty="0" err="1" smtClean="0">
                <a:solidFill>
                  <a:schemeClr val="tx1"/>
                </a:solidFill>
                <a:effectLst/>
                <a:latin typeface="+mn-lt"/>
                <a:ea typeface="+mn-ea"/>
                <a:cs typeface="+mn-cs"/>
              </a:rPr>
              <a:t>Turkey</a:t>
            </a:r>
            <a:r>
              <a:rPr lang="tr-TR" sz="1100" kern="1200" baseline="0" dirty="0" smtClean="0">
                <a:solidFill>
                  <a:schemeClr val="tx1"/>
                </a:solidFill>
                <a:effectLst/>
                <a:latin typeface="+mn-lt"/>
                <a:ea typeface="+mn-ea"/>
                <a:cs typeface="+mn-cs"/>
              </a:rPr>
              <a:t> (TUBITAK); </a:t>
            </a:r>
            <a:r>
              <a:rPr lang="tr-TR" sz="1100" kern="1200" baseline="0" dirty="0" err="1" smtClean="0">
                <a:solidFill>
                  <a:schemeClr val="tx1"/>
                </a:solidFill>
                <a:effectLst/>
                <a:latin typeface="+mn-lt"/>
                <a:ea typeface="+mn-ea"/>
                <a:cs typeface="+mn-cs"/>
              </a:rPr>
              <a:t>where</a:t>
            </a:r>
            <a:r>
              <a:rPr lang="tr-TR" sz="1100" kern="1200" baseline="0" dirty="0" smtClean="0">
                <a:solidFill>
                  <a:schemeClr val="tx1"/>
                </a:solidFill>
                <a:effectLst/>
                <a:latin typeface="+mn-lt"/>
                <a:ea typeface="+mn-ea"/>
                <a:cs typeface="+mn-cs"/>
              </a:rPr>
              <a:t> </a:t>
            </a:r>
            <a:r>
              <a:rPr lang="tr-TR" sz="1100" kern="1200" baseline="0" dirty="0" err="1" smtClean="0">
                <a:solidFill>
                  <a:schemeClr val="tx1"/>
                </a:solidFill>
                <a:effectLst/>
                <a:latin typeface="+mn-lt"/>
                <a:ea typeface="+mn-ea"/>
                <a:cs typeface="+mn-cs"/>
              </a:rPr>
              <a:t>innovation</a:t>
            </a:r>
            <a:r>
              <a:rPr lang="tr-TR" sz="1100" kern="1200" baseline="0" dirty="0" smtClean="0">
                <a:solidFill>
                  <a:schemeClr val="tx1"/>
                </a:solidFill>
                <a:effectLst/>
                <a:latin typeface="+mn-lt"/>
                <a:ea typeface="+mn-ea"/>
                <a:cs typeface="+mn-cs"/>
              </a:rPr>
              <a:t> </a:t>
            </a:r>
            <a:r>
              <a:rPr lang="tr-TR" sz="1100" kern="1200" baseline="0" dirty="0" err="1" smtClean="0">
                <a:solidFill>
                  <a:schemeClr val="tx1"/>
                </a:solidFill>
                <a:effectLst/>
                <a:latin typeface="+mn-lt"/>
                <a:ea typeface="+mn-ea"/>
                <a:cs typeface="+mn-cs"/>
              </a:rPr>
              <a:t>projects</a:t>
            </a:r>
            <a:r>
              <a:rPr lang="tr-TR" sz="1100" kern="1200" baseline="0" dirty="0" smtClean="0">
                <a:solidFill>
                  <a:schemeClr val="tx1"/>
                </a:solidFill>
                <a:effectLst/>
                <a:latin typeface="+mn-lt"/>
                <a:ea typeface="+mn-ea"/>
                <a:cs typeface="+mn-cs"/>
              </a:rPr>
              <a:t> on </a:t>
            </a:r>
            <a:r>
              <a:rPr lang="tr-TR" sz="1100" kern="1200" baseline="0" dirty="0" err="1" smtClean="0">
                <a:solidFill>
                  <a:schemeClr val="tx1"/>
                </a:solidFill>
                <a:effectLst/>
                <a:latin typeface="+mn-lt"/>
                <a:ea typeface="+mn-ea"/>
                <a:cs typeface="+mn-cs"/>
              </a:rPr>
              <a:t>products</a:t>
            </a:r>
            <a:r>
              <a:rPr lang="tr-TR" sz="1100" kern="1200" baseline="0" dirty="0" smtClean="0">
                <a:solidFill>
                  <a:schemeClr val="tx1"/>
                </a:solidFill>
                <a:effectLst/>
                <a:latin typeface="+mn-lt"/>
                <a:ea typeface="+mn-ea"/>
                <a:cs typeface="+mn-cs"/>
              </a:rPr>
              <a:t> </a:t>
            </a:r>
            <a:r>
              <a:rPr lang="tr-TR" sz="1100" kern="1200" baseline="0" dirty="0" err="1" smtClean="0">
                <a:solidFill>
                  <a:schemeClr val="tx1"/>
                </a:solidFill>
                <a:effectLst/>
                <a:latin typeface="+mn-lt"/>
                <a:ea typeface="+mn-ea"/>
                <a:cs typeface="+mn-cs"/>
              </a:rPr>
              <a:t>and</a:t>
            </a:r>
            <a:r>
              <a:rPr lang="tr-TR" sz="1100" kern="1200" baseline="0" dirty="0" smtClean="0">
                <a:solidFill>
                  <a:schemeClr val="tx1"/>
                </a:solidFill>
                <a:effectLst/>
                <a:latin typeface="+mn-lt"/>
                <a:ea typeface="+mn-ea"/>
                <a:cs typeface="+mn-cs"/>
              </a:rPr>
              <a:t> </a:t>
            </a:r>
            <a:r>
              <a:rPr lang="tr-TR" sz="1100" kern="1200" baseline="0" dirty="0" err="1" smtClean="0">
                <a:solidFill>
                  <a:schemeClr val="tx1"/>
                </a:solidFill>
                <a:effectLst/>
                <a:latin typeface="+mn-lt"/>
                <a:ea typeface="+mn-ea"/>
                <a:cs typeface="+mn-cs"/>
              </a:rPr>
              <a:t>processes</a:t>
            </a:r>
            <a:r>
              <a:rPr lang="tr-TR" sz="1100" kern="1200" baseline="0" dirty="0" smtClean="0">
                <a:solidFill>
                  <a:schemeClr val="tx1"/>
                </a:solidFill>
                <a:effectLst/>
                <a:latin typeface="+mn-lt"/>
                <a:ea typeface="+mn-ea"/>
                <a:cs typeface="+mn-cs"/>
              </a:rPr>
              <a:t> </a:t>
            </a:r>
            <a:r>
              <a:rPr lang="tr-TR" sz="1100" kern="1200" baseline="0" dirty="0" err="1" smtClean="0">
                <a:solidFill>
                  <a:schemeClr val="tx1"/>
                </a:solidFill>
                <a:effectLst/>
                <a:latin typeface="+mn-lt"/>
                <a:ea typeface="+mn-ea"/>
                <a:cs typeface="+mn-cs"/>
              </a:rPr>
              <a:t>are</a:t>
            </a:r>
            <a:r>
              <a:rPr lang="tr-TR" sz="1100" kern="1200" baseline="0" dirty="0" smtClean="0">
                <a:solidFill>
                  <a:schemeClr val="tx1"/>
                </a:solidFill>
                <a:effectLst/>
                <a:latin typeface="+mn-lt"/>
                <a:ea typeface="+mn-ea"/>
                <a:cs typeface="+mn-cs"/>
              </a:rPr>
              <a:t> </a:t>
            </a:r>
            <a:r>
              <a:rPr lang="tr-TR" sz="1100" kern="1200" baseline="0" dirty="0" err="1" smtClean="0">
                <a:solidFill>
                  <a:schemeClr val="tx1"/>
                </a:solidFill>
                <a:effectLst/>
                <a:latin typeface="+mn-lt"/>
                <a:ea typeface="+mn-ea"/>
                <a:cs typeface="+mn-cs"/>
              </a:rPr>
              <a:t>awarded</a:t>
            </a:r>
            <a:r>
              <a:rPr lang="tr-TR" sz="1100" kern="1200" baseline="0" dirty="0" smtClean="0">
                <a:solidFill>
                  <a:schemeClr val="tx1"/>
                </a:solidFill>
                <a:effectLst/>
                <a:latin typeface="+mn-lt"/>
                <a:ea typeface="+mn-ea"/>
                <a:cs typeface="+mn-cs"/>
              </a:rPr>
              <a:t> </a:t>
            </a:r>
            <a:r>
              <a:rPr lang="tr-TR" sz="1100" kern="1200" baseline="0" dirty="0" err="1" smtClean="0">
                <a:solidFill>
                  <a:schemeClr val="tx1"/>
                </a:solidFill>
                <a:effectLst/>
                <a:latin typeface="+mn-lt"/>
                <a:ea typeface="+mn-ea"/>
                <a:cs typeface="+mn-cs"/>
              </a:rPr>
              <a:t>every</a:t>
            </a:r>
            <a:r>
              <a:rPr lang="tr-TR" sz="1100" kern="1200" baseline="0" dirty="0" smtClean="0">
                <a:solidFill>
                  <a:schemeClr val="tx1"/>
                </a:solidFill>
                <a:effectLst/>
                <a:latin typeface="+mn-lt"/>
                <a:ea typeface="+mn-ea"/>
                <a:cs typeface="+mn-cs"/>
              </a:rPr>
              <a:t> </a:t>
            </a:r>
            <a:r>
              <a:rPr lang="tr-TR" sz="1100" kern="1200" baseline="0" dirty="0" err="1" smtClean="0">
                <a:solidFill>
                  <a:schemeClr val="tx1"/>
                </a:solidFill>
                <a:effectLst/>
                <a:latin typeface="+mn-lt"/>
                <a:ea typeface="+mn-ea"/>
                <a:cs typeface="+mn-cs"/>
              </a:rPr>
              <a:t>year</a:t>
            </a:r>
            <a:r>
              <a:rPr lang="tr-TR" sz="1100" kern="1200" baseline="0" dirty="0" smtClean="0">
                <a:solidFill>
                  <a:schemeClr val="tx1"/>
                </a:solidFill>
                <a:effectLst/>
                <a:latin typeface="+mn-lt"/>
                <a:ea typeface="+mn-ea"/>
                <a:cs typeface="+mn-cs"/>
              </a:rPr>
              <a:t>. </a:t>
            </a:r>
            <a:endParaRPr lang="tr-TR" sz="1100" kern="1200" dirty="0" smtClean="0">
              <a:solidFill>
                <a:schemeClr val="tx1"/>
              </a:solidFill>
              <a:effectLst/>
              <a:latin typeface="+mn-lt"/>
              <a:ea typeface="+mn-ea"/>
              <a:cs typeface="+mn-cs"/>
            </a:endParaRPr>
          </a:p>
          <a:p>
            <a:endParaRPr lang="tr-TR" sz="1100" dirty="0"/>
          </a:p>
        </p:txBody>
      </p:sp>
      <p:sp>
        <p:nvSpPr>
          <p:cNvPr id="4" name="Slayt Numarası Yer Tutucusu 3"/>
          <p:cNvSpPr>
            <a:spLocks noGrp="1"/>
          </p:cNvSpPr>
          <p:nvPr>
            <p:ph type="sldNum" sz="quarter" idx="10"/>
          </p:nvPr>
        </p:nvSpPr>
        <p:spPr/>
        <p:txBody>
          <a:bodyPr/>
          <a:lstStyle/>
          <a:p>
            <a:fld id="{A1AFAB32-AC96-4426-B998-D7E28F75C5B0}" type="slidenum">
              <a:rPr lang="tr-TR" smtClean="0"/>
              <a:pPr/>
              <a:t>5</a:t>
            </a:fld>
            <a:endParaRPr lang="tr-TR"/>
          </a:p>
        </p:txBody>
      </p:sp>
    </p:spTree>
    <p:extLst>
      <p:ext uri="{BB962C8B-B14F-4D97-AF65-F5344CB8AC3E}">
        <p14:creationId xmlns:p14="http://schemas.microsoft.com/office/powerpoint/2010/main" val="232427825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r>
              <a:rPr lang="en-US" sz="1200" kern="1200" dirty="0" smtClean="0">
                <a:solidFill>
                  <a:schemeClr val="tx1"/>
                </a:solidFill>
                <a:effectLst/>
                <a:latin typeface="+mn-lt"/>
                <a:ea typeface="+mn-ea"/>
                <a:cs typeface="+mn-cs"/>
              </a:rPr>
              <a:t>In order to facilitate the implementation of</a:t>
            </a:r>
            <a:r>
              <a:rPr lang="tr-TR" sz="1200" kern="1200" dirty="0" smtClean="0">
                <a:solidFill>
                  <a:schemeClr val="tx1"/>
                </a:solidFill>
                <a:effectLst/>
                <a:latin typeface="+mn-lt"/>
                <a:ea typeface="+mn-ea"/>
                <a:cs typeface="+mn-cs"/>
              </a:rPr>
              <a:t> </a:t>
            </a:r>
            <a:r>
              <a:rPr lang="tr-TR" sz="1200" kern="1200" dirty="0" err="1" smtClean="0">
                <a:solidFill>
                  <a:schemeClr val="tx1"/>
                </a:solidFill>
                <a:effectLst/>
                <a:latin typeface="+mn-lt"/>
                <a:ea typeface="+mn-ea"/>
                <a:cs typeface="+mn-cs"/>
              </a:rPr>
              <a:t>some</a:t>
            </a:r>
            <a:r>
              <a:rPr lang="tr-TR" sz="1200" kern="1200" dirty="0" smtClean="0">
                <a:solidFill>
                  <a:schemeClr val="tx1"/>
                </a:solidFill>
                <a:effectLst/>
                <a:latin typeface="+mn-lt"/>
                <a:ea typeface="+mn-ea"/>
                <a:cs typeface="+mn-cs"/>
              </a:rPr>
              <a:t> of</a:t>
            </a:r>
            <a:r>
              <a:rPr lang="en-US" sz="1200" kern="1200" dirty="0" smtClean="0">
                <a:solidFill>
                  <a:schemeClr val="tx1"/>
                </a:solidFill>
                <a:effectLst/>
                <a:latin typeface="+mn-lt"/>
                <a:ea typeface="+mn-ea"/>
                <a:cs typeface="+mn-cs"/>
              </a:rPr>
              <a:t> these regulations UNDP Turkey and the Ministry of Energy and Natural Resources, has initiated 3 projects on:</a:t>
            </a:r>
            <a:endParaRPr lang="tr-TR" sz="1200" kern="1200" dirty="0" smtClean="0">
              <a:solidFill>
                <a:schemeClr val="tx1"/>
              </a:solidFill>
              <a:effectLst/>
              <a:latin typeface="+mn-lt"/>
              <a:ea typeface="+mn-ea"/>
              <a:cs typeface="+mn-cs"/>
            </a:endParaRPr>
          </a:p>
          <a:p>
            <a:pPr lvl="0" fontAlgn="base"/>
            <a:r>
              <a:rPr lang="en-US" sz="1200" u="none" strike="noStrike" kern="1200" dirty="0" smtClean="0">
                <a:solidFill>
                  <a:schemeClr val="tx1"/>
                </a:solidFill>
                <a:effectLst/>
                <a:latin typeface="+mn-lt"/>
                <a:ea typeface="+mn-ea"/>
                <a:cs typeface="+mn-cs"/>
                <a:hlinkClick r:id="rId3"/>
              </a:rPr>
              <a:t>Market Transformation of Energy Efficient Appliances in Turkey</a:t>
            </a:r>
            <a:endParaRPr lang="tr-TR" sz="1200" kern="1200" dirty="0" smtClean="0">
              <a:solidFill>
                <a:schemeClr val="tx1"/>
              </a:solidFill>
              <a:effectLst/>
              <a:latin typeface="+mn-lt"/>
              <a:ea typeface="+mn-ea"/>
              <a:cs typeface="+mn-cs"/>
            </a:endParaRPr>
          </a:p>
          <a:p>
            <a:pPr lvl="0" fontAlgn="base"/>
            <a:r>
              <a:rPr lang="en-US" sz="1200" kern="1200" dirty="0" smtClean="0">
                <a:solidFill>
                  <a:schemeClr val="tx1"/>
                </a:solidFill>
                <a:effectLst/>
                <a:latin typeface="+mn-lt"/>
                <a:ea typeface="+mn-ea"/>
                <a:cs typeface="+mn-cs"/>
              </a:rPr>
              <a:t>Improving Energy Efficiency in Industry</a:t>
            </a:r>
            <a:endParaRPr lang="tr-TR" sz="1200" kern="1200" dirty="0" smtClean="0">
              <a:solidFill>
                <a:schemeClr val="tx1"/>
              </a:solidFill>
              <a:effectLst/>
              <a:latin typeface="+mn-lt"/>
              <a:ea typeface="+mn-ea"/>
              <a:cs typeface="+mn-cs"/>
            </a:endParaRPr>
          </a:p>
          <a:p>
            <a:pPr lvl="0" fontAlgn="base"/>
            <a:r>
              <a:rPr lang="en-US" sz="1200" kern="1200" dirty="0" smtClean="0">
                <a:solidFill>
                  <a:schemeClr val="tx1"/>
                </a:solidFill>
                <a:effectLst/>
                <a:latin typeface="+mn-lt"/>
                <a:ea typeface="+mn-ea"/>
                <a:cs typeface="+mn-cs"/>
              </a:rPr>
              <a:t>Promoting Energy Efficiency in Buildings in Turkey</a:t>
            </a:r>
            <a:endParaRPr lang="tr-TR" sz="1200" kern="1200" dirty="0" smtClean="0">
              <a:solidFill>
                <a:schemeClr val="tx1"/>
              </a:solidFill>
              <a:effectLst/>
              <a:latin typeface="+mn-lt"/>
              <a:ea typeface="+mn-ea"/>
              <a:cs typeface="+mn-cs"/>
            </a:endParaRPr>
          </a:p>
          <a:p>
            <a:pPr lvl="0" fontAlgn="base"/>
            <a:endParaRPr lang="tr-TR" sz="1200" kern="1200" dirty="0" smtClean="0">
              <a:solidFill>
                <a:schemeClr val="tx1"/>
              </a:solidFill>
              <a:effectLst/>
              <a:latin typeface="+mn-lt"/>
              <a:ea typeface="+mn-ea"/>
              <a:cs typeface="+mn-cs"/>
            </a:endParaRPr>
          </a:p>
          <a:p>
            <a:pPr lvl="0" fontAlgn="base"/>
            <a:r>
              <a:rPr lang="en-US" sz="1200" kern="1200" dirty="0" smtClean="0">
                <a:solidFill>
                  <a:schemeClr val="tx1"/>
                </a:solidFill>
                <a:effectLst/>
                <a:latin typeface="+mn-lt"/>
                <a:ea typeface="+mn-ea"/>
                <a:cs typeface="+mn-cs"/>
              </a:rPr>
              <a:t>In addition to regulatory and financial mechanisms developed by Turkish Government</a:t>
            </a:r>
            <a:r>
              <a:rPr lang="tr-TR" sz="1200" kern="1200" dirty="0" smtClean="0">
                <a:solidFill>
                  <a:schemeClr val="tx1"/>
                </a:solidFill>
                <a:effectLst/>
                <a:latin typeface="+mn-lt"/>
                <a:ea typeface="+mn-ea"/>
                <a:cs typeface="+mn-cs"/>
              </a:rPr>
              <a:t>,</a:t>
            </a:r>
            <a:r>
              <a:rPr lang="tr-TR" sz="1200" kern="1200" baseline="0" dirty="0" smtClean="0">
                <a:solidFill>
                  <a:schemeClr val="tx1"/>
                </a:solidFill>
                <a:effectLst/>
                <a:latin typeface="+mn-lt"/>
                <a:ea typeface="+mn-ea"/>
                <a:cs typeface="+mn-cs"/>
              </a:rPr>
              <a:t> a</a:t>
            </a:r>
            <a:r>
              <a:rPr lang="en-US" sz="1200" kern="1200" dirty="0" smtClean="0">
                <a:solidFill>
                  <a:schemeClr val="tx1"/>
                </a:solidFill>
                <a:effectLst/>
                <a:latin typeface="+mn-lt"/>
                <a:ea typeface="+mn-ea"/>
                <a:cs typeface="+mn-cs"/>
              </a:rPr>
              <a:t> new initiative to create a credit line</a:t>
            </a:r>
            <a:r>
              <a:rPr lang="tr-TR" sz="1200" kern="1200" dirty="0" smtClean="0">
                <a:solidFill>
                  <a:schemeClr val="tx1"/>
                </a:solidFill>
                <a:effectLst/>
                <a:latin typeface="+mn-lt"/>
                <a:ea typeface="+mn-ea"/>
                <a:cs typeface="+mn-cs"/>
              </a:rPr>
              <a:t> is</a:t>
            </a:r>
            <a:r>
              <a:rPr lang="en-US" sz="1200" kern="1200" dirty="0" smtClean="0">
                <a:solidFill>
                  <a:schemeClr val="tx1"/>
                </a:solidFill>
                <a:effectLst/>
                <a:latin typeface="+mn-lt"/>
                <a:ea typeface="+mn-ea"/>
                <a:cs typeface="+mn-cs"/>
              </a:rPr>
              <a:t> developed by the European Bank for Reconstruction and Development (EBRD) for SME sized industrial companies and commercial enterprises that wish to invest in energy efficiency or renewable energy projects. </a:t>
            </a:r>
          </a:p>
          <a:p>
            <a:pPr lvl="0" fontAlgn="base"/>
            <a:endParaRPr lang="tr-TR" sz="1200" kern="1200" dirty="0" smtClean="0">
              <a:solidFill>
                <a:schemeClr val="tx1"/>
              </a:solidFill>
              <a:effectLst/>
              <a:latin typeface="+mn-lt"/>
              <a:ea typeface="+mn-ea"/>
              <a:cs typeface="+mn-cs"/>
            </a:endParaRPr>
          </a:p>
          <a:p>
            <a:endParaRPr lang="tr-TR" dirty="0" smtClean="0"/>
          </a:p>
          <a:p>
            <a:endParaRPr lang="tr-TR" dirty="0"/>
          </a:p>
        </p:txBody>
      </p:sp>
      <p:sp>
        <p:nvSpPr>
          <p:cNvPr id="4" name="Slayt Numarası Yer Tutucusu 3"/>
          <p:cNvSpPr>
            <a:spLocks noGrp="1"/>
          </p:cNvSpPr>
          <p:nvPr>
            <p:ph type="sldNum" sz="quarter" idx="10"/>
          </p:nvPr>
        </p:nvSpPr>
        <p:spPr/>
        <p:txBody>
          <a:bodyPr/>
          <a:lstStyle/>
          <a:p>
            <a:fld id="{A1AFAB32-AC96-4426-B998-D7E28F75C5B0}" type="slidenum">
              <a:rPr lang="tr-TR" smtClean="0"/>
              <a:pPr/>
              <a:t>6</a:t>
            </a:fld>
            <a:endParaRPr lang="tr-TR"/>
          </a:p>
        </p:txBody>
      </p:sp>
    </p:spTree>
    <p:extLst>
      <p:ext uri="{BB962C8B-B14F-4D97-AF65-F5344CB8AC3E}">
        <p14:creationId xmlns:p14="http://schemas.microsoft.com/office/powerpoint/2010/main" val="255232378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r>
              <a:rPr lang="en-US" sz="1200" kern="1200" dirty="0" smtClean="0">
                <a:solidFill>
                  <a:schemeClr val="tx1"/>
                </a:solidFill>
                <a:effectLst/>
                <a:latin typeface="+mn-lt"/>
                <a:ea typeface="+mn-ea"/>
                <a:cs typeface="+mn-cs"/>
              </a:rPr>
              <a:t>When we look at the reflections of these regulatory and financial mechanisms on the industry we see that companies in Turkey are indeed integrating climate change </a:t>
            </a:r>
            <a:r>
              <a:rPr lang="tr-TR" sz="1200" kern="1200" dirty="0" err="1" smtClean="0">
                <a:solidFill>
                  <a:schemeClr val="tx1"/>
                </a:solidFill>
                <a:effectLst/>
                <a:latin typeface="+mn-lt"/>
                <a:ea typeface="+mn-ea"/>
                <a:cs typeface="+mn-cs"/>
              </a:rPr>
              <a:t>perspectives</a:t>
            </a:r>
            <a:r>
              <a:rPr lang="en-US" sz="1200" kern="1200" dirty="0" smtClean="0">
                <a:solidFill>
                  <a:schemeClr val="tx1"/>
                </a:solidFill>
                <a:effectLst/>
                <a:latin typeface="+mn-lt"/>
                <a:ea typeface="+mn-ea"/>
                <a:cs typeface="+mn-cs"/>
              </a:rPr>
              <a:t> into their investment decisions. </a:t>
            </a:r>
            <a:r>
              <a:rPr lang="tr-TR" sz="1200" kern="1200" dirty="0" smtClean="0">
                <a:solidFill>
                  <a:schemeClr val="tx1"/>
                </a:solidFill>
                <a:effectLst/>
                <a:latin typeface="+mn-lt"/>
                <a:ea typeface="+mn-ea"/>
                <a:cs typeface="+mn-cs"/>
              </a:rPr>
              <a:t>As </a:t>
            </a:r>
            <a:r>
              <a:rPr lang="tr-TR" sz="1200" kern="1200" baseline="0" dirty="0" err="1" smtClean="0">
                <a:solidFill>
                  <a:schemeClr val="tx1"/>
                </a:solidFill>
                <a:effectLst/>
                <a:latin typeface="+mn-lt"/>
                <a:ea typeface="+mn-ea"/>
                <a:cs typeface="+mn-cs"/>
              </a:rPr>
              <a:t>you</a:t>
            </a:r>
            <a:r>
              <a:rPr lang="tr-TR" sz="1200" kern="1200" baseline="0" dirty="0" smtClean="0">
                <a:solidFill>
                  <a:schemeClr val="tx1"/>
                </a:solidFill>
                <a:effectLst/>
                <a:latin typeface="+mn-lt"/>
                <a:ea typeface="+mn-ea"/>
                <a:cs typeface="+mn-cs"/>
              </a:rPr>
              <a:t> can </a:t>
            </a:r>
            <a:r>
              <a:rPr lang="tr-TR" sz="1200" kern="1200" baseline="0" dirty="0" err="1" smtClean="0">
                <a:solidFill>
                  <a:schemeClr val="tx1"/>
                </a:solidFill>
                <a:effectLst/>
                <a:latin typeface="+mn-lt"/>
                <a:ea typeface="+mn-ea"/>
                <a:cs typeface="+mn-cs"/>
              </a:rPr>
              <a:t>see</a:t>
            </a:r>
            <a:r>
              <a:rPr lang="tr-TR" sz="1200" kern="1200" baseline="0" dirty="0" smtClean="0">
                <a:solidFill>
                  <a:schemeClr val="tx1"/>
                </a:solidFill>
                <a:effectLst/>
                <a:latin typeface="+mn-lt"/>
                <a:ea typeface="+mn-ea"/>
                <a:cs typeface="+mn-cs"/>
              </a:rPr>
              <a:t> on </a:t>
            </a:r>
            <a:r>
              <a:rPr lang="tr-TR" sz="1200" kern="1200" baseline="0" dirty="0" err="1" smtClean="0">
                <a:solidFill>
                  <a:schemeClr val="tx1"/>
                </a:solidFill>
                <a:effectLst/>
                <a:latin typeface="+mn-lt"/>
                <a:ea typeface="+mn-ea"/>
                <a:cs typeface="+mn-cs"/>
              </a:rPr>
              <a:t>the</a:t>
            </a:r>
            <a:r>
              <a:rPr lang="tr-TR" sz="1200" kern="1200" baseline="0" dirty="0" smtClean="0">
                <a:solidFill>
                  <a:schemeClr val="tx1"/>
                </a:solidFill>
                <a:effectLst/>
                <a:latin typeface="+mn-lt"/>
                <a:ea typeface="+mn-ea"/>
                <a:cs typeface="+mn-cs"/>
              </a:rPr>
              <a:t> </a:t>
            </a:r>
            <a:r>
              <a:rPr lang="tr-TR" sz="1200" kern="1200" baseline="0" dirty="0" err="1" smtClean="0">
                <a:solidFill>
                  <a:schemeClr val="tx1"/>
                </a:solidFill>
                <a:effectLst/>
                <a:latin typeface="+mn-lt"/>
                <a:ea typeface="+mn-ea"/>
                <a:cs typeface="+mn-cs"/>
              </a:rPr>
              <a:t>chart</a:t>
            </a:r>
            <a:r>
              <a:rPr lang="en-US" sz="1200" kern="1200" dirty="0" smtClean="0">
                <a:solidFill>
                  <a:schemeClr val="tx1"/>
                </a:solidFill>
                <a:effectLst/>
                <a:latin typeface="+mn-lt"/>
                <a:ea typeface="+mn-ea"/>
                <a:cs typeface="+mn-cs"/>
              </a:rPr>
              <a:t>, since the renewable energy law entered into force in 2006, there has been a remarkable increase in renewable electricity generation capacity in Turkey, which has nearly doubled</a:t>
            </a:r>
            <a:r>
              <a:rPr lang="tr-TR" sz="1200" kern="1200" baseline="0" dirty="0" smtClean="0">
                <a:solidFill>
                  <a:schemeClr val="tx1"/>
                </a:solidFill>
                <a:effectLst/>
                <a:latin typeface="+mn-lt"/>
                <a:ea typeface="+mn-ea"/>
                <a:cs typeface="+mn-cs"/>
              </a:rPr>
              <a:t> </a:t>
            </a:r>
            <a:r>
              <a:rPr lang="tr-TR" sz="1200" kern="1200" baseline="0" dirty="0" err="1" smtClean="0">
                <a:solidFill>
                  <a:schemeClr val="tx1"/>
                </a:solidFill>
                <a:effectLst/>
                <a:latin typeface="+mn-lt"/>
                <a:ea typeface="+mn-ea"/>
                <a:cs typeface="+mn-cs"/>
              </a:rPr>
              <a:t>by</a:t>
            </a:r>
            <a:r>
              <a:rPr lang="tr-TR" sz="1200" kern="1200" baseline="0" dirty="0" smtClean="0">
                <a:solidFill>
                  <a:schemeClr val="tx1"/>
                </a:solidFill>
                <a:effectLst/>
                <a:latin typeface="+mn-lt"/>
                <a:ea typeface="+mn-ea"/>
                <a:cs typeface="+mn-cs"/>
              </a:rPr>
              <a:t> 2012.</a:t>
            </a:r>
            <a:r>
              <a:rPr lang="en-US" sz="1200" kern="1200" dirty="0" smtClean="0">
                <a:solidFill>
                  <a:schemeClr val="tx1"/>
                </a:solidFill>
                <a:effectLst/>
                <a:latin typeface="+mn-lt"/>
                <a:ea typeface="+mn-ea"/>
                <a:cs typeface="+mn-cs"/>
              </a:rPr>
              <a:t> </a:t>
            </a:r>
            <a:r>
              <a:rPr lang="tr-TR" sz="1200" kern="1200" dirty="0" err="1" smtClean="0">
                <a:solidFill>
                  <a:schemeClr val="tx1"/>
                </a:solidFill>
                <a:effectLst/>
                <a:latin typeface="+mn-lt"/>
                <a:ea typeface="+mn-ea"/>
                <a:cs typeface="+mn-cs"/>
              </a:rPr>
              <a:t>By</a:t>
            </a:r>
            <a:r>
              <a:rPr lang="tr-TR" sz="1200" kern="1200" dirty="0" smtClean="0">
                <a:solidFill>
                  <a:schemeClr val="tx1"/>
                </a:solidFill>
                <a:effectLst/>
                <a:latin typeface="+mn-lt"/>
                <a:ea typeface="+mn-ea"/>
                <a:cs typeface="+mn-cs"/>
              </a:rPr>
              <a:t> 2023,</a:t>
            </a:r>
            <a:r>
              <a:rPr lang="tr-TR" sz="1200" kern="1200" baseline="0" dirty="0" smtClean="0">
                <a:solidFill>
                  <a:schemeClr val="tx1"/>
                </a:solidFill>
                <a:effectLst/>
                <a:latin typeface="+mn-lt"/>
                <a:ea typeface="+mn-ea"/>
                <a:cs typeface="+mn-cs"/>
              </a:rPr>
              <a:t> </a:t>
            </a:r>
            <a:r>
              <a:rPr lang="tr-TR" sz="1200" kern="1200" baseline="0" dirty="0" err="1" smtClean="0">
                <a:solidFill>
                  <a:schemeClr val="tx1"/>
                </a:solidFill>
                <a:effectLst/>
                <a:latin typeface="+mn-lt"/>
                <a:ea typeface="+mn-ea"/>
                <a:cs typeface="+mn-cs"/>
              </a:rPr>
              <a:t>Turkey</a:t>
            </a:r>
            <a:r>
              <a:rPr lang="tr-TR" sz="1200" kern="1200" baseline="0" dirty="0" smtClean="0">
                <a:solidFill>
                  <a:schemeClr val="tx1"/>
                </a:solidFill>
                <a:effectLst/>
                <a:latin typeface="+mn-lt"/>
                <a:ea typeface="+mn-ea"/>
                <a:cs typeface="+mn-cs"/>
              </a:rPr>
              <a:t> </a:t>
            </a:r>
            <a:r>
              <a:rPr lang="tr-TR" sz="1200" kern="1200" baseline="0" dirty="0" err="1" smtClean="0">
                <a:solidFill>
                  <a:schemeClr val="tx1"/>
                </a:solidFill>
                <a:effectLst/>
                <a:latin typeface="+mn-lt"/>
                <a:ea typeface="+mn-ea"/>
                <a:cs typeface="+mn-cs"/>
              </a:rPr>
              <a:t>aims</a:t>
            </a:r>
            <a:r>
              <a:rPr lang="tr-TR" sz="1200" kern="1200" baseline="0" dirty="0" smtClean="0">
                <a:solidFill>
                  <a:schemeClr val="tx1"/>
                </a:solidFill>
                <a:effectLst/>
                <a:latin typeface="+mn-lt"/>
                <a:ea typeface="+mn-ea"/>
                <a:cs typeface="+mn-cs"/>
              </a:rPr>
              <a:t> </a:t>
            </a:r>
            <a:r>
              <a:rPr lang="tr-TR" sz="1200" kern="1200" baseline="0" dirty="0" err="1" smtClean="0">
                <a:solidFill>
                  <a:schemeClr val="tx1"/>
                </a:solidFill>
                <a:effectLst/>
                <a:latin typeface="+mn-lt"/>
                <a:ea typeface="+mn-ea"/>
                <a:cs typeface="+mn-cs"/>
              </a:rPr>
              <a:t>to</a:t>
            </a:r>
            <a:r>
              <a:rPr lang="tr-TR" sz="1200" kern="1200" baseline="0" dirty="0" smtClean="0">
                <a:solidFill>
                  <a:schemeClr val="tx1"/>
                </a:solidFill>
                <a:effectLst/>
                <a:latin typeface="+mn-lt"/>
                <a:ea typeface="+mn-ea"/>
                <a:cs typeface="+mn-cs"/>
              </a:rPr>
              <a:t> </a:t>
            </a:r>
            <a:r>
              <a:rPr lang="tr-TR" sz="1200" kern="1200" baseline="0" dirty="0" err="1" smtClean="0">
                <a:solidFill>
                  <a:schemeClr val="tx1"/>
                </a:solidFill>
                <a:effectLst/>
                <a:latin typeface="+mn-lt"/>
                <a:ea typeface="+mn-ea"/>
                <a:cs typeface="+mn-cs"/>
              </a:rPr>
              <a:t>increase</a:t>
            </a:r>
            <a:r>
              <a:rPr lang="tr-TR" sz="1200" kern="1200" baseline="0" dirty="0" smtClean="0">
                <a:solidFill>
                  <a:schemeClr val="tx1"/>
                </a:solidFill>
                <a:effectLst/>
                <a:latin typeface="+mn-lt"/>
                <a:ea typeface="+mn-ea"/>
                <a:cs typeface="+mn-cs"/>
              </a:rPr>
              <a:t> </a:t>
            </a:r>
            <a:r>
              <a:rPr lang="tr-TR" sz="1200" kern="1200" baseline="0" dirty="0" err="1" smtClean="0">
                <a:solidFill>
                  <a:schemeClr val="tx1"/>
                </a:solidFill>
                <a:effectLst/>
                <a:latin typeface="+mn-lt"/>
                <a:ea typeface="+mn-ea"/>
                <a:cs typeface="+mn-cs"/>
              </a:rPr>
              <a:t>the</a:t>
            </a:r>
            <a:r>
              <a:rPr lang="tr-TR" sz="1200" kern="1200" baseline="0" dirty="0" smtClean="0">
                <a:solidFill>
                  <a:schemeClr val="tx1"/>
                </a:solidFill>
                <a:effectLst/>
                <a:latin typeface="+mn-lt"/>
                <a:ea typeface="+mn-ea"/>
                <a:cs typeface="+mn-cs"/>
              </a:rPr>
              <a:t> </a:t>
            </a:r>
            <a:r>
              <a:rPr lang="tr-TR" sz="1200" kern="1200" baseline="0" dirty="0" err="1" smtClean="0">
                <a:solidFill>
                  <a:schemeClr val="tx1"/>
                </a:solidFill>
                <a:effectLst/>
                <a:latin typeface="+mn-lt"/>
                <a:ea typeface="+mn-ea"/>
                <a:cs typeface="+mn-cs"/>
              </a:rPr>
              <a:t>share</a:t>
            </a:r>
            <a:r>
              <a:rPr lang="tr-TR" sz="1200" kern="1200" baseline="0" dirty="0" smtClean="0">
                <a:solidFill>
                  <a:schemeClr val="tx1"/>
                </a:solidFill>
                <a:effectLst/>
                <a:latin typeface="+mn-lt"/>
                <a:ea typeface="+mn-ea"/>
                <a:cs typeface="+mn-cs"/>
              </a:rPr>
              <a:t> of </a:t>
            </a:r>
            <a:r>
              <a:rPr lang="tr-TR" sz="1200" kern="1200" baseline="0" dirty="0" err="1" smtClean="0">
                <a:solidFill>
                  <a:schemeClr val="tx1"/>
                </a:solidFill>
                <a:effectLst/>
                <a:latin typeface="+mn-lt"/>
                <a:ea typeface="+mn-ea"/>
                <a:cs typeface="+mn-cs"/>
              </a:rPr>
              <a:t>renewables</a:t>
            </a:r>
            <a:r>
              <a:rPr lang="tr-TR" sz="1200" kern="1200" baseline="0" dirty="0" smtClean="0">
                <a:solidFill>
                  <a:schemeClr val="tx1"/>
                </a:solidFill>
                <a:effectLst/>
                <a:latin typeface="+mn-lt"/>
                <a:ea typeface="+mn-ea"/>
                <a:cs typeface="+mn-cs"/>
              </a:rPr>
              <a:t> </a:t>
            </a:r>
            <a:r>
              <a:rPr lang="tr-TR" sz="1200" kern="1200" baseline="0" dirty="0" err="1" smtClean="0">
                <a:solidFill>
                  <a:schemeClr val="tx1"/>
                </a:solidFill>
                <a:effectLst/>
                <a:latin typeface="+mn-lt"/>
                <a:ea typeface="+mn-ea"/>
                <a:cs typeface="+mn-cs"/>
              </a:rPr>
              <a:t>above</a:t>
            </a:r>
            <a:r>
              <a:rPr lang="tr-TR" sz="1200" kern="1200" baseline="0" dirty="0" smtClean="0">
                <a:solidFill>
                  <a:schemeClr val="tx1"/>
                </a:solidFill>
                <a:effectLst/>
                <a:latin typeface="+mn-lt"/>
                <a:ea typeface="+mn-ea"/>
                <a:cs typeface="+mn-cs"/>
              </a:rPr>
              <a:t> 30% </a:t>
            </a:r>
            <a:r>
              <a:rPr lang="tr-TR" sz="1200" kern="1200" baseline="0" dirty="0" err="1" smtClean="0">
                <a:solidFill>
                  <a:schemeClr val="tx1"/>
                </a:solidFill>
                <a:effectLst/>
                <a:latin typeface="+mn-lt"/>
                <a:ea typeface="+mn-ea"/>
                <a:cs typeface="+mn-cs"/>
              </a:rPr>
              <a:t>within</a:t>
            </a:r>
            <a:r>
              <a:rPr lang="tr-TR" sz="1200" kern="1200" baseline="0" dirty="0" smtClean="0">
                <a:solidFill>
                  <a:schemeClr val="tx1"/>
                </a:solidFill>
                <a:effectLst/>
                <a:latin typeface="+mn-lt"/>
                <a:ea typeface="+mn-ea"/>
                <a:cs typeface="+mn-cs"/>
              </a:rPr>
              <a:t> </a:t>
            </a:r>
            <a:r>
              <a:rPr lang="tr-TR" sz="1200" kern="1200" baseline="0" dirty="0" err="1" smtClean="0">
                <a:solidFill>
                  <a:schemeClr val="tx1"/>
                </a:solidFill>
                <a:effectLst/>
                <a:latin typeface="+mn-lt"/>
                <a:ea typeface="+mn-ea"/>
                <a:cs typeface="+mn-cs"/>
              </a:rPr>
              <a:t>the</a:t>
            </a:r>
            <a:r>
              <a:rPr lang="tr-TR" sz="1200" kern="1200" baseline="0" dirty="0" smtClean="0">
                <a:solidFill>
                  <a:schemeClr val="tx1"/>
                </a:solidFill>
                <a:effectLst/>
                <a:latin typeface="+mn-lt"/>
                <a:ea typeface="+mn-ea"/>
                <a:cs typeface="+mn-cs"/>
              </a:rPr>
              <a:t> total </a:t>
            </a:r>
            <a:r>
              <a:rPr lang="tr-TR" sz="1200" kern="1200" baseline="0" dirty="0" err="1" smtClean="0">
                <a:solidFill>
                  <a:schemeClr val="tx1"/>
                </a:solidFill>
                <a:effectLst/>
                <a:latin typeface="+mn-lt"/>
                <a:ea typeface="+mn-ea"/>
                <a:cs typeface="+mn-cs"/>
              </a:rPr>
              <a:t>electricity</a:t>
            </a:r>
            <a:r>
              <a:rPr lang="tr-TR" sz="1200" kern="1200" baseline="0" dirty="0" smtClean="0">
                <a:solidFill>
                  <a:schemeClr val="tx1"/>
                </a:solidFill>
                <a:effectLst/>
                <a:latin typeface="+mn-lt"/>
                <a:ea typeface="+mn-ea"/>
                <a:cs typeface="+mn-cs"/>
              </a:rPr>
              <a:t> </a:t>
            </a:r>
            <a:r>
              <a:rPr lang="tr-TR" sz="1200" kern="1200" baseline="0" dirty="0" err="1" smtClean="0">
                <a:solidFill>
                  <a:schemeClr val="tx1"/>
                </a:solidFill>
                <a:effectLst/>
                <a:latin typeface="+mn-lt"/>
                <a:ea typeface="+mn-ea"/>
                <a:cs typeface="+mn-cs"/>
              </a:rPr>
              <a:t>production</a:t>
            </a:r>
            <a:r>
              <a:rPr lang="tr-TR" sz="1200" kern="1200" baseline="0" dirty="0" smtClean="0">
                <a:solidFill>
                  <a:schemeClr val="tx1"/>
                </a:solidFill>
                <a:effectLst/>
                <a:latin typeface="+mn-lt"/>
                <a:ea typeface="+mn-ea"/>
                <a:cs typeface="+mn-cs"/>
              </a:rPr>
              <a:t>. </a:t>
            </a:r>
            <a:r>
              <a:rPr lang="tr-TR" sz="1200" kern="1200" baseline="0" dirty="0" err="1" smtClean="0">
                <a:solidFill>
                  <a:schemeClr val="tx1"/>
                </a:solidFill>
                <a:effectLst/>
                <a:latin typeface="+mn-lt"/>
                <a:ea typeface="+mn-ea"/>
                <a:cs typeface="+mn-cs"/>
              </a:rPr>
              <a:t>In</a:t>
            </a:r>
            <a:r>
              <a:rPr lang="tr-TR" sz="1200" kern="1200" baseline="0" dirty="0" smtClean="0">
                <a:solidFill>
                  <a:schemeClr val="tx1"/>
                </a:solidFill>
                <a:effectLst/>
                <a:latin typeface="+mn-lt"/>
                <a:ea typeface="+mn-ea"/>
                <a:cs typeface="+mn-cs"/>
              </a:rPr>
              <a:t> </a:t>
            </a:r>
            <a:r>
              <a:rPr lang="tr-TR" sz="1200" kern="1200" baseline="0" dirty="0" err="1" smtClean="0">
                <a:solidFill>
                  <a:schemeClr val="tx1"/>
                </a:solidFill>
                <a:effectLst/>
                <a:latin typeface="+mn-lt"/>
                <a:ea typeface="+mn-ea"/>
                <a:cs typeface="+mn-cs"/>
              </a:rPr>
              <a:t>this</a:t>
            </a:r>
            <a:r>
              <a:rPr lang="tr-TR" sz="1200" kern="1200" baseline="0" dirty="0" smtClean="0">
                <a:solidFill>
                  <a:schemeClr val="tx1"/>
                </a:solidFill>
                <a:effectLst/>
                <a:latin typeface="+mn-lt"/>
                <a:ea typeface="+mn-ea"/>
                <a:cs typeface="+mn-cs"/>
              </a:rPr>
              <a:t> </a:t>
            </a:r>
            <a:r>
              <a:rPr lang="tr-TR" sz="1200" kern="1200" baseline="0" dirty="0" err="1" smtClean="0">
                <a:solidFill>
                  <a:schemeClr val="tx1"/>
                </a:solidFill>
                <a:effectLst/>
                <a:latin typeface="+mn-lt"/>
                <a:ea typeface="+mn-ea"/>
                <a:cs typeface="+mn-cs"/>
              </a:rPr>
              <a:t>respect</a:t>
            </a:r>
            <a:r>
              <a:rPr lang="tr-TR" sz="1200" kern="1200" baseline="0" dirty="0" smtClean="0">
                <a:solidFill>
                  <a:schemeClr val="tx1"/>
                </a:solidFill>
                <a:effectLst/>
                <a:latin typeface="+mn-lt"/>
                <a:ea typeface="+mn-ea"/>
                <a:cs typeface="+mn-cs"/>
              </a:rPr>
              <a:t>; </a:t>
            </a:r>
            <a:r>
              <a:rPr lang="tr-TR" sz="1200" kern="1200" baseline="0" dirty="0" err="1" smtClean="0">
                <a:solidFill>
                  <a:schemeClr val="tx1"/>
                </a:solidFill>
                <a:effectLst/>
                <a:latin typeface="+mn-lt"/>
                <a:ea typeface="+mn-ea"/>
                <a:cs typeface="+mn-cs"/>
              </a:rPr>
              <a:t>aimed</a:t>
            </a:r>
            <a:r>
              <a:rPr lang="tr-TR" sz="1200" kern="1200" baseline="0" dirty="0" smtClean="0">
                <a:solidFill>
                  <a:schemeClr val="tx1"/>
                </a:solidFill>
                <a:effectLst/>
                <a:latin typeface="+mn-lt"/>
                <a:ea typeface="+mn-ea"/>
                <a:cs typeface="+mn-cs"/>
              </a:rPr>
              <a:t> </a:t>
            </a:r>
            <a:r>
              <a:rPr lang="tr-TR" sz="1200" kern="1200" baseline="0" dirty="0" err="1" smtClean="0">
                <a:solidFill>
                  <a:schemeClr val="tx1"/>
                </a:solidFill>
                <a:effectLst/>
                <a:latin typeface="+mn-lt"/>
                <a:ea typeface="+mn-ea"/>
                <a:cs typeface="+mn-cs"/>
              </a:rPr>
              <a:t>installed</a:t>
            </a:r>
            <a:r>
              <a:rPr lang="tr-TR" sz="1200" kern="1200" baseline="0" dirty="0" smtClean="0">
                <a:solidFill>
                  <a:schemeClr val="tx1"/>
                </a:solidFill>
                <a:effectLst/>
                <a:latin typeface="+mn-lt"/>
                <a:ea typeface="+mn-ea"/>
                <a:cs typeface="+mn-cs"/>
              </a:rPr>
              <a:t> </a:t>
            </a:r>
            <a:r>
              <a:rPr lang="tr-TR" sz="1200" kern="1200" baseline="0" dirty="0" err="1" smtClean="0">
                <a:solidFill>
                  <a:schemeClr val="tx1"/>
                </a:solidFill>
                <a:effectLst/>
                <a:latin typeface="+mn-lt"/>
                <a:ea typeface="+mn-ea"/>
                <a:cs typeface="+mn-cs"/>
              </a:rPr>
              <a:t>capacity</a:t>
            </a:r>
            <a:r>
              <a:rPr lang="tr-TR" sz="1200" kern="1200" baseline="0" dirty="0" smtClean="0">
                <a:solidFill>
                  <a:schemeClr val="tx1"/>
                </a:solidFill>
                <a:effectLst/>
                <a:latin typeface="+mn-lt"/>
                <a:ea typeface="+mn-ea"/>
                <a:cs typeface="+mn-cs"/>
              </a:rPr>
              <a:t> </a:t>
            </a:r>
            <a:r>
              <a:rPr lang="tr-TR" sz="1200" kern="1200" baseline="0" dirty="0" err="1" smtClean="0">
                <a:solidFill>
                  <a:schemeClr val="tx1"/>
                </a:solidFill>
                <a:effectLst/>
                <a:latin typeface="+mn-lt"/>
                <a:ea typeface="+mn-ea"/>
                <a:cs typeface="+mn-cs"/>
              </a:rPr>
              <a:t>figures</a:t>
            </a:r>
            <a:r>
              <a:rPr lang="tr-TR" sz="1200" kern="1200" baseline="0" dirty="0" smtClean="0">
                <a:solidFill>
                  <a:schemeClr val="tx1"/>
                </a:solidFill>
                <a:effectLst/>
                <a:latin typeface="+mn-lt"/>
                <a:ea typeface="+mn-ea"/>
                <a:cs typeface="+mn-cs"/>
              </a:rPr>
              <a:t> </a:t>
            </a:r>
            <a:r>
              <a:rPr lang="tr-TR" sz="1200" kern="1200" baseline="0" dirty="0" err="1" smtClean="0">
                <a:solidFill>
                  <a:schemeClr val="tx1"/>
                </a:solidFill>
                <a:effectLst/>
                <a:latin typeface="+mn-lt"/>
                <a:ea typeface="+mn-ea"/>
                <a:cs typeface="+mn-cs"/>
              </a:rPr>
              <a:t>which</a:t>
            </a:r>
            <a:r>
              <a:rPr lang="tr-TR" sz="1200" kern="1200" baseline="0" dirty="0" smtClean="0">
                <a:solidFill>
                  <a:schemeClr val="tx1"/>
                </a:solidFill>
                <a:effectLst/>
                <a:latin typeface="+mn-lt"/>
                <a:ea typeface="+mn-ea"/>
                <a:cs typeface="+mn-cs"/>
              </a:rPr>
              <a:t> </a:t>
            </a:r>
            <a:r>
              <a:rPr lang="tr-TR" sz="1200" kern="1200" baseline="0" dirty="0" err="1" smtClean="0">
                <a:solidFill>
                  <a:schemeClr val="tx1"/>
                </a:solidFill>
                <a:effectLst/>
                <a:latin typeface="+mn-lt"/>
                <a:ea typeface="+mn-ea"/>
                <a:cs typeface="+mn-cs"/>
              </a:rPr>
              <a:t>were</a:t>
            </a:r>
            <a:r>
              <a:rPr lang="tr-TR" sz="1200" kern="1200" baseline="0" dirty="0" smtClean="0">
                <a:solidFill>
                  <a:schemeClr val="tx1"/>
                </a:solidFill>
                <a:effectLst/>
                <a:latin typeface="+mn-lt"/>
                <a:ea typeface="+mn-ea"/>
                <a:cs typeface="+mn-cs"/>
              </a:rPr>
              <a:t> </a:t>
            </a:r>
            <a:r>
              <a:rPr lang="tr-TR" sz="1200" kern="1200" baseline="0" dirty="0" err="1" smtClean="0">
                <a:solidFill>
                  <a:schemeClr val="tx1"/>
                </a:solidFill>
                <a:effectLst/>
                <a:latin typeface="+mn-lt"/>
                <a:ea typeface="+mn-ea"/>
                <a:cs typeface="+mn-cs"/>
              </a:rPr>
              <a:t>defined</a:t>
            </a:r>
            <a:r>
              <a:rPr lang="tr-TR" sz="1200" kern="1200" baseline="0" dirty="0" smtClean="0">
                <a:solidFill>
                  <a:schemeClr val="tx1"/>
                </a:solidFill>
                <a:effectLst/>
                <a:latin typeface="+mn-lt"/>
                <a:ea typeface="+mn-ea"/>
                <a:cs typeface="+mn-cs"/>
              </a:rPr>
              <a:t> in ‘</a:t>
            </a:r>
            <a:r>
              <a:rPr lang="tr-TR" sz="1200" kern="1200" baseline="0" dirty="0" err="1" smtClean="0">
                <a:solidFill>
                  <a:schemeClr val="tx1"/>
                </a:solidFill>
                <a:effectLst/>
                <a:latin typeface="+mn-lt"/>
                <a:ea typeface="+mn-ea"/>
                <a:cs typeface="+mn-cs"/>
              </a:rPr>
              <a:t>Electricity</a:t>
            </a:r>
            <a:r>
              <a:rPr lang="tr-TR" sz="1200" kern="1200" baseline="0" dirty="0" smtClean="0">
                <a:solidFill>
                  <a:schemeClr val="tx1"/>
                </a:solidFill>
                <a:effectLst/>
                <a:latin typeface="+mn-lt"/>
                <a:ea typeface="+mn-ea"/>
                <a:cs typeface="+mn-cs"/>
              </a:rPr>
              <a:t> </a:t>
            </a:r>
            <a:r>
              <a:rPr lang="tr-TR" sz="1200" kern="1200" baseline="0" dirty="0" err="1" smtClean="0">
                <a:solidFill>
                  <a:schemeClr val="tx1"/>
                </a:solidFill>
                <a:effectLst/>
                <a:latin typeface="+mn-lt"/>
                <a:ea typeface="+mn-ea"/>
                <a:cs typeface="+mn-cs"/>
              </a:rPr>
              <a:t>Energy</a:t>
            </a:r>
            <a:r>
              <a:rPr lang="tr-TR" sz="1200" kern="1200" baseline="0" dirty="0" smtClean="0">
                <a:solidFill>
                  <a:schemeClr val="tx1"/>
                </a:solidFill>
                <a:effectLst/>
                <a:latin typeface="+mn-lt"/>
                <a:ea typeface="+mn-ea"/>
                <a:cs typeface="+mn-cs"/>
              </a:rPr>
              <a:t> Market </a:t>
            </a:r>
            <a:r>
              <a:rPr lang="tr-TR" sz="1200" kern="1200" baseline="0" dirty="0" err="1" smtClean="0">
                <a:solidFill>
                  <a:schemeClr val="tx1"/>
                </a:solidFill>
                <a:effectLst/>
                <a:latin typeface="+mn-lt"/>
                <a:ea typeface="+mn-ea"/>
                <a:cs typeface="+mn-cs"/>
              </a:rPr>
              <a:t>and</a:t>
            </a:r>
            <a:r>
              <a:rPr lang="tr-TR" sz="1200" kern="1200" baseline="0" dirty="0" smtClean="0">
                <a:solidFill>
                  <a:schemeClr val="tx1"/>
                </a:solidFill>
                <a:effectLst/>
                <a:latin typeface="+mn-lt"/>
                <a:ea typeface="+mn-ea"/>
                <a:cs typeface="+mn-cs"/>
              </a:rPr>
              <a:t> </a:t>
            </a:r>
            <a:r>
              <a:rPr lang="tr-TR" sz="1200" kern="1200" baseline="0" dirty="0" err="1" smtClean="0">
                <a:solidFill>
                  <a:schemeClr val="tx1"/>
                </a:solidFill>
                <a:effectLst/>
                <a:latin typeface="+mn-lt"/>
                <a:ea typeface="+mn-ea"/>
                <a:cs typeface="+mn-cs"/>
              </a:rPr>
              <a:t>Supply</a:t>
            </a:r>
            <a:r>
              <a:rPr lang="tr-TR" sz="1200" kern="1200" baseline="0" dirty="0" smtClean="0">
                <a:solidFill>
                  <a:schemeClr val="tx1"/>
                </a:solidFill>
                <a:effectLst/>
                <a:latin typeface="+mn-lt"/>
                <a:ea typeface="+mn-ea"/>
                <a:cs typeface="+mn-cs"/>
              </a:rPr>
              <a:t> Security </a:t>
            </a:r>
            <a:r>
              <a:rPr lang="tr-TR" sz="1200" kern="1200" baseline="0" dirty="0" err="1" smtClean="0">
                <a:solidFill>
                  <a:schemeClr val="tx1"/>
                </a:solidFill>
                <a:effectLst/>
                <a:latin typeface="+mn-lt"/>
                <a:ea typeface="+mn-ea"/>
                <a:cs typeface="+mn-cs"/>
              </a:rPr>
              <a:t>Strategy</a:t>
            </a:r>
            <a:r>
              <a:rPr lang="tr-TR" sz="1200" kern="1200" baseline="0" dirty="0" smtClean="0">
                <a:solidFill>
                  <a:schemeClr val="tx1"/>
                </a:solidFill>
                <a:effectLst/>
                <a:latin typeface="+mn-lt"/>
                <a:ea typeface="+mn-ea"/>
                <a:cs typeface="+mn-cs"/>
              </a:rPr>
              <a:t> </a:t>
            </a:r>
            <a:r>
              <a:rPr lang="tr-TR" sz="1200" kern="1200" baseline="0" dirty="0" err="1" smtClean="0">
                <a:solidFill>
                  <a:schemeClr val="tx1"/>
                </a:solidFill>
                <a:effectLst/>
                <a:latin typeface="+mn-lt"/>
                <a:ea typeface="+mn-ea"/>
                <a:cs typeface="+mn-cs"/>
              </a:rPr>
              <a:t>Paper</a:t>
            </a:r>
            <a:r>
              <a:rPr lang="tr-TR" sz="1200" kern="1200" baseline="0" dirty="0" smtClean="0">
                <a:solidFill>
                  <a:schemeClr val="tx1"/>
                </a:solidFill>
                <a:effectLst/>
                <a:latin typeface="+mn-lt"/>
                <a:ea typeface="+mn-ea"/>
                <a:cs typeface="+mn-cs"/>
              </a:rPr>
              <a:t>’ </a:t>
            </a:r>
            <a:r>
              <a:rPr lang="tr-TR" sz="1200" kern="1200" baseline="0" dirty="0" err="1" smtClean="0">
                <a:solidFill>
                  <a:schemeClr val="tx1"/>
                </a:solidFill>
                <a:effectLst/>
                <a:latin typeface="+mn-lt"/>
                <a:ea typeface="+mn-ea"/>
                <a:cs typeface="+mn-cs"/>
              </a:rPr>
              <a:t>for</a:t>
            </a:r>
            <a:r>
              <a:rPr lang="tr-TR" sz="1200" kern="1200" baseline="0" dirty="0" smtClean="0">
                <a:solidFill>
                  <a:schemeClr val="tx1"/>
                </a:solidFill>
                <a:effectLst/>
                <a:latin typeface="+mn-lt"/>
                <a:ea typeface="+mn-ea"/>
                <a:cs typeface="+mn-cs"/>
              </a:rPr>
              <a:t> 2023 </a:t>
            </a:r>
            <a:r>
              <a:rPr lang="tr-TR" sz="1200" kern="1200" baseline="0" dirty="0" err="1" smtClean="0">
                <a:solidFill>
                  <a:schemeClr val="tx1"/>
                </a:solidFill>
                <a:effectLst/>
                <a:latin typeface="+mn-lt"/>
                <a:ea typeface="+mn-ea"/>
                <a:cs typeface="+mn-cs"/>
              </a:rPr>
              <a:t>are</a:t>
            </a:r>
            <a:r>
              <a:rPr lang="tr-TR" sz="1200" kern="1200" baseline="0" dirty="0" smtClean="0">
                <a:solidFill>
                  <a:schemeClr val="tx1"/>
                </a:solidFill>
                <a:effectLst/>
                <a:latin typeface="+mn-lt"/>
                <a:ea typeface="+mn-ea"/>
                <a:cs typeface="+mn-cs"/>
              </a:rPr>
              <a:t> </a:t>
            </a:r>
          </a:p>
          <a:p>
            <a:endParaRPr lang="tr-TR" sz="1200" kern="1200" baseline="0" dirty="0" smtClean="0">
              <a:solidFill>
                <a:schemeClr val="tx1"/>
              </a:solidFill>
              <a:effectLst/>
              <a:latin typeface="+mn-lt"/>
              <a:ea typeface="+mn-ea"/>
              <a:cs typeface="+mn-cs"/>
            </a:endParaRPr>
          </a:p>
          <a:p>
            <a:r>
              <a:rPr lang="tr-TR" sz="1200" kern="1200" baseline="0" dirty="0" smtClean="0">
                <a:solidFill>
                  <a:schemeClr val="tx1"/>
                </a:solidFill>
                <a:effectLst/>
                <a:latin typeface="+mn-lt"/>
                <a:ea typeface="+mn-ea"/>
                <a:cs typeface="+mn-cs"/>
              </a:rPr>
              <a:t>36 GW </a:t>
            </a:r>
            <a:r>
              <a:rPr lang="tr-TR" sz="1200" kern="1200" baseline="0" dirty="0" err="1" smtClean="0">
                <a:solidFill>
                  <a:schemeClr val="tx1"/>
                </a:solidFill>
                <a:effectLst/>
                <a:latin typeface="+mn-lt"/>
                <a:ea typeface="+mn-ea"/>
                <a:cs typeface="+mn-cs"/>
              </a:rPr>
              <a:t>for</a:t>
            </a:r>
            <a:r>
              <a:rPr lang="tr-TR" sz="1200" kern="1200" baseline="0" dirty="0" smtClean="0">
                <a:solidFill>
                  <a:schemeClr val="tx1"/>
                </a:solidFill>
                <a:effectLst/>
                <a:latin typeface="+mn-lt"/>
                <a:ea typeface="+mn-ea"/>
                <a:cs typeface="+mn-cs"/>
              </a:rPr>
              <a:t> </a:t>
            </a:r>
            <a:r>
              <a:rPr lang="tr-TR" sz="1200" kern="1200" baseline="0" dirty="0" err="1" smtClean="0">
                <a:solidFill>
                  <a:schemeClr val="tx1"/>
                </a:solidFill>
                <a:effectLst/>
                <a:latin typeface="+mn-lt"/>
                <a:ea typeface="+mn-ea"/>
                <a:cs typeface="+mn-cs"/>
              </a:rPr>
              <a:t>Hydro</a:t>
            </a:r>
            <a:r>
              <a:rPr lang="tr-TR" sz="1200" kern="1200" baseline="0" dirty="0" smtClean="0">
                <a:solidFill>
                  <a:schemeClr val="tx1"/>
                </a:solidFill>
                <a:effectLst/>
                <a:latin typeface="+mn-lt"/>
                <a:ea typeface="+mn-ea"/>
                <a:cs typeface="+mn-cs"/>
              </a:rPr>
              <a:t>  </a:t>
            </a:r>
          </a:p>
          <a:p>
            <a:r>
              <a:rPr lang="tr-TR" sz="1200" kern="1200" baseline="0" dirty="0" smtClean="0">
                <a:solidFill>
                  <a:schemeClr val="tx1"/>
                </a:solidFill>
                <a:effectLst/>
                <a:latin typeface="+mn-lt"/>
                <a:ea typeface="+mn-ea"/>
                <a:cs typeface="+mn-cs"/>
              </a:rPr>
              <a:t>20 GW </a:t>
            </a:r>
            <a:r>
              <a:rPr lang="tr-TR" sz="1200" kern="1200" baseline="0" dirty="0" err="1" smtClean="0">
                <a:solidFill>
                  <a:schemeClr val="tx1"/>
                </a:solidFill>
                <a:effectLst/>
                <a:latin typeface="+mn-lt"/>
                <a:ea typeface="+mn-ea"/>
                <a:cs typeface="+mn-cs"/>
              </a:rPr>
              <a:t>for</a:t>
            </a:r>
            <a:r>
              <a:rPr lang="tr-TR" sz="1200" kern="1200" baseline="0" dirty="0" smtClean="0">
                <a:solidFill>
                  <a:schemeClr val="tx1"/>
                </a:solidFill>
                <a:effectLst/>
                <a:latin typeface="+mn-lt"/>
                <a:ea typeface="+mn-ea"/>
                <a:cs typeface="+mn-cs"/>
              </a:rPr>
              <a:t> </a:t>
            </a:r>
            <a:r>
              <a:rPr lang="tr-TR" sz="1200" kern="1200" baseline="0" dirty="0" err="1" smtClean="0">
                <a:solidFill>
                  <a:schemeClr val="tx1"/>
                </a:solidFill>
                <a:effectLst/>
                <a:latin typeface="+mn-lt"/>
                <a:ea typeface="+mn-ea"/>
                <a:cs typeface="+mn-cs"/>
              </a:rPr>
              <a:t>Wind</a:t>
            </a:r>
            <a:r>
              <a:rPr lang="tr-TR" sz="1200" kern="1200" baseline="0" dirty="0" smtClean="0">
                <a:solidFill>
                  <a:schemeClr val="tx1"/>
                </a:solidFill>
                <a:effectLst/>
                <a:latin typeface="+mn-lt"/>
                <a:ea typeface="+mn-ea"/>
                <a:cs typeface="+mn-cs"/>
              </a:rPr>
              <a:t> </a:t>
            </a:r>
          </a:p>
          <a:p>
            <a:r>
              <a:rPr lang="tr-TR" sz="1200" kern="1200" baseline="0" dirty="0" smtClean="0">
                <a:solidFill>
                  <a:schemeClr val="tx1"/>
                </a:solidFill>
                <a:effectLst/>
                <a:latin typeface="+mn-lt"/>
                <a:ea typeface="+mn-ea"/>
                <a:cs typeface="+mn-cs"/>
              </a:rPr>
              <a:t>600 MW </a:t>
            </a:r>
            <a:r>
              <a:rPr lang="tr-TR" sz="1200" kern="1200" baseline="0" dirty="0" err="1" smtClean="0">
                <a:solidFill>
                  <a:schemeClr val="tx1"/>
                </a:solidFill>
                <a:effectLst/>
                <a:latin typeface="+mn-lt"/>
                <a:ea typeface="+mn-ea"/>
                <a:cs typeface="+mn-cs"/>
              </a:rPr>
              <a:t>for</a:t>
            </a:r>
            <a:r>
              <a:rPr lang="tr-TR" sz="1200" kern="1200" baseline="0" dirty="0" smtClean="0">
                <a:solidFill>
                  <a:schemeClr val="tx1"/>
                </a:solidFill>
                <a:effectLst/>
                <a:latin typeface="+mn-lt"/>
                <a:ea typeface="+mn-ea"/>
                <a:cs typeface="+mn-cs"/>
              </a:rPr>
              <a:t> </a:t>
            </a:r>
            <a:r>
              <a:rPr lang="tr-TR" sz="1200" kern="1200" baseline="0" dirty="0" err="1" smtClean="0">
                <a:solidFill>
                  <a:schemeClr val="tx1"/>
                </a:solidFill>
                <a:effectLst/>
                <a:latin typeface="+mn-lt"/>
                <a:ea typeface="+mn-ea"/>
                <a:cs typeface="+mn-cs"/>
              </a:rPr>
              <a:t>geothermal</a:t>
            </a:r>
            <a:r>
              <a:rPr lang="tr-TR" sz="1200" kern="1200" baseline="0" dirty="0" smtClean="0">
                <a:solidFill>
                  <a:schemeClr val="tx1"/>
                </a:solidFill>
                <a:effectLst/>
                <a:latin typeface="+mn-lt"/>
                <a:ea typeface="+mn-ea"/>
                <a:cs typeface="+mn-cs"/>
              </a:rPr>
              <a:t> </a:t>
            </a:r>
            <a:r>
              <a:rPr lang="tr-TR" sz="1200" kern="1200" baseline="0" dirty="0" err="1" smtClean="0">
                <a:solidFill>
                  <a:schemeClr val="tx1"/>
                </a:solidFill>
                <a:effectLst/>
                <a:latin typeface="+mn-lt"/>
                <a:ea typeface="+mn-ea"/>
                <a:cs typeface="+mn-cs"/>
              </a:rPr>
              <a:t>and</a:t>
            </a:r>
            <a:endParaRPr lang="tr-TR" sz="1200" kern="1200" baseline="0" dirty="0" smtClean="0">
              <a:solidFill>
                <a:schemeClr val="tx1"/>
              </a:solidFill>
              <a:effectLst/>
              <a:latin typeface="+mn-lt"/>
              <a:ea typeface="+mn-ea"/>
              <a:cs typeface="+mn-cs"/>
            </a:endParaRPr>
          </a:p>
          <a:p>
            <a:r>
              <a:rPr lang="tr-TR" sz="1200" kern="1200" baseline="0" dirty="0" smtClean="0">
                <a:solidFill>
                  <a:schemeClr val="tx1"/>
                </a:solidFill>
                <a:effectLst/>
                <a:latin typeface="+mn-lt"/>
                <a:ea typeface="+mn-ea"/>
                <a:cs typeface="+mn-cs"/>
              </a:rPr>
              <a:t>600 MW </a:t>
            </a:r>
            <a:r>
              <a:rPr lang="tr-TR" sz="1200" kern="1200" baseline="0" dirty="0" err="1" smtClean="0">
                <a:solidFill>
                  <a:schemeClr val="tx1"/>
                </a:solidFill>
                <a:effectLst/>
                <a:latin typeface="+mn-lt"/>
                <a:ea typeface="+mn-ea"/>
                <a:cs typeface="+mn-cs"/>
              </a:rPr>
              <a:t>for</a:t>
            </a:r>
            <a:r>
              <a:rPr lang="tr-TR" sz="1200" kern="1200" baseline="0" dirty="0" smtClean="0">
                <a:solidFill>
                  <a:schemeClr val="tx1"/>
                </a:solidFill>
                <a:effectLst/>
                <a:latin typeface="+mn-lt"/>
                <a:ea typeface="+mn-ea"/>
                <a:cs typeface="+mn-cs"/>
              </a:rPr>
              <a:t> solar </a:t>
            </a:r>
            <a:r>
              <a:rPr lang="tr-TR" sz="1200" kern="1200" baseline="0" dirty="0" err="1" smtClean="0">
                <a:solidFill>
                  <a:schemeClr val="tx1"/>
                </a:solidFill>
                <a:effectLst/>
                <a:latin typeface="+mn-lt"/>
                <a:ea typeface="+mn-ea"/>
                <a:cs typeface="+mn-cs"/>
              </a:rPr>
              <a:t>power</a:t>
            </a:r>
            <a:r>
              <a:rPr lang="tr-TR" sz="1200" kern="1200" baseline="0" dirty="0" smtClean="0">
                <a:solidFill>
                  <a:schemeClr val="tx1"/>
                </a:solidFill>
                <a:effectLst/>
                <a:latin typeface="+mn-lt"/>
                <a:ea typeface="+mn-ea"/>
                <a:cs typeface="+mn-cs"/>
              </a:rPr>
              <a:t> </a:t>
            </a:r>
          </a:p>
          <a:p>
            <a:r>
              <a:rPr lang="tr-TR" sz="1200" kern="1200" baseline="0" dirty="0" smtClean="0">
                <a:solidFill>
                  <a:schemeClr val="tx1"/>
                </a:solidFill>
                <a:effectLst/>
                <a:latin typeface="+mn-lt"/>
                <a:ea typeface="+mn-ea"/>
                <a:cs typeface="+mn-cs"/>
              </a:rPr>
              <a:t>  </a:t>
            </a:r>
            <a:endParaRPr lang="tr-TR" dirty="0"/>
          </a:p>
        </p:txBody>
      </p:sp>
      <p:sp>
        <p:nvSpPr>
          <p:cNvPr id="4" name="Slayt Numarası Yer Tutucusu 3"/>
          <p:cNvSpPr>
            <a:spLocks noGrp="1"/>
          </p:cNvSpPr>
          <p:nvPr>
            <p:ph type="sldNum" sz="quarter" idx="10"/>
          </p:nvPr>
        </p:nvSpPr>
        <p:spPr/>
        <p:txBody>
          <a:bodyPr/>
          <a:lstStyle/>
          <a:p>
            <a:fld id="{A1AFAB32-AC96-4426-B998-D7E28F75C5B0}" type="slidenum">
              <a:rPr lang="tr-TR" smtClean="0"/>
              <a:pPr/>
              <a:t>7</a:t>
            </a:fld>
            <a:endParaRPr lang="tr-TR"/>
          </a:p>
        </p:txBody>
      </p:sp>
    </p:spTree>
    <p:extLst>
      <p:ext uri="{BB962C8B-B14F-4D97-AF65-F5344CB8AC3E}">
        <p14:creationId xmlns:p14="http://schemas.microsoft.com/office/powerpoint/2010/main" val="375059013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r>
              <a:rPr lang="en-US" sz="1200" kern="1200" dirty="0" smtClean="0">
                <a:solidFill>
                  <a:schemeClr val="tx1"/>
                </a:solidFill>
                <a:effectLst/>
                <a:latin typeface="+mn-lt"/>
                <a:ea typeface="+mn-ea"/>
                <a:cs typeface="+mn-cs"/>
              </a:rPr>
              <a:t>In addition to this, firms in carbon intense sectors such as cement, ceramics, iron and steel and household appliances heavily invest in innovative projects on energy efficiency in processes and products.</a:t>
            </a:r>
            <a:r>
              <a:rPr lang="tr-TR" sz="1200" kern="1200" baseline="0" dirty="0" smtClean="0">
                <a:solidFill>
                  <a:schemeClr val="tx1"/>
                </a:solidFill>
                <a:effectLst/>
                <a:latin typeface="+mn-lt"/>
                <a:ea typeface="+mn-ea"/>
                <a:cs typeface="+mn-cs"/>
              </a:rPr>
              <a:t> </a:t>
            </a:r>
            <a:r>
              <a:rPr lang="tr-TR" sz="1200" kern="1200" baseline="0" dirty="0" err="1" smtClean="0">
                <a:solidFill>
                  <a:schemeClr val="tx1"/>
                </a:solidFill>
                <a:effectLst/>
                <a:latin typeface="+mn-lt"/>
                <a:ea typeface="+mn-ea"/>
                <a:cs typeface="+mn-cs"/>
              </a:rPr>
              <a:t>Examples</a:t>
            </a:r>
            <a:r>
              <a:rPr lang="tr-TR" sz="1200" kern="1200" baseline="0" dirty="0" smtClean="0">
                <a:solidFill>
                  <a:schemeClr val="tx1"/>
                </a:solidFill>
                <a:effectLst/>
                <a:latin typeface="+mn-lt"/>
                <a:ea typeface="+mn-ea"/>
                <a:cs typeface="+mn-cs"/>
              </a:rPr>
              <a:t> of </a:t>
            </a:r>
            <a:r>
              <a:rPr lang="tr-TR" sz="1200" kern="1200" baseline="0" dirty="0" err="1" smtClean="0">
                <a:solidFill>
                  <a:schemeClr val="tx1"/>
                </a:solidFill>
                <a:effectLst/>
                <a:latin typeface="+mn-lt"/>
                <a:ea typeface="+mn-ea"/>
                <a:cs typeface="+mn-cs"/>
              </a:rPr>
              <a:t>best</a:t>
            </a:r>
            <a:r>
              <a:rPr lang="tr-TR" sz="1200" kern="1200" baseline="0" dirty="0" smtClean="0">
                <a:solidFill>
                  <a:schemeClr val="tx1"/>
                </a:solidFill>
                <a:effectLst/>
                <a:latin typeface="+mn-lt"/>
                <a:ea typeface="+mn-ea"/>
                <a:cs typeface="+mn-cs"/>
              </a:rPr>
              <a:t> </a:t>
            </a:r>
            <a:r>
              <a:rPr lang="tr-TR" sz="1200" kern="1200" baseline="0" dirty="0" err="1" smtClean="0">
                <a:solidFill>
                  <a:schemeClr val="tx1"/>
                </a:solidFill>
                <a:effectLst/>
                <a:latin typeface="+mn-lt"/>
                <a:ea typeface="+mn-ea"/>
                <a:cs typeface="+mn-cs"/>
              </a:rPr>
              <a:t>practices</a:t>
            </a:r>
            <a:r>
              <a:rPr lang="tr-TR" sz="1200" kern="1200" baseline="0" dirty="0" smtClean="0">
                <a:solidFill>
                  <a:schemeClr val="tx1"/>
                </a:solidFill>
                <a:effectLst/>
                <a:latin typeface="+mn-lt"/>
                <a:ea typeface="+mn-ea"/>
                <a:cs typeface="+mn-cs"/>
              </a:rPr>
              <a:t>, </a:t>
            </a:r>
            <a:r>
              <a:rPr lang="tr-TR" sz="1200" kern="1200" baseline="0" dirty="0" err="1" smtClean="0">
                <a:solidFill>
                  <a:schemeClr val="tx1"/>
                </a:solidFill>
                <a:effectLst/>
                <a:latin typeface="+mn-lt"/>
                <a:ea typeface="+mn-ea"/>
                <a:cs typeface="+mn-cs"/>
              </a:rPr>
              <a:t>some</a:t>
            </a:r>
            <a:r>
              <a:rPr lang="tr-TR" sz="1200" kern="1200" baseline="0" dirty="0" smtClean="0">
                <a:solidFill>
                  <a:schemeClr val="tx1"/>
                </a:solidFill>
                <a:effectLst/>
                <a:latin typeface="+mn-lt"/>
                <a:ea typeface="+mn-ea"/>
                <a:cs typeface="+mn-cs"/>
              </a:rPr>
              <a:t> of </a:t>
            </a:r>
            <a:r>
              <a:rPr lang="tr-TR" sz="1200" kern="1200" baseline="0" dirty="0" err="1" smtClean="0">
                <a:solidFill>
                  <a:schemeClr val="tx1"/>
                </a:solidFill>
                <a:effectLst/>
                <a:latin typeface="+mn-lt"/>
                <a:ea typeface="+mn-ea"/>
                <a:cs typeface="+mn-cs"/>
              </a:rPr>
              <a:t>which</a:t>
            </a:r>
            <a:r>
              <a:rPr lang="tr-TR" sz="1200" kern="1200" baseline="0" dirty="0" smtClean="0">
                <a:solidFill>
                  <a:schemeClr val="tx1"/>
                </a:solidFill>
                <a:effectLst/>
                <a:latin typeface="+mn-lt"/>
                <a:ea typeface="+mn-ea"/>
                <a:cs typeface="+mn-cs"/>
              </a:rPr>
              <a:t> </a:t>
            </a:r>
            <a:r>
              <a:rPr lang="tr-TR" sz="1200" kern="1200" baseline="0" dirty="0" err="1" smtClean="0">
                <a:solidFill>
                  <a:schemeClr val="tx1"/>
                </a:solidFill>
                <a:effectLst/>
                <a:latin typeface="+mn-lt"/>
                <a:ea typeface="+mn-ea"/>
                <a:cs typeface="+mn-cs"/>
              </a:rPr>
              <a:t>are</a:t>
            </a:r>
            <a:r>
              <a:rPr lang="tr-TR" sz="1200" kern="1200" baseline="0" dirty="0" smtClean="0">
                <a:solidFill>
                  <a:schemeClr val="tx1"/>
                </a:solidFill>
                <a:effectLst/>
                <a:latin typeface="+mn-lt"/>
                <a:ea typeface="+mn-ea"/>
                <a:cs typeface="+mn-cs"/>
              </a:rPr>
              <a:t> </a:t>
            </a:r>
            <a:r>
              <a:rPr lang="tr-TR" sz="1200" kern="1200" baseline="0" dirty="0" err="1" smtClean="0">
                <a:solidFill>
                  <a:schemeClr val="tx1"/>
                </a:solidFill>
                <a:effectLst/>
                <a:latin typeface="+mn-lt"/>
                <a:ea typeface="+mn-ea"/>
                <a:cs typeface="+mn-cs"/>
              </a:rPr>
              <a:t>award</a:t>
            </a:r>
            <a:r>
              <a:rPr lang="tr-TR" sz="1200" kern="1200" baseline="0" dirty="0" smtClean="0">
                <a:solidFill>
                  <a:schemeClr val="tx1"/>
                </a:solidFill>
                <a:effectLst/>
                <a:latin typeface="+mn-lt"/>
                <a:ea typeface="+mn-ea"/>
                <a:cs typeface="+mn-cs"/>
              </a:rPr>
              <a:t> </a:t>
            </a:r>
            <a:r>
              <a:rPr lang="tr-TR" sz="1200" kern="1200" baseline="0" dirty="0" err="1" smtClean="0">
                <a:solidFill>
                  <a:schemeClr val="tx1"/>
                </a:solidFill>
                <a:effectLst/>
                <a:latin typeface="+mn-lt"/>
                <a:ea typeface="+mn-ea"/>
                <a:cs typeface="+mn-cs"/>
              </a:rPr>
              <a:t>winning</a:t>
            </a:r>
            <a:r>
              <a:rPr lang="tr-TR" sz="1200" kern="1200" baseline="0" dirty="0" smtClean="0">
                <a:solidFill>
                  <a:schemeClr val="tx1"/>
                </a:solidFill>
                <a:effectLst/>
                <a:latin typeface="+mn-lt"/>
                <a:ea typeface="+mn-ea"/>
                <a:cs typeface="+mn-cs"/>
              </a:rPr>
              <a:t> </a:t>
            </a:r>
            <a:r>
              <a:rPr lang="en-US" sz="1200" kern="1200" dirty="0" smtClean="0">
                <a:solidFill>
                  <a:schemeClr val="tx1"/>
                </a:solidFill>
                <a:effectLst/>
                <a:latin typeface="+mn-lt"/>
                <a:ea typeface="+mn-ea"/>
                <a:cs typeface="+mn-cs"/>
              </a:rPr>
              <a:t>projects at the RIO + 20 summit in 2012 are </a:t>
            </a:r>
            <a:endParaRPr lang="tr-TR" sz="1200" kern="1200" dirty="0" smtClean="0">
              <a:solidFill>
                <a:schemeClr val="tx1"/>
              </a:solidFill>
              <a:effectLst/>
              <a:latin typeface="+mn-lt"/>
              <a:ea typeface="+mn-ea"/>
              <a:cs typeface="+mn-cs"/>
            </a:endParaRPr>
          </a:p>
          <a:p>
            <a:pPr lvl="0"/>
            <a:r>
              <a:rPr lang="en-US" sz="1200" kern="1200" dirty="0" smtClean="0">
                <a:solidFill>
                  <a:schemeClr val="tx1"/>
                </a:solidFill>
                <a:effectLst/>
                <a:latin typeface="+mn-lt"/>
                <a:ea typeface="+mn-ea"/>
                <a:cs typeface="+mn-cs"/>
              </a:rPr>
              <a:t>Waste Heat Power Generation Project at AKÇANSA Cement production plant in </a:t>
            </a:r>
            <a:r>
              <a:rPr lang="en-US" sz="1200" kern="1200" dirty="0" err="1" smtClean="0">
                <a:solidFill>
                  <a:schemeClr val="tx1"/>
                </a:solidFill>
                <a:effectLst/>
                <a:latin typeface="+mn-lt"/>
                <a:ea typeface="+mn-ea"/>
                <a:cs typeface="+mn-cs"/>
              </a:rPr>
              <a:t>Çanakkale</a:t>
            </a:r>
            <a:r>
              <a:rPr lang="en-US" sz="1200" kern="1200" dirty="0" smtClean="0">
                <a:solidFill>
                  <a:schemeClr val="tx1"/>
                </a:solidFill>
                <a:effectLst/>
                <a:latin typeface="+mn-lt"/>
                <a:ea typeface="+mn-ea"/>
                <a:cs typeface="+mn-cs"/>
              </a:rPr>
              <a:t>; where 30 % of the energy is generated from the waste heat coming out at the production process  </a:t>
            </a:r>
            <a:endParaRPr lang="tr-TR" sz="1200" kern="1200" dirty="0" smtClean="0">
              <a:solidFill>
                <a:schemeClr val="tx1"/>
              </a:solidFill>
              <a:effectLst/>
              <a:latin typeface="+mn-lt"/>
              <a:ea typeface="+mn-ea"/>
              <a:cs typeface="+mn-cs"/>
            </a:endParaRPr>
          </a:p>
          <a:p>
            <a:pPr lvl="0"/>
            <a:r>
              <a:rPr lang="en-US" sz="1200" kern="1200" dirty="0" smtClean="0">
                <a:solidFill>
                  <a:schemeClr val="tx1"/>
                </a:solidFill>
                <a:effectLst/>
                <a:latin typeface="+mn-lt"/>
                <a:ea typeface="+mn-ea"/>
                <a:cs typeface="+mn-cs"/>
              </a:rPr>
              <a:t>Waste Heat Recovery at Ceramic Production by VITRA; where the waste heat coming out of the ceramic kilns is captured and reused for dry spraying. </a:t>
            </a:r>
            <a:endParaRPr lang="tr-TR" sz="1200" kern="1200" dirty="0" smtClean="0">
              <a:solidFill>
                <a:schemeClr val="tx1"/>
              </a:solidFill>
              <a:effectLst/>
              <a:latin typeface="+mn-lt"/>
              <a:ea typeface="+mn-ea"/>
              <a:cs typeface="+mn-cs"/>
            </a:endParaRPr>
          </a:p>
          <a:p>
            <a:pPr lvl="0"/>
            <a:r>
              <a:rPr lang="en-US" sz="1200" kern="1200" dirty="0" smtClean="0">
                <a:solidFill>
                  <a:schemeClr val="tx1"/>
                </a:solidFill>
                <a:effectLst/>
                <a:latin typeface="+mn-lt"/>
                <a:ea typeface="+mn-ea"/>
                <a:cs typeface="+mn-cs"/>
              </a:rPr>
              <a:t>Sustainable Water Management Project at IÇDAŞ integrated facilities (iron steel, ship building and transport); which facilitates energy efficient production of fresh water from sea water </a:t>
            </a:r>
            <a:endParaRPr lang="tr-TR" sz="1200" kern="1200" dirty="0" smtClean="0">
              <a:solidFill>
                <a:schemeClr val="tx1"/>
              </a:solidFill>
              <a:effectLst/>
              <a:latin typeface="+mn-lt"/>
              <a:ea typeface="+mn-ea"/>
              <a:cs typeface="+mn-cs"/>
            </a:endParaRPr>
          </a:p>
          <a:p>
            <a:pPr lvl="0"/>
            <a:r>
              <a:rPr lang="en-US" sz="1200" kern="1200" dirty="0" err="1" smtClean="0">
                <a:solidFill>
                  <a:schemeClr val="tx1"/>
                </a:solidFill>
                <a:effectLst/>
                <a:latin typeface="+mn-lt"/>
                <a:ea typeface="+mn-ea"/>
                <a:cs typeface="+mn-cs"/>
              </a:rPr>
              <a:t>Arçelik</a:t>
            </a:r>
            <a:r>
              <a:rPr lang="en-US" sz="1200" kern="1200" dirty="0" smtClean="0">
                <a:solidFill>
                  <a:schemeClr val="tx1"/>
                </a:solidFill>
                <a:effectLst/>
                <a:latin typeface="+mn-lt"/>
                <a:ea typeface="+mn-ea"/>
                <a:cs typeface="+mn-cs"/>
              </a:rPr>
              <a:t> Cactus dish washer is an example of facilitating water and energy efficiency at the consumption side, as the world’s least energy and water consuming dishwasher (annual electricity consumption: 194kwh and water consumption per wash: 6 liters)</a:t>
            </a:r>
            <a:r>
              <a:rPr lang="tr-TR" sz="1200" kern="1200" baseline="0" dirty="0" smtClean="0">
                <a:solidFill>
                  <a:schemeClr val="tx1"/>
                </a:solidFill>
                <a:effectLst/>
                <a:latin typeface="+mn-lt"/>
                <a:ea typeface="+mn-ea"/>
                <a:cs typeface="+mn-cs"/>
              </a:rPr>
              <a:t> </a:t>
            </a:r>
            <a:r>
              <a:rPr lang="tr-TR" sz="1200" kern="1200" baseline="0" dirty="0" err="1" smtClean="0">
                <a:solidFill>
                  <a:schemeClr val="tx1"/>
                </a:solidFill>
                <a:effectLst/>
                <a:latin typeface="+mn-lt"/>
                <a:ea typeface="+mn-ea"/>
                <a:cs typeface="+mn-cs"/>
              </a:rPr>
              <a:t>and</a:t>
            </a:r>
            <a:r>
              <a:rPr lang="tr-TR" sz="1200" kern="1200" baseline="0" dirty="0" smtClean="0">
                <a:solidFill>
                  <a:schemeClr val="tx1"/>
                </a:solidFill>
                <a:effectLst/>
                <a:latin typeface="+mn-lt"/>
                <a:ea typeface="+mn-ea"/>
                <a:cs typeface="+mn-cs"/>
              </a:rPr>
              <a:t> </a:t>
            </a:r>
          </a:p>
          <a:p>
            <a:pPr lvl="0"/>
            <a:endParaRPr lang="tr-TR" sz="1200" kern="1200" baseline="0" dirty="0" smtClean="0">
              <a:solidFill>
                <a:schemeClr val="tx1"/>
              </a:solidFill>
              <a:effectLst/>
              <a:latin typeface="+mn-lt"/>
              <a:ea typeface="+mn-ea"/>
              <a:cs typeface="+mn-cs"/>
            </a:endParaRPr>
          </a:p>
          <a:p>
            <a:pPr lvl="0"/>
            <a:r>
              <a:rPr lang="tr-TR" sz="1200" kern="1200" baseline="0" dirty="0" smtClean="0">
                <a:solidFill>
                  <a:schemeClr val="tx1"/>
                </a:solidFill>
                <a:effectLst/>
                <a:latin typeface="+mn-lt"/>
                <a:ea typeface="+mn-ea"/>
                <a:cs typeface="+mn-cs"/>
              </a:rPr>
              <a:t>OYAK </a:t>
            </a:r>
            <a:r>
              <a:rPr lang="tr-TR" sz="1200" kern="1200" baseline="0" dirty="0" err="1" smtClean="0">
                <a:solidFill>
                  <a:schemeClr val="tx1"/>
                </a:solidFill>
                <a:effectLst/>
                <a:latin typeface="+mn-lt"/>
                <a:ea typeface="+mn-ea"/>
                <a:cs typeface="+mn-cs"/>
              </a:rPr>
              <a:t>Paper</a:t>
            </a:r>
            <a:r>
              <a:rPr lang="tr-TR" sz="1200" kern="1200" baseline="0" dirty="0" smtClean="0">
                <a:solidFill>
                  <a:schemeClr val="tx1"/>
                </a:solidFill>
                <a:effectLst/>
                <a:latin typeface="+mn-lt"/>
                <a:ea typeface="+mn-ea"/>
                <a:cs typeface="+mn-cs"/>
              </a:rPr>
              <a:t> </a:t>
            </a:r>
            <a:r>
              <a:rPr lang="tr-TR" sz="1200" kern="1200" baseline="0" dirty="0" err="1" smtClean="0">
                <a:solidFill>
                  <a:schemeClr val="tx1"/>
                </a:solidFill>
                <a:effectLst/>
                <a:latin typeface="+mn-lt"/>
                <a:ea typeface="+mn-ea"/>
                <a:cs typeface="+mn-cs"/>
              </a:rPr>
              <a:t>Packaging</a:t>
            </a:r>
            <a:r>
              <a:rPr lang="tr-TR" sz="1200" kern="1200" baseline="0" dirty="0" smtClean="0">
                <a:solidFill>
                  <a:schemeClr val="tx1"/>
                </a:solidFill>
                <a:effectLst/>
                <a:latin typeface="+mn-lt"/>
                <a:ea typeface="+mn-ea"/>
                <a:cs typeface="+mn-cs"/>
              </a:rPr>
              <a:t> </a:t>
            </a:r>
            <a:r>
              <a:rPr lang="tr-TR" sz="1200" kern="1200" baseline="0" dirty="0" err="1" smtClean="0">
                <a:solidFill>
                  <a:schemeClr val="tx1"/>
                </a:solidFill>
                <a:effectLst/>
                <a:latin typeface="+mn-lt"/>
                <a:ea typeface="+mn-ea"/>
                <a:cs typeface="+mn-cs"/>
              </a:rPr>
              <a:t>Biomass</a:t>
            </a:r>
            <a:r>
              <a:rPr lang="tr-TR" sz="1200" kern="1200" baseline="0" dirty="0" smtClean="0">
                <a:solidFill>
                  <a:schemeClr val="tx1"/>
                </a:solidFill>
                <a:effectLst/>
                <a:latin typeface="+mn-lt"/>
                <a:ea typeface="+mn-ea"/>
                <a:cs typeface="+mn-cs"/>
              </a:rPr>
              <a:t> </a:t>
            </a:r>
            <a:r>
              <a:rPr lang="tr-TR" sz="1200" kern="1200" baseline="0" dirty="0" err="1" smtClean="0">
                <a:solidFill>
                  <a:schemeClr val="tx1"/>
                </a:solidFill>
                <a:effectLst/>
                <a:latin typeface="+mn-lt"/>
                <a:ea typeface="+mn-ea"/>
                <a:cs typeface="+mn-cs"/>
              </a:rPr>
              <a:t>Boiler</a:t>
            </a:r>
            <a:r>
              <a:rPr lang="tr-TR" sz="1200" kern="1200" baseline="0" dirty="0" smtClean="0">
                <a:solidFill>
                  <a:schemeClr val="tx1"/>
                </a:solidFill>
                <a:effectLst/>
                <a:latin typeface="+mn-lt"/>
                <a:ea typeface="+mn-ea"/>
                <a:cs typeface="+mn-cs"/>
              </a:rPr>
              <a:t>, </a:t>
            </a:r>
            <a:r>
              <a:rPr lang="tr-TR" sz="1200" kern="1200" baseline="0" dirty="0" err="1" smtClean="0">
                <a:solidFill>
                  <a:schemeClr val="tx1"/>
                </a:solidFill>
                <a:effectLst/>
                <a:latin typeface="+mn-lt"/>
                <a:ea typeface="+mn-ea"/>
                <a:cs typeface="+mn-cs"/>
              </a:rPr>
              <a:t>which</a:t>
            </a:r>
            <a:r>
              <a:rPr lang="tr-TR" sz="1200" kern="1200" baseline="0" dirty="0" smtClean="0">
                <a:solidFill>
                  <a:schemeClr val="tx1"/>
                </a:solidFill>
                <a:effectLst/>
                <a:latin typeface="+mn-lt"/>
                <a:ea typeface="+mn-ea"/>
                <a:cs typeface="+mn-cs"/>
              </a:rPr>
              <a:t> </a:t>
            </a:r>
            <a:r>
              <a:rPr lang="tr-TR" sz="1200" kern="1200" baseline="0" dirty="0" err="1" smtClean="0">
                <a:solidFill>
                  <a:schemeClr val="tx1"/>
                </a:solidFill>
                <a:effectLst/>
                <a:latin typeface="+mn-lt"/>
                <a:ea typeface="+mn-ea"/>
                <a:cs typeface="+mn-cs"/>
              </a:rPr>
              <a:t>wood</a:t>
            </a:r>
            <a:r>
              <a:rPr lang="tr-TR" sz="1200" kern="1200" baseline="0" dirty="0" smtClean="0">
                <a:solidFill>
                  <a:schemeClr val="tx1"/>
                </a:solidFill>
                <a:effectLst/>
                <a:latin typeface="+mn-lt"/>
                <a:ea typeface="+mn-ea"/>
                <a:cs typeface="+mn-cs"/>
              </a:rPr>
              <a:t> </a:t>
            </a:r>
            <a:r>
              <a:rPr lang="tr-TR" sz="1200" kern="1200" baseline="0" dirty="0" err="1" smtClean="0">
                <a:solidFill>
                  <a:schemeClr val="tx1"/>
                </a:solidFill>
                <a:effectLst/>
                <a:latin typeface="+mn-lt"/>
                <a:ea typeface="+mn-ea"/>
                <a:cs typeface="+mn-cs"/>
              </a:rPr>
              <a:t>waste</a:t>
            </a:r>
            <a:r>
              <a:rPr lang="tr-TR" sz="1200" kern="1200" baseline="0" dirty="0" smtClean="0">
                <a:solidFill>
                  <a:schemeClr val="tx1"/>
                </a:solidFill>
                <a:effectLst/>
                <a:latin typeface="+mn-lt"/>
                <a:ea typeface="+mn-ea"/>
                <a:cs typeface="+mn-cs"/>
              </a:rPr>
              <a:t> (</a:t>
            </a:r>
            <a:r>
              <a:rPr lang="tr-TR" sz="1200" kern="1200" baseline="0" dirty="0" err="1" smtClean="0">
                <a:solidFill>
                  <a:schemeClr val="tx1"/>
                </a:solidFill>
                <a:effectLst/>
                <a:latin typeface="+mn-lt"/>
                <a:ea typeface="+mn-ea"/>
                <a:cs typeface="+mn-cs"/>
              </a:rPr>
              <a:t>i.e</a:t>
            </a:r>
            <a:r>
              <a:rPr lang="tr-TR" sz="1200" kern="1200" baseline="0" dirty="0" smtClean="0">
                <a:solidFill>
                  <a:schemeClr val="tx1"/>
                </a:solidFill>
                <a:effectLst/>
                <a:latin typeface="+mn-lt"/>
                <a:ea typeface="+mn-ea"/>
                <a:cs typeface="+mn-cs"/>
              </a:rPr>
              <a:t>. Bark, </a:t>
            </a:r>
            <a:r>
              <a:rPr lang="tr-TR" sz="1200" kern="1200" baseline="0" dirty="0" err="1" smtClean="0">
                <a:solidFill>
                  <a:schemeClr val="tx1"/>
                </a:solidFill>
                <a:effectLst/>
                <a:latin typeface="+mn-lt"/>
                <a:ea typeface="+mn-ea"/>
                <a:cs typeface="+mn-cs"/>
              </a:rPr>
              <a:t>nut</a:t>
            </a:r>
            <a:r>
              <a:rPr lang="tr-TR" sz="1200" kern="1200" baseline="0" dirty="0" smtClean="0">
                <a:solidFill>
                  <a:schemeClr val="tx1"/>
                </a:solidFill>
                <a:effectLst/>
                <a:latin typeface="+mn-lt"/>
                <a:ea typeface="+mn-ea"/>
                <a:cs typeface="+mn-cs"/>
              </a:rPr>
              <a:t> </a:t>
            </a:r>
            <a:r>
              <a:rPr lang="tr-TR" sz="1200" kern="1200" baseline="0" dirty="0" err="1" smtClean="0">
                <a:solidFill>
                  <a:schemeClr val="tx1"/>
                </a:solidFill>
                <a:effectLst/>
                <a:latin typeface="+mn-lt"/>
                <a:ea typeface="+mn-ea"/>
                <a:cs typeface="+mn-cs"/>
              </a:rPr>
              <a:t>shell</a:t>
            </a:r>
            <a:r>
              <a:rPr lang="tr-TR" sz="1200" kern="1200" baseline="0" dirty="0" smtClean="0">
                <a:solidFill>
                  <a:schemeClr val="tx1"/>
                </a:solidFill>
                <a:effectLst/>
                <a:latin typeface="+mn-lt"/>
                <a:ea typeface="+mn-ea"/>
                <a:cs typeface="+mn-cs"/>
              </a:rPr>
              <a:t>, </a:t>
            </a:r>
            <a:r>
              <a:rPr lang="tr-TR" sz="1200" kern="1200" baseline="0" dirty="0" err="1" smtClean="0">
                <a:solidFill>
                  <a:schemeClr val="tx1"/>
                </a:solidFill>
                <a:effectLst/>
                <a:latin typeface="+mn-lt"/>
                <a:ea typeface="+mn-ea"/>
                <a:cs typeface="+mn-cs"/>
              </a:rPr>
              <a:t>almond</a:t>
            </a:r>
            <a:r>
              <a:rPr lang="tr-TR" sz="1200" kern="1200" baseline="0" dirty="0" smtClean="0">
                <a:solidFill>
                  <a:schemeClr val="tx1"/>
                </a:solidFill>
                <a:effectLst/>
                <a:latin typeface="+mn-lt"/>
                <a:ea typeface="+mn-ea"/>
                <a:cs typeface="+mn-cs"/>
              </a:rPr>
              <a:t> </a:t>
            </a:r>
            <a:r>
              <a:rPr lang="tr-TR" sz="1200" kern="1200" baseline="0" dirty="0" err="1" smtClean="0">
                <a:solidFill>
                  <a:schemeClr val="tx1"/>
                </a:solidFill>
                <a:effectLst/>
                <a:latin typeface="+mn-lt"/>
                <a:ea typeface="+mn-ea"/>
                <a:cs typeface="+mn-cs"/>
              </a:rPr>
              <a:t>shell</a:t>
            </a:r>
            <a:r>
              <a:rPr lang="tr-TR" sz="1200" kern="1200" baseline="0" dirty="0" smtClean="0">
                <a:solidFill>
                  <a:schemeClr val="tx1"/>
                </a:solidFill>
                <a:effectLst/>
                <a:latin typeface="+mn-lt"/>
                <a:ea typeface="+mn-ea"/>
                <a:cs typeface="+mn-cs"/>
              </a:rPr>
              <a:t>, </a:t>
            </a:r>
            <a:r>
              <a:rPr lang="tr-TR" sz="1200" kern="1200" baseline="0" dirty="0" err="1" smtClean="0">
                <a:solidFill>
                  <a:schemeClr val="tx1"/>
                </a:solidFill>
                <a:effectLst/>
                <a:latin typeface="+mn-lt"/>
                <a:ea typeface="+mn-ea"/>
                <a:cs typeface="+mn-cs"/>
              </a:rPr>
              <a:t>forest</a:t>
            </a:r>
            <a:r>
              <a:rPr lang="tr-TR" sz="1200" kern="1200" baseline="0" dirty="0" smtClean="0">
                <a:solidFill>
                  <a:schemeClr val="tx1"/>
                </a:solidFill>
                <a:effectLst/>
                <a:latin typeface="+mn-lt"/>
                <a:ea typeface="+mn-ea"/>
                <a:cs typeface="+mn-cs"/>
              </a:rPr>
              <a:t> </a:t>
            </a:r>
            <a:r>
              <a:rPr lang="tr-TR" sz="1200" kern="1200" baseline="0" dirty="0" err="1" smtClean="0">
                <a:solidFill>
                  <a:schemeClr val="tx1"/>
                </a:solidFill>
                <a:effectLst/>
                <a:latin typeface="+mn-lt"/>
                <a:ea typeface="+mn-ea"/>
                <a:cs typeface="+mn-cs"/>
              </a:rPr>
              <a:t>waste</a:t>
            </a:r>
            <a:r>
              <a:rPr lang="tr-TR" sz="1200" kern="1200" baseline="0" dirty="0" smtClean="0">
                <a:solidFill>
                  <a:schemeClr val="tx1"/>
                </a:solidFill>
                <a:effectLst/>
                <a:latin typeface="+mn-lt"/>
                <a:ea typeface="+mn-ea"/>
                <a:cs typeface="+mn-cs"/>
              </a:rPr>
              <a:t>, </a:t>
            </a:r>
            <a:r>
              <a:rPr lang="tr-TR" sz="1200" kern="1200" baseline="0" dirty="0" err="1" smtClean="0">
                <a:solidFill>
                  <a:schemeClr val="tx1"/>
                </a:solidFill>
                <a:effectLst/>
                <a:latin typeface="+mn-lt"/>
                <a:ea typeface="+mn-ea"/>
                <a:cs typeface="+mn-cs"/>
              </a:rPr>
              <a:t>chips</a:t>
            </a:r>
            <a:r>
              <a:rPr lang="tr-TR" sz="1200" kern="1200" baseline="0" dirty="0" smtClean="0">
                <a:solidFill>
                  <a:schemeClr val="tx1"/>
                </a:solidFill>
                <a:effectLst/>
                <a:latin typeface="+mn-lt"/>
                <a:ea typeface="+mn-ea"/>
                <a:cs typeface="+mn-cs"/>
              </a:rPr>
              <a:t> </a:t>
            </a:r>
            <a:r>
              <a:rPr lang="tr-TR" sz="1200" kern="1200" baseline="0" dirty="0" err="1" smtClean="0">
                <a:solidFill>
                  <a:schemeClr val="tx1"/>
                </a:solidFill>
                <a:effectLst/>
                <a:latin typeface="+mn-lt"/>
                <a:ea typeface="+mn-ea"/>
                <a:cs typeface="+mn-cs"/>
              </a:rPr>
              <a:t>etc</a:t>
            </a:r>
            <a:r>
              <a:rPr lang="tr-TR" sz="1200" kern="1200" baseline="0" dirty="0" smtClean="0">
                <a:solidFill>
                  <a:schemeClr val="tx1"/>
                </a:solidFill>
                <a:effectLst/>
                <a:latin typeface="+mn-lt"/>
                <a:ea typeface="+mn-ea"/>
                <a:cs typeface="+mn-cs"/>
              </a:rPr>
              <a:t>. ) </a:t>
            </a:r>
            <a:r>
              <a:rPr lang="tr-TR" sz="1200" kern="1200" baseline="0" dirty="0" err="1" smtClean="0">
                <a:solidFill>
                  <a:schemeClr val="tx1"/>
                </a:solidFill>
                <a:effectLst/>
                <a:latin typeface="+mn-lt"/>
                <a:ea typeface="+mn-ea"/>
                <a:cs typeface="+mn-cs"/>
              </a:rPr>
              <a:t>to</a:t>
            </a:r>
            <a:r>
              <a:rPr lang="tr-TR" sz="1200" kern="1200" baseline="0" dirty="0" smtClean="0">
                <a:solidFill>
                  <a:schemeClr val="tx1"/>
                </a:solidFill>
                <a:effectLst/>
                <a:latin typeface="+mn-lt"/>
                <a:ea typeface="+mn-ea"/>
                <a:cs typeface="+mn-cs"/>
              </a:rPr>
              <a:t> </a:t>
            </a:r>
            <a:r>
              <a:rPr lang="tr-TR" sz="1200" kern="1200" baseline="0" dirty="0" err="1" smtClean="0">
                <a:solidFill>
                  <a:schemeClr val="tx1"/>
                </a:solidFill>
                <a:effectLst/>
                <a:latin typeface="+mn-lt"/>
                <a:ea typeface="+mn-ea"/>
                <a:cs typeface="+mn-cs"/>
              </a:rPr>
              <a:t>generate</a:t>
            </a:r>
            <a:r>
              <a:rPr lang="tr-TR" sz="1200" kern="1200" baseline="0" dirty="0" smtClean="0">
                <a:solidFill>
                  <a:schemeClr val="tx1"/>
                </a:solidFill>
                <a:effectLst/>
                <a:latin typeface="+mn-lt"/>
                <a:ea typeface="+mn-ea"/>
                <a:cs typeface="+mn-cs"/>
              </a:rPr>
              <a:t> </a:t>
            </a:r>
            <a:r>
              <a:rPr lang="tr-TR" sz="1200" kern="1200" baseline="0" dirty="0" err="1" smtClean="0">
                <a:solidFill>
                  <a:schemeClr val="tx1"/>
                </a:solidFill>
                <a:effectLst/>
                <a:latin typeface="+mn-lt"/>
                <a:ea typeface="+mn-ea"/>
                <a:cs typeface="+mn-cs"/>
              </a:rPr>
              <a:t>electricity</a:t>
            </a:r>
            <a:r>
              <a:rPr lang="tr-TR" sz="1200" kern="1200" baseline="0" dirty="0" smtClean="0">
                <a:solidFill>
                  <a:schemeClr val="tx1"/>
                </a:solidFill>
                <a:effectLst/>
                <a:latin typeface="+mn-lt"/>
                <a:ea typeface="+mn-ea"/>
                <a:cs typeface="+mn-cs"/>
              </a:rPr>
              <a:t> </a:t>
            </a:r>
            <a:r>
              <a:rPr lang="tr-TR" sz="1200" kern="1200" baseline="0" dirty="0" err="1" smtClean="0">
                <a:solidFill>
                  <a:schemeClr val="tx1"/>
                </a:solidFill>
                <a:effectLst/>
                <a:latin typeface="+mn-lt"/>
                <a:ea typeface="+mn-ea"/>
                <a:cs typeface="+mn-cs"/>
              </a:rPr>
              <a:t>for</a:t>
            </a:r>
            <a:r>
              <a:rPr lang="tr-TR" sz="1200" kern="1200" baseline="0" dirty="0" smtClean="0">
                <a:solidFill>
                  <a:schemeClr val="tx1"/>
                </a:solidFill>
                <a:effectLst/>
                <a:latin typeface="+mn-lt"/>
                <a:ea typeface="+mn-ea"/>
                <a:cs typeface="+mn-cs"/>
              </a:rPr>
              <a:t> </a:t>
            </a:r>
            <a:r>
              <a:rPr lang="tr-TR" sz="1200" kern="1200" baseline="0" dirty="0" err="1" smtClean="0">
                <a:solidFill>
                  <a:schemeClr val="tx1"/>
                </a:solidFill>
                <a:effectLst/>
                <a:latin typeface="+mn-lt"/>
                <a:ea typeface="+mn-ea"/>
                <a:cs typeface="+mn-cs"/>
              </a:rPr>
              <a:t>the</a:t>
            </a:r>
            <a:r>
              <a:rPr lang="tr-TR" sz="1200" kern="1200" baseline="0" dirty="0" smtClean="0">
                <a:solidFill>
                  <a:schemeClr val="tx1"/>
                </a:solidFill>
                <a:effectLst/>
                <a:latin typeface="+mn-lt"/>
                <a:ea typeface="+mn-ea"/>
                <a:cs typeface="+mn-cs"/>
              </a:rPr>
              <a:t> </a:t>
            </a:r>
            <a:r>
              <a:rPr lang="tr-TR" sz="1200" kern="1200" baseline="0" dirty="0" err="1" smtClean="0">
                <a:solidFill>
                  <a:schemeClr val="tx1"/>
                </a:solidFill>
                <a:effectLst/>
                <a:latin typeface="+mn-lt"/>
                <a:ea typeface="+mn-ea"/>
                <a:cs typeface="+mn-cs"/>
              </a:rPr>
              <a:t>operation</a:t>
            </a:r>
            <a:r>
              <a:rPr lang="tr-TR" sz="1200" kern="1200" baseline="0" dirty="0" smtClean="0">
                <a:solidFill>
                  <a:schemeClr val="tx1"/>
                </a:solidFill>
                <a:effectLst/>
                <a:latin typeface="+mn-lt"/>
                <a:ea typeface="+mn-ea"/>
                <a:cs typeface="+mn-cs"/>
              </a:rPr>
              <a:t> of </a:t>
            </a:r>
            <a:r>
              <a:rPr lang="tr-TR" sz="1200" kern="1200" baseline="0" dirty="0" err="1" smtClean="0">
                <a:solidFill>
                  <a:schemeClr val="tx1"/>
                </a:solidFill>
                <a:effectLst/>
                <a:latin typeface="+mn-lt"/>
                <a:ea typeface="+mn-ea"/>
                <a:cs typeface="+mn-cs"/>
              </a:rPr>
              <a:t>the</a:t>
            </a:r>
            <a:r>
              <a:rPr lang="tr-TR" sz="1200" kern="1200" baseline="0" dirty="0" smtClean="0">
                <a:solidFill>
                  <a:schemeClr val="tx1"/>
                </a:solidFill>
                <a:effectLst/>
                <a:latin typeface="+mn-lt"/>
                <a:ea typeface="+mn-ea"/>
                <a:cs typeface="+mn-cs"/>
              </a:rPr>
              <a:t> </a:t>
            </a:r>
            <a:r>
              <a:rPr lang="tr-TR" sz="1200" kern="1200" baseline="0" dirty="0" err="1" smtClean="0">
                <a:solidFill>
                  <a:schemeClr val="tx1"/>
                </a:solidFill>
                <a:effectLst/>
                <a:latin typeface="+mn-lt"/>
                <a:ea typeface="+mn-ea"/>
                <a:cs typeface="+mn-cs"/>
              </a:rPr>
              <a:t>plant</a:t>
            </a:r>
            <a:r>
              <a:rPr lang="tr-TR" sz="1200" kern="1200" baseline="0" dirty="0" smtClean="0">
                <a:solidFill>
                  <a:schemeClr val="tx1"/>
                </a:solidFill>
                <a:effectLst/>
                <a:latin typeface="+mn-lt"/>
                <a:ea typeface="+mn-ea"/>
                <a:cs typeface="+mn-cs"/>
              </a:rPr>
              <a:t> </a:t>
            </a:r>
            <a:r>
              <a:rPr lang="tr-TR" sz="1200" kern="1200" baseline="0" dirty="0" err="1" smtClean="0">
                <a:solidFill>
                  <a:schemeClr val="tx1"/>
                </a:solidFill>
                <a:effectLst/>
                <a:latin typeface="+mn-lt"/>
                <a:ea typeface="+mn-ea"/>
                <a:cs typeface="+mn-cs"/>
              </a:rPr>
              <a:t>itself</a:t>
            </a:r>
            <a:r>
              <a:rPr lang="tr-TR" sz="1200" kern="1200" baseline="0" dirty="0" smtClean="0">
                <a:solidFill>
                  <a:schemeClr val="tx1"/>
                </a:solidFill>
                <a:effectLst/>
                <a:latin typeface="+mn-lt"/>
                <a:ea typeface="+mn-ea"/>
                <a:cs typeface="+mn-cs"/>
              </a:rPr>
              <a:t>. </a:t>
            </a:r>
            <a:r>
              <a:rPr lang="en-US" sz="1200" kern="1200" dirty="0" smtClean="0">
                <a:solidFill>
                  <a:schemeClr val="tx1"/>
                </a:solidFill>
                <a:effectLst/>
                <a:latin typeface="+mn-lt"/>
                <a:ea typeface="+mn-ea"/>
                <a:cs typeface="+mn-cs"/>
              </a:rPr>
              <a:t> </a:t>
            </a:r>
            <a:endParaRPr lang="tr-TR" sz="1200" kern="1200" dirty="0" smtClean="0">
              <a:solidFill>
                <a:schemeClr val="tx1"/>
              </a:solidFill>
              <a:effectLst/>
              <a:latin typeface="+mn-lt"/>
              <a:ea typeface="+mn-ea"/>
              <a:cs typeface="+mn-cs"/>
            </a:endParaRPr>
          </a:p>
          <a:p>
            <a:r>
              <a:rPr lang="en-US" sz="1200" kern="1200" dirty="0" smtClean="0">
                <a:solidFill>
                  <a:schemeClr val="tx1"/>
                </a:solidFill>
                <a:effectLst/>
                <a:latin typeface="+mn-lt"/>
                <a:ea typeface="+mn-ea"/>
                <a:cs typeface="+mn-cs"/>
              </a:rPr>
              <a:t> </a:t>
            </a:r>
            <a:endParaRPr lang="tr-TR" sz="1200" kern="1200" dirty="0">
              <a:solidFill>
                <a:schemeClr val="tx1"/>
              </a:solidFill>
              <a:effectLst/>
              <a:latin typeface="+mn-lt"/>
              <a:ea typeface="+mn-ea"/>
              <a:cs typeface="+mn-cs"/>
            </a:endParaRPr>
          </a:p>
        </p:txBody>
      </p:sp>
      <p:sp>
        <p:nvSpPr>
          <p:cNvPr id="4" name="Slayt Numarası Yer Tutucusu 3"/>
          <p:cNvSpPr>
            <a:spLocks noGrp="1"/>
          </p:cNvSpPr>
          <p:nvPr>
            <p:ph type="sldNum" sz="quarter" idx="10"/>
          </p:nvPr>
        </p:nvSpPr>
        <p:spPr/>
        <p:txBody>
          <a:bodyPr/>
          <a:lstStyle/>
          <a:p>
            <a:fld id="{A1AFAB32-AC96-4426-B998-D7E28F75C5B0}" type="slidenum">
              <a:rPr lang="tr-TR" smtClean="0"/>
              <a:pPr/>
              <a:t>8</a:t>
            </a:fld>
            <a:endParaRPr lang="tr-TR"/>
          </a:p>
        </p:txBody>
      </p:sp>
    </p:spTree>
    <p:extLst>
      <p:ext uri="{BB962C8B-B14F-4D97-AF65-F5344CB8AC3E}">
        <p14:creationId xmlns:p14="http://schemas.microsoft.com/office/powerpoint/2010/main" val="197209217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dirty="0" smtClean="0">
                <a:solidFill>
                  <a:schemeClr val="tx1"/>
                </a:solidFill>
                <a:effectLst/>
                <a:latin typeface="+mn-lt"/>
                <a:ea typeface="+mn-ea"/>
                <a:cs typeface="+mn-cs"/>
              </a:rPr>
              <a:t>Equally important as facilitating new investments and providing support for academic efforts; capacity building efforts to control </a:t>
            </a:r>
            <a:r>
              <a:rPr lang="en-US" sz="1200" kern="1200" dirty="0" err="1" smtClean="0">
                <a:solidFill>
                  <a:schemeClr val="tx1"/>
                </a:solidFill>
                <a:effectLst/>
                <a:latin typeface="+mn-lt"/>
                <a:ea typeface="+mn-ea"/>
                <a:cs typeface="+mn-cs"/>
              </a:rPr>
              <a:t>GhG</a:t>
            </a:r>
            <a:r>
              <a:rPr lang="en-US" sz="1200" kern="1200" dirty="0" smtClean="0">
                <a:solidFill>
                  <a:schemeClr val="tx1"/>
                </a:solidFill>
                <a:effectLst/>
                <a:latin typeface="+mn-lt"/>
                <a:ea typeface="+mn-ea"/>
                <a:cs typeface="+mn-cs"/>
              </a:rPr>
              <a:t> emissions is another key issue in the case of Turkey. Notably, the effectiveness of policy instruments and the investments on the way to a low carbon economy can only be measured with countable data on the status of emissions.  In this respect establishing a well-functioning monitoring reporting and verification mechanism is vitally important. The legislative framework in this context is recently introduced in Turkey and will </a:t>
            </a:r>
            <a:r>
              <a:rPr lang="tr-TR" sz="1200" kern="1200" dirty="0" smtClean="0">
                <a:solidFill>
                  <a:schemeClr val="tx1"/>
                </a:solidFill>
                <a:effectLst/>
                <a:latin typeface="+mn-lt"/>
                <a:ea typeface="+mn-ea"/>
                <a:cs typeface="+mn-cs"/>
              </a:rPr>
              <a:t>be in </a:t>
            </a:r>
            <a:r>
              <a:rPr lang="tr-TR" sz="1200" kern="1200" dirty="0" err="1" smtClean="0">
                <a:solidFill>
                  <a:schemeClr val="tx1"/>
                </a:solidFill>
                <a:effectLst/>
                <a:latin typeface="+mn-lt"/>
                <a:ea typeface="+mn-ea"/>
                <a:cs typeface="+mn-cs"/>
              </a:rPr>
              <a:t>practise</a:t>
            </a:r>
            <a:r>
              <a:rPr lang="tr-TR" sz="1200" kern="1200" dirty="0" smtClean="0">
                <a:solidFill>
                  <a:schemeClr val="tx1"/>
                </a:solidFill>
                <a:effectLst/>
                <a:latin typeface="+mn-lt"/>
                <a:ea typeface="+mn-ea"/>
                <a:cs typeface="+mn-cs"/>
              </a:rPr>
              <a:t> </a:t>
            </a:r>
            <a:r>
              <a:rPr lang="tr-TR" sz="1200" kern="1200" dirty="0" err="1" smtClean="0">
                <a:solidFill>
                  <a:schemeClr val="tx1"/>
                </a:solidFill>
                <a:effectLst/>
                <a:latin typeface="+mn-lt"/>
                <a:ea typeface="+mn-ea"/>
                <a:cs typeface="+mn-cs"/>
              </a:rPr>
              <a:t>by</a:t>
            </a:r>
            <a:r>
              <a:rPr lang="tr-TR" sz="1200" kern="1200" dirty="0" smtClean="0">
                <a:solidFill>
                  <a:schemeClr val="tx1"/>
                </a:solidFill>
                <a:effectLst/>
                <a:latin typeface="+mn-lt"/>
                <a:ea typeface="+mn-ea"/>
                <a:cs typeface="+mn-cs"/>
              </a:rPr>
              <a:t> </a:t>
            </a:r>
            <a:r>
              <a:rPr lang="tr-TR" sz="1200" kern="1200" dirty="0" err="1" smtClean="0">
                <a:solidFill>
                  <a:schemeClr val="tx1"/>
                </a:solidFill>
                <a:effectLst/>
                <a:latin typeface="+mn-lt"/>
                <a:ea typeface="+mn-ea"/>
                <a:cs typeface="+mn-cs"/>
              </a:rPr>
              <a:t>June</a:t>
            </a:r>
            <a:r>
              <a:rPr lang="tr-TR" sz="1200" kern="1200" baseline="0" dirty="0" smtClean="0">
                <a:solidFill>
                  <a:schemeClr val="tx1"/>
                </a:solidFill>
                <a:effectLst/>
                <a:latin typeface="+mn-lt"/>
                <a:ea typeface="+mn-ea"/>
                <a:cs typeface="+mn-cs"/>
              </a:rPr>
              <a:t> 2014</a:t>
            </a:r>
            <a:r>
              <a:rPr lang="en-US" sz="1200" kern="1200" dirty="0" smtClean="0">
                <a:solidFill>
                  <a:schemeClr val="tx1"/>
                </a:solidFill>
                <a:effectLst/>
                <a:latin typeface="+mn-lt"/>
                <a:ea typeface="+mn-ea"/>
                <a:cs typeface="+mn-cs"/>
              </a:rPr>
              <a:t>. The ability to acquire countable data on the status of emissions is the main basis for market based instruments</a:t>
            </a:r>
            <a:r>
              <a:rPr lang="tr-TR" sz="1200" kern="1200" dirty="0" smtClean="0">
                <a:solidFill>
                  <a:schemeClr val="tx1"/>
                </a:solidFill>
                <a:effectLst/>
                <a:latin typeface="+mn-lt"/>
                <a:ea typeface="+mn-ea"/>
                <a:cs typeface="+mn-cs"/>
              </a:rPr>
              <a:t>. </a:t>
            </a:r>
          </a:p>
          <a:p>
            <a:pPr marL="0" marR="0" indent="0" algn="l" defTabSz="914400" rtl="0" eaLnBrk="1" fontAlgn="auto" latinLnBrk="0" hangingPunct="1">
              <a:lnSpc>
                <a:spcPct val="100000"/>
              </a:lnSpc>
              <a:spcBef>
                <a:spcPts val="0"/>
              </a:spcBef>
              <a:spcAft>
                <a:spcPts val="0"/>
              </a:spcAft>
              <a:buClrTx/>
              <a:buSzTx/>
              <a:buFontTx/>
              <a:buNone/>
              <a:tabLst/>
              <a:defRPr/>
            </a:pPr>
            <a:r>
              <a:rPr lang="tr-TR" sz="1200" kern="1200" dirty="0" err="1" smtClean="0">
                <a:solidFill>
                  <a:schemeClr val="tx1"/>
                </a:solidFill>
                <a:effectLst/>
                <a:latin typeface="+mn-lt"/>
                <a:ea typeface="+mn-ea"/>
                <a:cs typeface="+mn-cs"/>
              </a:rPr>
              <a:t>In</a:t>
            </a:r>
            <a:r>
              <a:rPr lang="tr-TR" sz="1200" kern="1200" baseline="0" dirty="0" smtClean="0">
                <a:solidFill>
                  <a:schemeClr val="tx1"/>
                </a:solidFill>
                <a:effectLst/>
                <a:latin typeface="+mn-lt"/>
                <a:ea typeface="+mn-ea"/>
                <a:cs typeface="+mn-cs"/>
              </a:rPr>
              <a:t> </a:t>
            </a:r>
            <a:r>
              <a:rPr lang="tr-TR" sz="1200" kern="1200" baseline="0" dirty="0" err="1" smtClean="0">
                <a:solidFill>
                  <a:schemeClr val="tx1"/>
                </a:solidFill>
                <a:effectLst/>
                <a:latin typeface="+mn-lt"/>
                <a:ea typeface="+mn-ea"/>
                <a:cs typeface="+mn-cs"/>
              </a:rPr>
              <a:t>addition</a:t>
            </a:r>
            <a:r>
              <a:rPr lang="tr-TR" sz="1200" kern="1200" baseline="0" dirty="0" smtClean="0">
                <a:solidFill>
                  <a:schemeClr val="tx1"/>
                </a:solidFill>
                <a:effectLst/>
                <a:latin typeface="+mn-lt"/>
                <a:ea typeface="+mn-ea"/>
                <a:cs typeface="+mn-cs"/>
              </a:rPr>
              <a:t> </a:t>
            </a:r>
            <a:r>
              <a:rPr lang="tr-TR" sz="1200" kern="1200" baseline="0" dirty="0" err="1" smtClean="0">
                <a:solidFill>
                  <a:schemeClr val="tx1"/>
                </a:solidFill>
                <a:effectLst/>
                <a:latin typeface="+mn-lt"/>
                <a:ea typeface="+mn-ea"/>
                <a:cs typeface="+mn-cs"/>
              </a:rPr>
              <a:t>to</a:t>
            </a:r>
            <a:r>
              <a:rPr lang="tr-TR" sz="1200" kern="1200" baseline="0" dirty="0" smtClean="0">
                <a:solidFill>
                  <a:schemeClr val="tx1"/>
                </a:solidFill>
                <a:effectLst/>
                <a:latin typeface="+mn-lt"/>
                <a:ea typeface="+mn-ea"/>
                <a:cs typeface="+mn-cs"/>
              </a:rPr>
              <a:t> </a:t>
            </a:r>
            <a:r>
              <a:rPr lang="tr-TR" sz="1200" kern="1200" baseline="0" dirty="0" err="1" smtClean="0">
                <a:solidFill>
                  <a:schemeClr val="tx1"/>
                </a:solidFill>
                <a:effectLst/>
                <a:latin typeface="+mn-lt"/>
                <a:ea typeface="+mn-ea"/>
                <a:cs typeface="+mn-cs"/>
              </a:rPr>
              <a:t>this</a:t>
            </a:r>
            <a:r>
              <a:rPr lang="tr-TR" sz="1200" kern="1200" baseline="0" dirty="0" smtClean="0">
                <a:solidFill>
                  <a:schemeClr val="tx1"/>
                </a:solidFill>
                <a:effectLst/>
                <a:latin typeface="+mn-lt"/>
                <a:ea typeface="+mn-ea"/>
                <a:cs typeface="+mn-cs"/>
              </a:rPr>
              <a:t>; </a:t>
            </a:r>
            <a:r>
              <a:rPr lang="tr-TR" sz="1200" kern="1200" baseline="0" dirty="0" err="1" smtClean="0">
                <a:solidFill>
                  <a:schemeClr val="tx1"/>
                </a:solidFill>
                <a:effectLst/>
                <a:latin typeface="+mn-lt"/>
                <a:ea typeface="+mn-ea"/>
                <a:cs typeface="+mn-cs"/>
              </a:rPr>
              <a:t>raising</a:t>
            </a:r>
            <a:r>
              <a:rPr lang="tr-TR" sz="1200" kern="1200" baseline="0" dirty="0" smtClean="0">
                <a:solidFill>
                  <a:schemeClr val="tx1"/>
                </a:solidFill>
                <a:effectLst/>
                <a:latin typeface="+mn-lt"/>
                <a:ea typeface="+mn-ea"/>
                <a:cs typeface="+mn-cs"/>
              </a:rPr>
              <a:t> </a:t>
            </a:r>
            <a:r>
              <a:rPr lang="tr-TR" sz="1200" kern="1200" baseline="0" dirty="0" err="1" smtClean="0">
                <a:solidFill>
                  <a:schemeClr val="tx1"/>
                </a:solidFill>
                <a:effectLst/>
                <a:latin typeface="+mn-lt"/>
                <a:ea typeface="+mn-ea"/>
                <a:cs typeface="+mn-cs"/>
              </a:rPr>
              <a:t>awareness</a:t>
            </a:r>
            <a:r>
              <a:rPr lang="tr-TR" sz="1200" kern="1200" baseline="0" dirty="0" smtClean="0">
                <a:solidFill>
                  <a:schemeClr val="tx1"/>
                </a:solidFill>
                <a:effectLst/>
                <a:latin typeface="+mn-lt"/>
                <a:ea typeface="+mn-ea"/>
                <a:cs typeface="+mn-cs"/>
              </a:rPr>
              <a:t> on </a:t>
            </a:r>
            <a:r>
              <a:rPr lang="tr-TR" sz="1200" kern="1200" baseline="0" dirty="0" err="1" smtClean="0">
                <a:solidFill>
                  <a:schemeClr val="tx1"/>
                </a:solidFill>
                <a:effectLst/>
                <a:latin typeface="+mn-lt"/>
                <a:ea typeface="+mn-ea"/>
                <a:cs typeface="+mn-cs"/>
              </a:rPr>
              <a:t>the</a:t>
            </a:r>
            <a:r>
              <a:rPr lang="tr-TR" sz="1200" kern="1200" baseline="0" dirty="0" smtClean="0">
                <a:solidFill>
                  <a:schemeClr val="tx1"/>
                </a:solidFill>
                <a:effectLst/>
                <a:latin typeface="+mn-lt"/>
                <a:ea typeface="+mn-ea"/>
                <a:cs typeface="+mn-cs"/>
              </a:rPr>
              <a:t> </a:t>
            </a:r>
            <a:r>
              <a:rPr lang="tr-TR" sz="1200" kern="1200" baseline="0" dirty="0" err="1" smtClean="0">
                <a:solidFill>
                  <a:schemeClr val="tx1"/>
                </a:solidFill>
                <a:effectLst/>
                <a:latin typeface="+mn-lt"/>
                <a:ea typeface="+mn-ea"/>
                <a:cs typeface="+mn-cs"/>
              </a:rPr>
              <a:t>new</a:t>
            </a:r>
            <a:r>
              <a:rPr lang="tr-TR" sz="1200" kern="1200" baseline="0" dirty="0" smtClean="0">
                <a:solidFill>
                  <a:schemeClr val="tx1"/>
                </a:solidFill>
                <a:effectLst/>
                <a:latin typeface="+mn-lt"/>
                <a:ea typeface="+mn-ea"/>
                <a:cs typeface="+mn-cs"/>
              </a:rPr>
              <a:t> market </a:t>
            </a:r>
            <a:r>
              <a:rPr lang="tr-TR" sz="1200" kern="1200" baseline="0" dirty="0" err="1" smtClean="0">
                <a:solidFill>
                  <a:schemeClr val="tx1"/>
                </a:solidFill>
                <a:effectLst/>
                <a:latin typeface="+mn-lt"/>
                <a:ea typeface="+mn-ea"/>
                <a:cs typeface="+mn-cs"/>
              </a:rPr>
              <a:t>mechanisms</a:t>
            </a:r>
            <a:r>
              <a:rPr lang="tr-TR" sz="1200" kern="1200" baseline="0" dirty="0" smtClean="0">
                <a:solidFill>
                  <a:schemeClr val="tx1"/>
                </a:solidFill>
                <a:effectLst/>
                <a:latin typeface="+mn-lt"/>
                <a:ea typeface="+mn-ea"/>
                <a:cs typeface="+mn-cs"/>
              </a:rPr>
              <a:t> is </a:t>
            </a:r>
            <a:r>
              <a:rPr lang="tr-TR" sz="1200" kern="1200" baseline="0" dirty="0" err="1" smtClean="0">
                <a:solidFill>
                  <a:schemeClr val="tx1"/>
                </a:solidFill>
                <a:effectLst/>
                <a:latin typeface="+mn-lt"/>
                <a:ea typeface="+mn-ea"/>
                <a:cs typeface="+mn-cs"/>
              </a:rPr>
              <a:t>another</a:t>
            </a:r>
            <a:r>
              <a:rPr lang="tr-TR" sz="1200" kern="1200" baseline="0" dirty="0" smtClean="0">
                <a:solidFill>
                  <a:schemeClr val="tx1"/>
                </a:solidFill>
                <a:effectLst/>
                <a:latin typeface="+mn-lt"/>
                <a:ea typeface="+mn-ea"/>
                <a:cs typeface="+mn-cs"/>
              </a:rPr>
              <a:t> </a:t>
            </a:r>
            <a:r>
              <a:rPr lang="tr-TR" sz="1200" kern="1200" baseline="0" dirty="0" err="1" smtClean="0">
                <a:solidFill>
                  <a:schemeClr val="tx1"/>
                </a:solidFill>
                <a:effectLst/>
                <a:latin typeface="+mn-lt"/>
                <a:ea typeface="+mn-ea"/>
                <a:cs typeface="+mn-cs"/>
              </a:rPr>
              <a:t>crucial</a:t>
            </a:r>
            <a:r>
              <a:rPr lang="tr-TR" sz="1200" kern="1200" baseline="0" dirty="0" smtClean="0">
                <a:solidFill>
                  <a:schemeClr val="tx1"/>
                </a:solidFill>
                <a:effectLst/>
                <a:latin typeface="+mn-lt"/>
                <a:ea typeface="+mn-ea"/>
                <a:cs typeface="+mn-cs"/>
              </a:rPr>
              <a:t> </a:t>
            </a:r>
            <a:r>
              <a:rPr lang="tr-TR" sz="1200" kern="1200" baseline="0" dirty="0" err="1" smtClean="0">
                <a:solidFill>
                  <a:schemeClr val="tx1"/>
                </a:solidFill>
                <a:effectLst/>
                <a:latin typeface="+mn-lt"/>
                <a:ea typeface="+mn-ea"/>
                <a:cs typeface="+mn-cs"/>
              </a:rPr>
              <a:t>challenge</a:t>
            </a:r>
            <a:r>
              <a:rPr lang="tr-TR" sz="1200" kern="1200" baseline="0" dirty="0" smtClean="0">
                <a:solidFill>
                  <a:schemeClr val="tx1"/>
                </a:solidFill>
                <a:effectLst/>
                <a:latin typeface="+mn-lt"/>
                <a:ea typeface="+mn-ea"/>
                <a:cs typeface="+mn-cs"/>
              </a:rPr>
              <a:t> </a:t>
            </a:r>
            <a:r>
              <a:rPr lang="tr-TR" sz="1200" kern="1200" baseline="0" dirty="0" err="1" smtClean="0">
                <a:solidFill>
                  <a:schemeClr val="tx1"/>
                </a:solidFill>
                <a:effectLst/>
                <a:latin typeface="+mn-lt"/>
                <a:ea typeface="+mn-ea"/>
                <a:cs typeface="+mn-cs"/>
              </a:rPr>
              <a:t>which</a:t>
            </a:r>
            <a:r>
              <a:rPr lang="tr-TR" sz="1200" kern="1200" baseline="0" dirty="0" smtClean="0">
                <a:solidFill>
                  <a:schemeClr val="tx1"/>
                </a:solidFill>
                <a:effectLst/>
                <a:latin typeface="+mn-lt"/>
                <a:ea typeface="+mn-ea"/>
                <a:cs typeface="+mn-cs"/>
              </a:rPr>
              <a:t> </a:t>
            </a:r>
            <a:r>
              <a:rPr lang="tr-TR" sz="1200" kern="1200" baseline="0" dirty="0" err="1" smtClean="0">
                <a:solidFill>
                  <a:schemeClr val="tx1"/>
                </a:solidFill>
                <a:effectLst/>
                <a:latin typeface="+mn-lt"/>
                <a:ea typeface="+mn-ea"/>
                <a:cs typeface="+mn-cs"/>
              </a:rPr>
              <a:t>requires</a:t>
            </a:r>
            <a:r>
              <a:rPr lang="tr-TR" sz="1200" kern="1200" baseline="0" dirty="0" smtClean="0">
                <a:solidFill>
                  <a:schemeClr val="tx1"/>
                </a:solidFill>
                <a:effectLst/>
                <a:latin typeface="+mn-lt"/>
                <a:ea typeface="+mn-ea"/>
                <a:cs typeface="+mn-cs"/>
              </a:rPr>
              <a:t> </a:t>
            </a:r>
            <a:r>
              <a:rPr lang="tr-TR" sz="1200" kern="1200" baseline="0" dirty="0" err="1" smtClean="0">
                <a:solidFill>
                  <a:schemeClr val="tx1"/>
                </a:solidFill>
                <a:effectLst/>
                <a:latin typeface="+mn-lt"/>
                <a:ea typeface="+mn-ea"/>
                <a:cs typeface="+mn-cs"/>
              </a:rPr>
              <a:t>qualified</a:t>
            </a:r>
            <a:r>
              <a:rPr lang="tr-TR" sz="1200" kern="1200" baseline="0" dirty="0" smtClean="0">
                <a:solidFill>
                  <a:schemeClr val="tx1"/>
                </a:solidFill>
                <a:effectLst/>
                <a:latin typeface="+mn-lt"/>
                <a:ea typeface="+mn-ea"/>
                <a:cs typeface="+mn-cs"/>
              </a:rPr>
              <a:t> </a:t>
            </a:r>
            <a:r>
              <a:rPr lang="tr-TR" sz="1200" kern="1200" baseline="0" dirty="0" err="1" smtClean="0">
                <a:solidFill>
                  <a:schemeClr val="tx1"/>
                </a:solidFill>
                <a:effectLst/>
                <a:latin typeface="+mn-lt"/>
                <a:ea typeface="+mn-ea"/>
                <a:cs typeface="+mn-cs"/>
              </a:rPr>
              <a:t>human</a:t>
            </a:r>
            <a:r>
              <a:rPr lang="tr-TR" sz="1200" kern="1200" baseline="0" dirty="0" smtClean="0">
                <a:solidFill>
                  <a:schemeClr val="tx1"/>
                </a:solidFill>
                <a:effectLst/>
                <a:latin typeface="+mn-lt"/>
                <a:ea typeface="+mn-ea"/>
                <a:cs typeface="+mn-cs"/>
              </a:rPr>
              <a:t> </a:t>
            </a:r>
            <a:r>
              <a:rPr lang="tr-TR" sz="1200" kern="1200" baseline="0" dirty="0" err="1" smtClean="0">
                <a:solidFill>
                  <a:schemeClr val="tx1"/>
                </a:solidFill>
                <a:effectLst/>
                <a:latin typeface="+mn-lt"/>
                <a:ea typeface="+mn-ea"/>
                <a:cs typeface="+mn-cs"/>
              </a:rPr>
              <a:t>resource</a:t>
            </a:r>
            <a:r>
              <a:rPr lang="tr-TR" sz="1200" kern="1200" baseline="0" dirty="0" smtClean="0">
                <a:solidFill>
                  <a:schemeClr val="tx1"/>
                </a:solidFill>
                <a:effectLst/>
                <a:latin typeface="+mn-lt"/>
                <a:ea typeface="+mn-ea"/>
                <a:cs typeface="+mn-cs"/>
              </a:rPr>
              <a:t> </a:t>
            </a:r>
            <a:r>
              <a:rPr lang="tr-TR" sz="1200" kern="1200" baseline="0" dirty="0" err="1" smtClean="0">
                <a:solidFill>
                  <a:schemeClr val="tx1"/>
                </a:solidFill>
                <a:effectLst/>
                <a:latin typeface="+mn-lt"/>
                <a:ea typeface="+mn-ea"/>
                <a:cs typeface="+mn-cs"/>
              </a:rPr>
              <a:t>and</a:t>
            </a:r>
            <a:r>
              <a:rPr lang="tr-TR" sz="1200" kern="1200" baseline="0" dirty="0" smtClean="0">
                <a:solidFill>
                  <a:schemeClr val="tx1"/>
                </a:solidFill>
                <a:effectLst/>
                <a:latin typeface="+mn-lt"/>
                <a:ea typeface="+mn-ea"/>
                <a:cs typeface="+mn-cs"/>
              </a:rPr>
              <a:t> in </a:t>
            </a:r>
            <a:r>
              <a:rPr lang="tr-TR" sz="1200" kern="1200" baseline="0" dirty="0" err="1" smtClean="0">
                <a:solidFill>
                  <a:schemeClr val="tx1"/>
                </a:solidFill>
                <a:effectLst/>
                <a:latin typeface="+mn-lt"/>
                <a:ea typeface="+mn-ea"/>
                <a:cs typeface="+mn-cs"/>
              </a:rPr>
              <a:t>depth</a:t>
            </a:r>
            <a:r>
              <a:rPr lang="tr-TR" sz="1200" kern="1200" baseline="0" dirty="0" smtClean="0">
                <a:solidFill>
                  <a:schemeClr val="tx1"/>
                </a:solidFill>
                <a:effectLst/>
                <a:latin typeface="+mn-lt"/>
                <a:ea typeface="+mn-ea"/>
                <a:cs typeface="+mn-cs"/>
              </a:rPr>
              <a:t> </a:t>
            </a:r>
            <a:r>
              <a:rPr lang="tr-TR" sz="1200" kern="1200" baseline="0" dirty="0" err="1" smtClean="0">
                <a:solidFill>
                  <a:schemeClr val="tx1"/>
                </a:solidFill>
                <a:effectLst/>
                <a:latin typeface="+mn-lt"/>
                <a:ea typeface="+mn-ea"/>
                <a:cs typeface="+mn-cs"/>
              </a:rPr>
              <a:t>consciousness</a:t>
            </a:r>
            <a:r>
              <a:rPr lang="tr-TR" sz="1200" kern="1200" baseline="0" dirty="0" smtClean="0">
                <a:solidFill>
                  <a:schemeClr val="tx1"/>
                </a:solidFill>
                <a:effectLst/>
                <a:latin typeface="+mn-lt"/>
                <a:ea typeface="+mn-ea"/>
                <a:cs typeface="+mn-cs"/>
              </a:rPr>
              <a:t> on </a:t>
            </a:r>
            <a:r>
              <a:rPr lang="tr-TR" sz="1200" kern="1200" baseline="0" dirty="0" err="1" smtClean="0">
                <a:solidFill>
                  <a:schemeClr val="tx1"/>
                </a:solidFill>
                <a:effectLst/>
                <a:latin typeface="+mn-lt"/>
                <a:ea typeface="+mn-ea"/>
                <a:cs typeface="+mn-cs"/>
              </a:rPr>
              <a:t>the</a:t>
            </a:r>
            <a:r>
              <a:rPr lang="tr-TR" sz="1200" kern="1200" baseline="0" dirty="0" smtClean="0">
                <a:solidFill>
                  <a:schemeClr val="tx1"/>
                </a:solidFill>
                <a:effectLst/>
                <a:latin typeface="+mn-lt"/>
                <a:ea typeface="+mn-ea"/>
                <a:cs typeface="+mn-cs"/>
              </a:rPr>
              <a:t> </a:t>
            </a:r>
            <a:r>
              <a:rPr lang="tr-TR" sz="1200" kern="1200" baseline="0" dirty="0" err="1" smtClean="0">
                <a:solidFill>
                  <a:schemeClr val="tx1"/>
                </a:solidFill>
                <a:effectLst/>
                <a:latin typeface="+mn-lt"/>
                <a:ea typeface="+mn-ea"/>
                <a:cs typeface="+mn-cs"/>
              </a:rPr>
              <a:t>risks</a:t>
            </a:r>
            <a:r>
              <a:rPr lang="tr-TR" sz="1200" kern="1200" baseline="0" dirty="0" smtClean="0">
                <a:solidFill>
                  <a:schemeClr val="tx1"/>
                </a:solidFill>
                <a:effectLst/>
                <a:latin typeface="+mn-lt"/>
                <a:ea typeface="+mn-ea"/>
                <a:cs typeface="+mn-cs"/>
              </a:rPr>
              <a:t> of </a:t>
            </a:r>
            <a:r>
              <a:rPr lang="tr-TR" sz="1200" kern="1200" baseline="0" dirty="0" err="1" smtClean="0">
                <a:solidFill>
                  <a:schemeClr val="tx1"/>
                </a:solidFill>
                <a:effectLst/>
                <a:latin typeface="+mn-lt"/>
                <a:ea typeface="+mn-ea"/>
                <a:cs typeface="+mn-cs"/>
              </a:rPr>
              <a:t>climate</a:t>
            </a:r>
            <a:r>
              <a:rPr lang="tr-TR" sz="1200" kern="1200" baseline="0" dirty="0" smtClean="0">
                <a:solidFill>
                  <a:schemeClr val="tx1"/>
                </a:solidFill>
                <a:effectLst/>
                <a:latin typeface="+mn-lt"/>
                <a:ea typeface="+mn-ea"/>
                <a:cs typeface="+mn-cs"/>
              </a:rPr>
              <a:t> </a:t>
            </a:r>
            <a:r>
              <a:rPr lang="tr-TR" sz="1200" kern="1200" baseline="0" dirty="0" err="1" smtClean="0">
                <a:solidFill>
                  <a:schemeClr val="tx1"/>
                </a:solidFill>
                <a:effectLst/>
                <a:latin typeface="+mn-lt"/>
                <a:ea typeface="+mn-ea"/>
                <a:cs typeface="+mn-cs"/>
              </a:rPr>
              <a:t>change</a:t>
            </a:r>
            <a:r>
              <a:rPr lang="tr-TR" sz="1200" kern="1200" baseline="0" dirty="0" smtClean="0">
                <a:solidFill>
                  <a:schemeClr val="tx1"/>
                </a:solidFill>
                <a:effectLst/>
                <a:latin typeface="+mn-lt"/>
                <a:ea typeface="+mn-ea"/>
                <a:cs typeface="+mn-cs"/>
              </a:rPr>
              <a:t> at </a:t>
            </a:r>
            <a:r>
              <a:rPr lang="tr-TR" sz="1200" kern="1200" baseline="0" dirty="0" err="1" smtClean="0">
                <a:solidFill>
                  <a:schemeClr val="tx1"/>
                </a:solidFill>
                <a:effectLst/>
                <a:latin typeface="+mn-lt"/>
                <a:ea typeface="+mn-ea"/>
                <a:cs typeface="+mn-cs"/>
              </a:rPr>
              <a:t>the</a:t>
            </a:r>
            <a:r>
              <a:rPr lang="tr-TR" sz="1200" kern="1200" baseline="0" dirty="0" smtClean="0">
                <a:solidFill>
                  <a:schemeClr val="tx1"/>
                </a:solidFill>
                <a:effectLst/>
                <a:latin typeface="+mn-lt"/>
                <a:ea typeface="+mn-ea"/>
                <a:cs typeface="+mn-cs"/>
              </a:rPr>
              <a:t> </a:t>
            </a:r>
            <a:r>
              <a:rPr lang="tr-TR" sz="1200" kern="1200" baseline="0" dirty="0" err="1" smtClean="0">
                <a:solidFill>
                  <a:schemeClr val="tx1"/>
                </a:solidFill>
                <a:effectLst/>
                <a:latin typeface="+mn-lt"/>
                <a:ea typeface="+mn-ea"/>
                <a:cs typeface="+mn-cs"/>
              </a:rPr>
              <a:t>side</a:t>
            </a:r>
            <a:r>
              <a:rPr lang="tr-TR" sz="1200" kern="1200" baseline="0" dirty="0" smtClean="0">
                <a:solidFill>
                  <a:schemeClr val="tx1"/>
                </a:solidFill>
                <a:effectLst/>
                <a:latin typeface="+mn-lt"/>
                <a:ea typeface="+mn-ea"/>
                <a:cs typeface="+mn-cs"/>
              </a:rPr>
              <a:t> of </a:t>
            </a:r>
            <a:r>
              <a:rPr lang="tr-TR" sz="1200" kern="1200" baseline="0" dirty="0" err="1" smtClean="0">
                <a:solidFill>
                  <a:schemeClr val="tx1"/>
                </a:solidFill>
                <a:effectLst/>
                <a:latin typeface="+mn-lt"/>
                <a:ea typeface="+mn-ea"/>
                <a:cs typeface="+mn-cs"/>
              </a:rPr>
              <a:t>the</a:t>
            </a:r>
            <a:r>
              <a:rPr lang="tr-TR" sz="1200" kern="1200" baseline="0" dirty="0" smtClean="0">
                <a:solidFill>
                  <a:schemeClr val="tx1"/>
                </a:solidFill>
                <a:effectLst/>
                <a:latin typeface="+mn-lt"/>
                <a:ea typeface="+mn-ea"/>
                <a:cs typeface="+mn-cs"/>
              </a:rPr>
              <a:t> </a:t>
            </a:r>
            <a:r>
              <a:rPr lang="tr-TR" sz="1200" kern="1200" baseline="0" dirty="0" err="1" smtClean="0">
                <a:solidFill>
                  <a:schemeClr val="tx1"/>
                </a:solidFill>
                <a:effectLst/>
                <a:latin typeface="+mn-lt"/>
                <a:ea typeface="+mn-ea"/>
                <a:cs typeface="+mn-cs"/>
              </a:rPr>
              <a:t>industry</a:t>
            </a:r>
            <a:r>
              <a:rPr lang="tr-TR" sz="1200" kern="1200" baseline="0" dirty="0" smtClean="0">
                <a:solidFill>
                  <a:schemeClr val="tx1"/>
                </a:solidFill>
                <a:effectLst/>
                <a:latin typeface="+mn-lt"/>
                <a:ea typeface="+mn-ea"/>
                <a:cs typeface="+mn-cs"/>
              </a:rPr>
              <a:t>.  </a:t>
            </a:r>
            <a:endParaRPr lang="tr-TR" sz="1200" kern="1200" dirty="0" smtClean="0">
              <a:solidFill>
                <a:schemeClr val="tx1"/>
              </a:solidFill>
              <a:effectLst/>
              <a:latin typeface="+mn-lt"/>
              <a:ea typeface="+mn-ea"/>
              <a:cs typeface="+mn-cs"/>
            </a:endParaRPr>
          </a:p>
        </p:txBody>
      </p:sp>
      <p:sp>
        <p:nvSpPr>
          <p:cNvPr id="4" name="Slayt Numarası Yer Tutucusu 3"/>
          <p:cNvSpPr>
            <a:spLocks noGrp="1"/>
          </p:cNvSpPr>
          <p:nvPr>
            <p:ph type="sldNum" sz="quarter" idx="10"/>
          </p:nvPr>
        </p:nvSpPr>
        <p:spPr/>
        <p:txBody>
          <a:bodyPr/>
          <a:lstStyle/>
          <a:p>
            <a:fld id="{A1AFAB32-AC96-4426-B998-D7E28F75C5B0}" type="slidenum">
              <a:rPr lang="tr-TR" smtClean="0"/>
              <a:pPr/>
              <a:t>9</a:t>
            </a:fld>
            <a:endParaRPr lang="tr-TR"/>
          </a:p>
        </p:txBody>
      </p:sp>
    </p:spTree>
    <p:extLst>
      <p:ext uri="{BB962C8B-B14F-4D97-AF65-F5344CB8AC3E}">
        <p14:creationId xmlns:p14="http://schemas.microsoft.com/office/powerpoint/2010/main" val="349370169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200" kern="1200" noProof="0" dirty="0" smtClean="0">
                <a:solidFill>
                  <a:schemeClr val="tx1"/>
                </a:solidFill>
                <a:effectLst/>
                <a:latin typeface="+mn-lt"/>
                <a:ea typeface="+mn-ea"/>
                <a:cs typeface="+mn-cs"/>
              </a:rPr>
              <a:t>On the other side there are some recent exercises</a:t>
            </a:r>
            <a:r>
              <a:rPr lang="en-US" sz="1200" kern="1200" baseline="0" noProof="0" dirty="0" smtClean="0">
                <a:solidFill>
                  <a:schemeClr val="tx1"/>
                </a:solidFill>
                <a:effectLst/>
                <a:latin typeface="+mn-lt"/>
                <a:ea typeface="+mn-ea"/>
                <a:cs typeface="+mn-cs"/>
              </a:rPr>
              <a:t> which shows promising potential on voluntary carbon markets. </a:t>
            </a:r>
            <a:r>
              <a:rPr lang="en-US" sz="1200" kern="1200" dirty="0" smtClean="0">
                <a:solidFill>
                  <a:schemeClr val="tx1"/>
                </a:solidFill>
                <a:effectLst/>
                <a:latin typeface="+mn-lt"/>
                <a:ea typeface="+mn-ea"/>
                <a:cs typeface="+mn-cs"/>
              </a:rPr>
              <a:t>Turkish private sector is currently able to act on voluntary carbon markets on project basis. Notably, Turkish companies introduced 218 projects (those worth of 16.3 million CO2 emission reduction annually)</a:t>
            </a:r>
            <a:r>
              <a:rPr lang="en-US" sz="1200" b="1" kern="1200" dirty="0" smtClean="0">
                <a:solidFill>
                  <a:schemeClr val="tx1"/>
                </a:solidFill>
                <a:effectLst/>
                <a:latin typeface="+mn-lt"/>
                <a:ea typeface="+mn-ea"/>
                <a:cs typeface="+mn-cs"/>
              </a:rPr>
              <a:t> </a:t>
            </a:r>
            <a:r>
              <a:rPr lang="en-US" sz="1200" kern="1200" dirty="0" smtClean="0">
                <a:solidFill>
                  <a:schemeClr val="tx1"/>
                </a:solidFill>
                <a:effectLst/>
                <a:latin typeface="+mn-lt"/>
                <a:ea typeface="+mn-ea"/>
                <a:cs typeface="+mn-cs"/>
              </a:rPr>
              <a:t>into voluntary carbon markets 18 % of which is certified. </a:t>
            </a:r>
            <a:endParaRPr lang="tr-TR" sz="1200" kern="1200" dirty="0" smtClean="0">
              <a:solidFill>
                <a:schemeClr val="tx1"/>
              </a:solidFill>
              <a:effectLst/>
              <a:latin typeface="+mn-lt"/>
              <a:ea typeface="+mn-ea"/>
              <a:cs typeface="+mn-cs"/>
            </a:endParaRPr>
          </a:p>
          <a:p>
            <a:endParaRPr lang="tr-TR" dirty="0"/>
          </a:p>
        </p:txBody>
      </p:sp>
      <p:sp>
        <p:nvSpPr>
          <p:cNvPr id="4" name="Slayt Numarası Yer Tutucusu 3"/>
          <p:cNvSpPr>
            <a:spLocks noGrp="1"/>
          </p:cNvSpPr>
          <p:nvPr>
            <p:ph type="sldNum" sz="quarter" idx="10"/>
          </p:nvPr>
        </p:nvSpPr>
        <p:spPr/>
        <p:txBody>
          <a:bodyPr/>
          <a:lstStyle/>
          <a:p>
            <a:fld id="{A1AFAB32-AC96-4426-B998-D7E28F75C5B0}" type="slidenum">
              <a:rPr lang="tr-TR" smtClean="0"/>
              <a:pPr/>
              <a:t>10</a:t>
            </a:fld>
            <a:endParaRPr lang="tr-TR"/>
          </a:p>
        </p:txBody>
      </p:sp>
    </p:spTree>
    <p:extLst>
      <p:ext uri="{BB962C8B-B14F-4D97-AF65-F5344CB8AC3E}">
        <p14:creationId xmlns:p14="http://schemas.microsoft.com/office/powerpoint/2010/main" val="394045563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r>
              <a:rPr lang="en-US" sz="1200" kern="1200" dirty="0" smtClean="0">
                <a:solidFill>
                  <a:schemeClr val="tx1"/>
                </a:solidFill>
                <a:effectLst/>
                <a:latin typeface="+mn-lt"/>
                <a:ea typeface="+mn-ea"/>
                <a:cs typeface="+mn-cs"/>
              </a:rPr>
              <a:t>I would like to conclude my remarks with some words pointing out our expectations from the negotiations under the framework of UNFCCC. As it will be for all other parties, a global wide and strong consensus to combat climate change, is in the interest of the Turkish private sector. We believe that, only under this condition, it can be possible to implement such an agreement in an effective and efficient way. Considering the fact that the course of international negotiations will shape the policies at national level, an inclusive consensus is vitally important to ensure regulatory certainty. Lastly, it is also equally important that, the conditions of this consensus must be fair. In other words, the agreement must take into account the</a:t>
            </a:r>
            <a:r>
              <a:rPr lang="tr-TR" sz="1200" kern="1200" dirty="0" smtClean="0">
                <a:solidFill>
                  <a:schemeClr val="tx1"/>
                </a:solidFill>
                <a:effectLst/>
                <a:latin typeface="+mn-lt"/>
                <a:ea typeface="+mn-ea"/>
                <a:cs typeface="+mn-cs"/>
              </a:rPr>
              <a:t> </a:t>
            </a:r>
            <a:r>
              <a:rPr lang="en-US" sz="1200" kern="1200" noProof="0" dirty="0" smtClean="0">
                <a:solidFill>
                  <a:schemeClr val="tx1"/>
                </a:solidFill>
                <a:effectLst/>
                <a:latin typeface="+mn-lt"/>
                <a:ea typeface="+mn-ea"/>
                <a:cs typeface="+mn-cs"/>
              </a:rPr>
              <a:t>differentiating</a:t>
            </a:r>
            <a:r>
              <a:rPr lang="tr-TR" sz="1200" kern="1200" dirty="0" smtClean="0">
                <a:solidFill>
                  <a:schemeClr val="tx1"/>
                </a:solidFill>
                <a:effectLst/>
                <a:latin typeface="+mn-lt"/>
                <a:ea typeface="+mn-ea"/>
                <a:cs typeface="+mn-cs"/>
              </a:rPr>
              <a:t> </a:t>
            </a:r>
            <a:r>
              <a:rPr lang="en-US" sz="1200" kern="1200" noProof="0" dirty="0" smtClean="0">
                <a:solidFill>
                  <a:schemeClr val="tx1"/>
                </a:solidFill>
                <a:effectLst/>
                <a:latin typeface="+mn-lt"/>
                <a:ea typeface="+mn-ea"/>
                <a:cs typeface="+mn-cs"/>
              </a:rPr>
              <a:t>circumstances</a:t>
            </a:r>
            <a:r>
              <a:rPr lang="en-US" sz="1200" kern="1200" dirty="0" smtClean="0">
                <a:solidFill>
                  <a:schemeClr val="tx1"/>
                </a:solidFill>
                <a:effectLst/>
                <a:latin typeface="+mn-lt"/>
                <a:ea typeface="+mn-ea"/>
                <a:cs typeface="+mn-cs"/>
              </a:rPr>
              <a:t> </a:t>
            </a:r>
            <a:r>
              <a:rPr lang="tr-TR" sz="1200" kern="1200" dirty="0" smtClean="0">
                <a:solidFill>
                  <a:schemeClr val="tx1"/>
                </a:solidFill>
                <a:effectLst/>
                <a:latin typeface="+mn-lt"/>
                <a:ea typeface="+mn-ea"/>
                <a:cs typeface="+mn-cs"/>
              </a:rPr>
              <a:t>of </a:t>
            </a:r>
            <a:r>
              <a:rPr lang="en-US" sz="1200" kern="1200" dirty="0" smtClean="0">
                <a:solidFill>
                  <a:schemeClr val="tx1"/>
                </a:solidFill>
                <a:effectLst/>
                <a:latin typeface="+mn-lt"/>
                <a:ea typeface="+mn-ea"/>
                <a:cs typeface="+mn-cs"/>
              </a:rPr>
              <a:t>all parties.</a:t>
            </a:r>
            <a:r>
              <a:rPr lang="tr-TR" sz="1200" kern="1200" dirty="0" smtClean="0">
                <a:solidFill>
                  <a:schemeClr val="tx1"/>
                </a:solidFill>
                <a:effectLst/>
                <a:latin typeface="+mn-lt"/>
                <a:ea typeface="+mn-ea"/>
                <a:cs typeface="+mn-cs"/>
              </a:rPr>
              <a:t> </a:t>
            </a:r>
            <a:r>
              <a:rPr lang="en-US" sz="1200" kern="1200" noProof="0" dirty="0" smtClean="0">
                <a:solidFill>
                  <a:schemeClr val="tx1"/>
                </a:solidFill>
                <a:effectLst/>
                <a:latin typeface="+mn-lt"/>
                <a:ea typeface="+mn-ea"/>
                <a:cs typeface="+mn-cs"/>
              </a:rPr>
              <a:t>This is also crucial</a:t>
            </a:r>
            <a:r>
              <a:rPr lang="en-US" sz="1200" kern="1200" baseline="0" noProof="0" dirty="0" smtClean="0">
                <a:solidFill>
                  <a:schemeClr val="tx1"/>
                </a:solidFill>
                <a:effectLst/>
                <a:latin typeface="+mn-lt"/>
                <a:ea typeface="+mn-ea"/>
                <a:cs typeface="+mn-cs"/>
              </a:rPr>
              <a:t> to guarantee the level playing field</a:t>
            </a:r>
            <a:r>
              <a:rPr lang="tr-TR" sz="1200" kern="1200" baseline="0" dirty="0" smtClean="0">
                <a:solidFill>
                  <a:schemeClr val="tx1"/>
                </a:solidFill>
                <a:effectLst/>
                <a:latin typeface="+mn-lt"/>
                <a:ea typeface="+mn-ea"/>
                <a:cs typeface="+mn-cs"/>
              </a:rPr>
              <a:t>.</a:t>
            </a:r>
            <a:r>
              <a:rPr lang="en-US" sz="1200" kern="1200" dirty="0" smtClean="0">
                <a:solidFill>
                  <a:schemeClr val="tx1"/>
                </a:solidFill>
                <a:effectLst/>
                <a:latin typeface="+mn-lt"/>
                <a:ea typeface="+mn-ea"/>
                <a:cs typeface="+mn-cs"/>
              </a:rPr>
              <a:t> In this respect, Turkey needs to be integrated into the funding and technology transfer mechanisms together with all developing countries. </a:t>
            </a:r>
            <a:endParaRPr lang="tr-TR" dirty="0"/>
          </a:p>
        </p:txBody>
      </p:sp>
      <p:sp>
        <p:nvSpPr>
          <p:cNvPr id="4" name="Slayt Numarası Yer Tutucusu 3"/>
          <p:cNvSpPr>
            <a:spLocks noGrp="1"/>
          </p:cNvSpPr>
          <p:nvPr>
            <p:ph type="sldNum" sz="quarter" idx="10"/>
          </p:nvPr>
        </p:nvSpPr>
        <p:spPr/>
        <p:txBody>
          <a:bodyPr/>
          <a:lstStyle/>
          <a:p>
            <a:fld id="{A1AFAB32-AC96-4426-B998-D7E28F75C5B0}" type="slidenum">
              <a:rPr lang="tr-TR" smtClean="0"/>
              <a:pPr/>
              <a:t>11</a:t>
            </a:fld>
            <a:endParaRPr lang="tr-TR"/>
          </a:p>
        </p:txBody>
      </p:sp>
    </p:spTree>
    <p:extLst>
      <p:ext uri="{BB962C8B-B14F-4D97-AF65-F5344CB8AC3E}">
        <p14:creationId xmlns:p14="http://schemas.microsoft.com/office/powerpoint/2010/main" val="112221576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a:p>
        </p:txBody>
      </p:sp>
      <p:sp>
        <p:nvSpPr>
          <p:cNvPr id="4" name="Slayt Numarası Yer Tutucusu 3"/>
          <p:cNvSpPr>
            <a:spLocks noGrp="1"/>
          </p:cNvSpPr>
          <p:nvPr>
            <p:ph type="sldNum" sz="quarter" idx="10"/>
          </p:nvPr>
        </p:nvSpPr>
        <p:spPr/>
        <p:txBody>
          <a:bodyPr/>
          <a:lstStyle/>
          <a:p>
            <a:fld id="{A1AFAB32-AC96-4426-B998-D7E28F75C5B0}" type="slidenum">
              <a:rPr lang="tr-TR" smtClean="0"/>
              <a:pPr/>
              <a:t>12</a:t>
            </a:fld>
            <a:endParaRPr lang="tr-TR"/>
          </a:p>
        </p:txBody>
      </p:sp>
    </p:spTree>
    <p:extLst>
      <p:ext uri="{BB962C8B-B14F-4D97-AF65-F5344CB8AC3E}">
        <p14:creationId xmlns:p14="http://schemas.microsoft.com/office/powerpoint/2010/main" val="321808037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tr-T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tr-TR"/>
          </a:p>
        </p:txBody>
      </p:sp>
      <p:sp>
        <p:nvSpPr>
          <p:cNvPr id="4" name="Date Placeholder 3"/>
          <p:cNvSpPr>
            <a:spLocks noGrp="1"/>
          </p:cNvSpPr>
          <p:nvPr>
            <p:ph type="dt" sz="half" idx="10"/>
          </p:nvPr>
        </p:nvSpPr>
        <p:spPr/>
        <p:txBody>
          <a:bodyPr/>
          <a:lstStyle/>
          <a:p>
            <a:fld id="{A23720DD-5B6D-40BF-8493-A6B52D484E6B}" type="datetimeFigureOut">
              <a:rPr lang="tr-TR" smtClean="0"/>
              <a:pPr/>
              <a:t>02.01.2014</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F302176B-0E47-46AC-8F43-DAB4B8A37D06}" type="slidenum">
              <a:rPr lang="tr-TR" smtClean="0"/>
              <a:pPr/>
              <a:t>‹#›</a:t>
            </a:fld>
            <a:endParaRPr lang="tr-TR"/>
          </a:p>
        </p:txBody>
      </p:sp>
    </p:spTree>
    <p:extLst>
      <p:ext uri="{BB962C8B-B14F-4D97-AF65-F5344CB8AC3E}">
        <p14:creationId xmlns:p14="http://schemas.microsoft.com/office/powerpoint/2010/main" val="126148056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tr-TR"/>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r-TR"/>
          </a:p>
        </p:txBody>
      </p:sp>
      <p:sp>
        <p:nvSpPr>
          <p:cNvPr id="4" name="Date Placeholder 3"/>
          <p:cNvSpPr>
            <a:spLocks noGrp="1"/>
          </p:cNvSpPr>
          <p:nvPr>
            <p:ph type="dt" sz="half" idx="10"/>
          </p:nvPr>
        </p:nvSpPr>
        <p:spPr/>
        <p:txBody>
          <a:bodyPr/>
          <a:lstStyle/>
          <a:p>
            <a:fld id="{A23720DD-5B6D-40BF-8493-A6B52D484E6B}" type="datetimeFigureOut">
              <a:rPr lang="tr-TR" smtClean="0"/>
              <a:pPr/>
              <a:t>02.01.2014</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F302176B-0E47-46AC-8F43-DAB4B8A37D06}" type="slidenum">
              <a:rPr lang="tr-TR" smtClean="0"/>
              <a:pPr/>
              <a:t>‹#›</a:t>
            </a:fld>
            <a:endParaRPr lang="tr-TR"/>
          </a:p>
        </p:txBody>
      </p:sp>
    </p:spTree>
    <p:extLst>
      <p:ext uri="{BB962C8B-B14F-4D97-AF65-F5344CB8AC3E}">
        <p14:creationId xmlns:p14="http://schemas.microsoft.com/office/powerpoint/2010/main" val="228692982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tr-T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23720DD-5B6D-40BF-8493-A6B52D484E6B}" type="datetimeFigureOut">
              <a:rPr lang="tr-TR" smtClean="0"/>
              <a:pPr/>
              <a:t>02.01.2014</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F302176B-0E47-46AC-8F43-DAB4B8A37D06}" type="slidenum">
              <a:rPr lang="tr-TR" smtClean="0"/>
              <a:pPr/>
              <a:t>‹#›</a:t>
            </a:fld>
            <a:endParaRPr lang="tr-TR"/>
          </a:p>
        </p:txBody>
      </p:sp>
    </p:spTree>
    <p:extLst>
      <p:ext uri="{BB962C8B-B14F-4D97-AF65-F5344CB8AC3E}">
        <p14:creationId xmlns:p14="http://schemas.microsoft.com/office/powerpoint/2010/main" val="1176570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tr-T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r-T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r-TR"/>
          </a:p>
        </p:txBody>
      </p:sp>
      <p:sp>
        <p:nvSpPr>
          <p:cNvPr id="5" name="Date Placeholder 4"/>
          <p:cNvSpPr>
            <a:spLocks noGrp="1"/>
          </p:cNvSpPr>
          <p:nvPr>
            <p:ph type="dt" sz="half" idx="10"/>
          </p:nvPr>
        </p:nvSpPr>
        <p:spPr/>
        <p:txBody>
          <a:bodyPr/>
          <a:lstStyle/>
          <a:p>
            <a:fld id="{A23720DD-5B6D-40BF-8493-A6B52D484E6B}" type="datetimeFigureOut">
              <a:rPr lang="tr-TR" smtClean="0"/>
              <a:pPr/>
              <a:t>02.01.2014</a:t>
            </a:fld>
            <a:endParaRPr lang="tr-TR"/>
          </a:p>
        </p:txBody>
      </p:sp>
      <p:sp>
        <p:nvSpPr>
          <p:cNvPr id="6" name="Footer Placeholder 5"/>
          <p:cNvSpPr>
            <a:spLocks noGrp="1"/>
          </p:cNvSpPr>
          <p:nvPr>
            <p:ph type="ftr" sz="quarter" idx="11"/>
          </p:nvPr>
        </p:nvSpPr>
        <p:spPr/>
        <p:txBody>
          <a:bodyPr/>
          <a:lstStyle/>
          <a:p>
            <a:endParaRPr lang="tr-TR"/>
          </a:p>
        </p:txBody>
      </p:sp>
      <p:sp>
        <p:nvSpPr>
          <p:cNvPr id="7" name="Slide Number Placeholder 6"/>
          <p:cNvSpPr>
            <a:spLocks noGrp="1"/>
          </p:cNvSpPr>
          <p:nvPr>
            <p:ph type="sldNum" sz="quarter" idx="12"/>
          </p:nvPr>
        </p:nvSpPr>
        <p:spPr/>
        <p:txBody>
          <a:bodyPr/>
          <a:lstStyle/>
          <a:p>
            <a:fld id="{F302176B-0E47-46AC-8F43-DAB4B8A37D06}" type="slidenum">
              <a:rPr lang="tr-TR" smtClean="0"/>
              <a:pPr/>
              <a:t>‹#›</a:t>
            </a:fld>
            <a:endParaRPr lang="tr-TR"/>
          </a:p>
        </p:txBody>
      </p:sp>
    </p:spTree>
    <p:extLst>
      <p:ext uri="{BB962C8B-B14F-4D97-AF65-F5344CB8AC3E}">
        <p14:creationId xmlns:p14="http://schemas.microsoft.com/office/powerpoint/2010/main" val="89579932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tr-T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r-T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r-TR"/>
          </a:p>
        </p:txBody>
      </p:sp>
      <p:sp>
        <p:nvSpPr>
          <p:cNvPr id="7" name="Date Placeholder 6"/>
          <p:cNvSpPr>
            <a:spLocks noGrp="1"/>
          </p:cNvSpPr>
          <p:nvPr>
            <p:ph type="dt" sz="half" idx="10"/>
          </p:nvPr>
        </p:nvSpPr>
        <p:spPr/>
        <p:txBody>
          <a:bodyPr/>
          <a:lstStyle/>
          <a:p>
            <a:fld id="{A23720DD-5B6D-40BF-8493-A6B52D484E6B}" type="datetimeFigureOut">
              <a:rPr lang="tr-TR" smtClean="0"/>
              <a:pPr/>
              <a:t>02.01.2014</a:t>
            </a:fld>
            <a:endParaRPr lang="tr-TR"/>
          </a:p>
        </p:txBody>
      </p:sp>
      <p:sp>
        <p:nvSpPr>
          <p:cNvPr id="8" name="Footer Placeholder 7"/>
          <p:cNvSpPr>
            <a:spLocks noGrp="1"/>
          </p:cNvSpPr>
          <p:nvPr>
            <p:ph type="ftr" sz="quarter" idx="11"/>
          </p:nvPr>
        </p:nvSpPr>
        <p:spPr/>
        <p:txBody>
          <a:bodyPr/>
          <a:lstStyle/>
          <a:p>
            <a:endParaRPr lang="tr-TR"/>
          </a:p>
        </p:txBody>
      </p:sp>
      <p:sp>
        <p:nvSpPr>
          <p:cNvPr id="9" name="Slide Number Placeholder 8"/>
          <p:cNvSpPr>
            <a:spLocks noGrp="1"/>
          </p:cNvSpPr>
          <p:nvPr>
            <p:ph type="sldNum" sz="quarter" idx="12"/>
          </p:nvPr>
        </p:nvSpPr>
        <p:spPr/>
        <p:txBody>
          <a:bodyPr/>
          <a:lstStyle/>
          <a:p>
            <a:fld id="{F302176B-0E47-46AC-8F43-DAB4B8A37D06}" type="slidenum">
              <a:rPr lang="tr-TR" smtClean="0"/>
              <a:pPr/>
              <a:t>‹#›</a:t>
            </a:fld>
            <a:endParaRPr lang="tr-TR"/>
          </a:p>
        </p:txBody>
      </p:sp>
    </p:spTree>
    <p:extLst>
      <p:ext uri="{BB962C8B-B14F-4D97-AF65-F5344CB8AC3E}">
        <p14:creationId xmlns:p14="http://schemas.microsoft.com/office/powerpoint/2010/main" val="279586239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tr-TR"/>
          </a:p>
        </p:txBody>
      </p:sp>
      <p:sp>
        <p:nvSpPr>
          <p:cNvPr id="3" name="Date Placeholder 2"/>
          <p:cNvSpPr>
            <a:spLocks noGrp="1"/>
          </p:cNvSpPr>
          <p:nvPr>
            <p:ph type="dt" sz="half" idx="10"/>
          </p:nvPr>
        </p:nvSpPr>
        <p:spPr/>
        <p:txBody>
          <a:bodyPr/>
          <a:lstStyle/>
          <a:p>
            <a:fld id="{A23720DD-5B6D-40BF-8493-A6B52D484E6B}" type="datetimeFigureOut">
              <a:rPr lang="tr-TR" smtClean="0"/>
              <a:pPr/>
              <a:t>02.01.2014</a:t>
            </a:fld>
            <a:endParaRPr lang="tr-TR"/>
          </a:p>
        </p:txBody>
      </p:sp>
      <p:sp>
        <p:nvSpPr>
          <p:cNvPr id="4" name="Footer Placeholder 3"/>
          <p:cNvSpPr>
            <a:spLocks noGrp="1"/>
          </p:cNvSpPr>
          <p:nvPr>
            <p:ph type="ftr" sz="quarter" idx="11"/>
          </p:nvPr>
        </p:nvSpPr>
        <p:spPr/>
        <p:txBody>
          <a:bodyPr/>
          <a:lstStyle/>
          <a:p>
            <a:endParaRPr lang="tr-TR"/>
          </a:p>
        </p:txBody>
      </p:sp>
      <p:sp>
        <p:nvSpPr>
          <p:cNvPr id="5" name="Slide Number Placeholder 4"/>
          <p:cNvSpPr>
            <a:spLocks noGrp="1"/>
          </p:cNvSpPr>
          <p:nvPr>
            <p:ph type="sldNum" sz="quarter" idx="12"/>
          </p:nvPr>
        </p:nvSpPr>
        <p:spPr/>
        <p:txBody>
          <a:bodyPr/>
          <a:lstStyle/>
          <a:p>
            <a:fld id="{F302176B-0E47-46AC-8F43-DAB4B8A37D06}" type="slidenum">
              <a:rPr lang="tr-TR" smtClean="0"/>
              <a:pPr/>
              <a:t>‹#›</a:t>
            </a:fld>
            <a:endParaRPr lang="tr-TR"/>
          </a:p>
        </p:txBody>
      </p:sp>
    </p:spTree>
    <p:extLst>
      <p:ext uri="{BB962C8B-B14F-4D97-AF65-F5344CB8AC3E}">
        <p14:creationId xmlns:p14="http://schemas.microsoft.com/office/powerpoint/2010/main" val="397411065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23720DD-5B6D-40BF-8493-A6B52D484E6B}" type="datetimeFigureOut">
              <a:rPr lang="tr-TR" smtClean="0"/>
              <a:pPr/>
              <a:t>02.01.2014</a:t>
            </a:fld>
            <a:endParaRPr lang="tr-TR"/>
          </a:p>
        </p:txBody>
      </p:sp>
      <p:sp>
        <p:nvSpPr>
          <p:cNvPr id="3" name="Footer Placeholder 2"/>
          <p:cNvSpPr>
            <a:spLocks noGrp="1"/>
          </p:cNvSpPr>
          <p:nvPr>
            <p:ph type="ftr" sz="quarter" idx="11"/>
          </p:nvPr>
        </p:nvSpPr>
        <p:spPr/>
        <p:txBody>
          <a:bodyPr/>
          <a:lstStyle/>
          <a:p>
            <a:endParaRPr lang="tr-TR"/>
          </a:p>
        </p:txBody>
      </p:sp>
      <p:sp>
        <p:nvSpPr>
          <p:cNvPr id="4" name="Slide Number Placeholder 3"/>
          <p:cNvSpPr>
            <a:spLocks noGrp="1"/>
          </p:cNvSpPr>
          <p:nvPr>
            <p:ph type="sldNum" sz="quarter" idx="12"/>
          </p:nvPr>
        </p:nvSpPr>
        <p:spPr/>
        <p:txBody>
          <a:bodyPr/>
          <a:lstStyle/>
          <a:p>
            <a:fld id="{F302176B-0E47-46AC-8F43-DAB4B8A37D06}" type="slidenum">
              <a:rPr lang="tr-TR" smtClean="0"/>
              <a:pPr/>
              <a:t>‹#›</a:t>
            </a:fld>
            <a:endParaRPr lang="tr-TR"/>
          </a:p>
        </p:txBody>
      </p:sp>
    </p:spTree>
    <p:extLst>
      <p:ext uri="{BB962C8B-B14F-4D97-AF65-F5344CB8AC3E}">
        <p14:creationId xmlns:p14="http://schemas.microsoft.com/office/powerpoint/2010/main" val="301285999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tr-T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r-T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23720DD-5B6D-40BF-8493-A6B52D484E6B}" type="datetimeFigureOut">
              <a:rPr lang="tr-TR" smtClean="0"/>
              <a:pPr/>
              <a:t>02.01.2014</a:t>
            </a:fld>
            <a:endParaRPr lang="tr-TR"/>
          </a:p>
        </p:txBody>
      </p:sp>
      <p:sp>
        <p:nvSpPr>
          <p:cNvPr id="6" name="Footer Placeholder 5"/>
          <p:cNvSpPr>
            <a:spLocks noGrp="1"/>
          </p:cNvSpPr>
          <p:nvPr>
            <p:ph type="ftr" sz="quarter" idx="11"/>
          </p:nvPr>
        </p:nvSpPr>
        <p:spPr/>
        <p:txBody>
          <a:bodyPr/>
          <a:lstStyle/>
          <a:p>
            <a:endParaRPr lang="tr-TR"/>
          </a:p>
        </p:txBody>
      </p:sp>
      <p:sp>
        <p:nvSpPr>
          <p:cNvPr id="7" name="Slide Number Placeholder 6"/>
          <p:cNvSpPr>
            <a:spLocks noGrp="1"/>
          </p:cNvSpPr>
          <p:nvPr>
            <p:ph type="sldNum" sz="quarter" idx="12"/>
          </p:nvPr>
        </p:nvSpPr>
        <p:spPr/>
        <p:txBody>
          <a:bodyPr/>
          <a:lstStyle/>
          <a:p>
            <a:fld id="{F302176B-0E47-46AC-8F43-DAB4B8A37D06}" type="slidenum">
              <a:rPr lang="tr-TR" smtClean="0"/>
              <a:pPr/>
              <a:t>‹#›</a:t>
            </a:fld>
            <a:endParaRPr lang="tr-TR"/>
          </a:p>
        </p:txBody>
      </p:sp>
    </p:spTree>
    <p:extLst>
      <p:ext uri="{BB962C8B-B14F-4D97-AF65-F5344CB8AC3E}">
        <p14:creationId xmlns:p14="http://schemas.microsoft.com/office/powerpoint/2010/main" val="287860173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tr-T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tr-T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23720DD-5B6D-40BF-8493-A6B52D484E6B}" type="datetimeFigureOut">
              <a:rPr lang="tr-TR" smtClean="0"/>
              <a:pPr/>
              <a:t>02.01.2014</a:t>
            </a:fld>
            <a:endParaRPr lang="tr-TR"/>
          </a:p>
        </p:txBody>
      </p:sp>
      <p:sp>
        <p:nvSpPr>
          <p:cNvPr id="6" name="Footer Placeholder 5"/>
          <p:cNvSpPr>
            <a:spLocks noGrp="1"/>
          </p:cNvSpPr>
          <p:nvPr>
            <p:ph type="ftr" sz="quarter" idx="11"/>
          </p:nvPr>
        </p:nvSpPr>
        <p:spPr/>
        <p:txBody>
          <a:bodyPr/>
          <a:lstStyle/>
          <a:p>
            <a:endParaRPr lang="tr-TR"/>
          </a:p>
        </p:txBody>
      </p:sp>
      <p:sp>
        <p:nvSpPr>
          <p:cNvPr id="7" name="Slide Number Placeholder 6"/>
          <p:cNvSpPr>
            <a:spLocks noGrp="1"/>
          </p:cNvSpPr>
          <p:nvPr>
            <p:ph type="sldNum" sz="quarter" idx="12"/>
          </p:nvPr>
        </p:nvSpPr>
        <p:spPr/>
        <p:txBody>
          <a:bodyPr/>
          <a:lstStyle/>
          <a:p>
            <a:fld id="{F302176B-0E47-46AC-8F43-DAB4B8A37D06}" type="slidenum">
              <a:rPr lang="tr-TR" smtClean="0"/>
              <a:pPr/>
              <a:t>‹#›</a:t>
            </a:fld>
            <a:endParaRPr lang="tr-TR"/>
          </a:p>
        </p:txBody>
      </p:sp>
    </p:spTree>
    <p:extLst>
      <p:ext uri="{BB962C8B-B14F-4D97-AF65-F5344CB8AC3E}">
        <p14:creationId xmlns:p14="http://schemas.microsoft.com/office/powerpoint/2010/main" val="35638317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tr-TR"/>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r-TR"/>
          </a:p>
        </p:txBody>
      </p:sp>
      <p:sp>
        <p:nvSpPr>
          <p:cNvPr id="4" name="Date Placeholder 3"/>
          <p:cNvSpPr>
            <a:spLocks noGrp="1"/>
          </p:cNvSpPr>
          <p:nvPr>
            <p:ph type="dt" sz="half" idx="10"/>
          </p:nvPr>
        </p:nvSpPr>
        <p:spPr/>
        <p:txBody>
          <a:bodyPr/>
          <a:lstStyle/>
          <a:p>
            <a:fld id="{A23720DD-5B6D-40BF-8493-A6B52D484E6B}" type="datetimeFigureOut">
              <a:rPr lang="tr-TR" smtClean="0"/>
              <a:pPr/>
              <a:t>02.01.2014</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F302176B-0E47-46AC-8F43-DAB4B8A37D06}" type="slidenum">
              <a:rPr lang="tr-TR" smtClean="0"/>
              <a:pPr/>
              <a:t>‹#›</a:t>
            </a:fld>
            <a:endParaRPr lang="tr-TR"/>
          </a:p>
        </p:txBody>
      </p:sp>
    </p:spTree>
    <p:extLst>
      <p:ext uri="{BB962C8B-B14F-4D97-AF65-F5344CB8AC3E}">
        <p14:creationId xmlns:p14="http://schemas.microsoft.com/office/powerpoint/2010/main" val="303616300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tr-T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r-TR"/>
          </a:p>
        </p:txBody>
      </p:sp>
      <p:sp>
        <p:nvSpPr>
          <p:cNvPr id="4" name="Date Placeholder 3"/>
          <p:cNvSpPr>
            <a:spLocks noGrp="1"/>
          </p:cNvSpPr>
          <p:nvPr>
            <p:ph type="dt" sz="half" idx="10"/>
          </p:nvPr>
        </p:nvSpPr>
        <p:spPr/>
        <p:txBody>
          <a:bodyPr/>
          <a:lstStyle/>
          <a:p>
            <a:fld id="{A23720DD-5B6D-40BF-8493-A6B52D484E6B}" type="datetimeFigureOut">
              <a:rPr lang="tr-TR" smtClean="0"/>
              <a:pPr/>
              <a:t>02.01.2014</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F302176B-0E47-46AC-8F43-DAB4B8A37D06}" type="slidenum">
              <a:rPr lang="tr-TR" smtClean="0"/>
              <a:pPr/>
              <a:t>‹#›</a:t>
            </a:fld>
            <a:endParaRPr lang="tr-TR"/>
          </a:p>
        </p:txBody>
      </p:sp>
    </p:spTree>
    <p:extLst>
      <p:ext uri="{BB962C8B-B14F-4D97-AF65-F5344CB8AC3E}">
        <p14:creationId xmlns:p14="http://schemas.microsoft.com/office/powerpoint/2010/main" val="182975768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tr-T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tr-T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23720DD-5B6D-40BF-8493-A6B52D484E6B}" type="datetimeFigureOut">
              <a:rPr lang="tr-TR" smtClean="0"/>
              <a:pPr/>
              <a:t>02.01.2014</a:t>
            </a:fld>
            <a:endParaRPr lang="tr-T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tr-TR"/>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302176B-0E47-46AC-8F43-DAB4B8A37D06}" type="slidenum">
              <a:rPr lang="tr-TR" smtClean="0"/>
              <a:pPr/>
              <a:t>‹#›</a:t>
            </a:fld>
            <a:endParaRPr lang="tr-TR"/>
          </a:p>
        </p:txBody>
      </p:sp>
    </p:spTree>
    <p:extLst>
      <p:ext uri="{BB962C8B-B14F-4D97-AF65-F5344CB8AC3E}">
        <p14:creationId xmlns:p14="http://schemas.microsoft.com/office/powerpoint/2010/main" val="115359756"/>
      </p:ext>
    </p:extLst>
  </p:cSld>
  <p:clrMap bg1="lt1" tx1="dk1" bg2="lt2" tx2="dk2" accent1="accent1" accent2="accent2" accent3="accent3" accent4="accent4" accent5="accent5" accent6="accent6" hlink="hlink" folHlink="folHlink"/>
  <p:sldLayoutIdLst>
    <p:sldLayoutId id="2147484057" r:id="rId1"/>
    <p:sldLayoutId id="2147484058" r:id="rId2"/>
    <p:sldLayoutId id="2147484059" r:id="rId3"/>
    <p:sldLayoutId id="2147484060" r:id="rId4"/>
    <p:sldLayoutId id="2147484061" r:id="rId5"/>
    <p:sldLayoutId id="2147484062" r:id="rId6"/>
    <p:sldLayoutId id="2147484063" r:id="rId7"/>
    <p:sldLayoutId id="2147484064" r:id="rId8"/>
    <p:sldLayoutId id="2147484065" r:id="rId9"/>
    <p:sldLayoutId id="2147484066" r:id="rId10"/>
    <p:sldLayoutId id="2147484067"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3.jpeg"/></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7.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8.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6.png"/><Relationship Id="rId7"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55576" y="2492896"/>
            <a:ext cx="7772400" cy="1470025"/>
          </a:xfrm>
        </p:spPr>
        <p:txBody>
          <a:bodyPr/>
          <a:lstStyle/>
          <a:p>
            <a:r>
              <a:rPr lang="tr-TR" b="1" dirty="0" smtClean="0">
                <a:solidFill>
                  <a:schemeClr val="tx2"/>
                </a:solidFill>
              </a:rPr>
              <a:t>UNFCCC COP 19</a:t>
            </a:r>
            <a:endParaRPr lang="tr-TR" b="1" dirty="0">
              <a:solidFill>
                <a:schemeClr val="tx2"/>
              </a:solidFill>
            </a:endParaRPr>
          </a:p>
        </p:txBody>
      </p:sp>
      <p:sp>
        <p:nvSpPr>
          <p:cNvPr id="3" name="Subtitle 2"/>
          <p:cNvSpPr>
            <a:spLocks noGrp="1"/>
          </p:cNvSpPr>
          <p:nvPr>
            <p:ph type="subTitle" idx="1"/>
          </p:nvPr>
        </p:nvSpPr>
        <p:spPr/>
        <p:txBody>
          <a:bodyPr/>
          <a:lstStyle/>
          <a:p>
            <a:r>
              <a:rPr lang="en-US" b="1" dirty="0" smtClean="0">
                <a:solidFill>
                  <a:schemeClr val="tx1"/>
                </a:solidFill>
              </a:rPr>
              <a:t>The case of Turkish Industry on transition to low carbon economy: Opportunities and Challenges</a:t>
            </a:r>
            <a:endParaRPr lang="en-US" dirty="0">
              <a:solidFill>
                <a:schemeClr val="tx1"/>
              </a:solidFill>
            </a:endParaRPr>
          </a:p>
        </p:txBody>
      </p:sp>
      <p:pic>
        <p:nvPicPr>
          <p:cNvPr id="1028" name="Picture 4" descr="https://encrypted-tbn3.gstatic.com/images?q=tbn:ANd9GcSlK0eNNAG2Fnuhwh3mxlguy2PXoTT2Hrz3-7qaFKRgwN0i9OS_"/>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555776" y="307639"/>
            <a:ext cx="4176464" cy="2338820"/>
          </a:xfrm>
          <a:prstGeom prst="rect">
            <a:avLst/>
          </a:prstGeom>
          <a:noFill/>
          <a:extLst>
            <a:ext uri="{909E8E84-426E-40DD-AFC4-6F175D3DCCD1}">
              <a14:hiddenFill xmlns:a14="http://schemas.microsoft.com/office/drawing/2010/main">
                <a:solidFill>
                  <a:srgbClr val="FFFFFF"/>
                </a:solidFill>
              </a14:hiddenFill>
            </a:ext>
          </a:extLst>
        </p:spPr>
      </p:pic>
      <p:pic>
        <p:nvPicPr>
          <p:cNvPr id="1029" name="Picture 5"/>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092280" y="6093296"/>
            <a:ext cx="1884363" cy="596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72034373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Başlık 1"/>
          <p:cNvSpPr txBox="1">
            <a:spLocks/>
          </p:cNvSpPr>
          <p:nvPr/>
        </p:nvSpPr>
        <p:spPr>
          <a:xfrm>
            <a:off x="457200" y="274638"/>
            <a:ext cx="8229600" cy="1143000"/>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tr-TR" sz="3600" b="1" dirty="0" smtClean="0">
                <a:solidFill>
                  <a:schemeClr val="tx2"/>
                </a:solidFill>
              </a:rPr>
              <a:t>TUSIAD</a:t>
            </a:r>
            <a:br>
              <a:rPr lang="tr-TR" sz="3600" b="1" dirty="0" smtClean="0">
                <a:solidFill>
                  <a:schemeClr val="tx2"/>
                </a:solidFill>
              </a:rPr>
            </a:br>
            <a:r>
              <a:rPr lang="en-US" sz="3600" b="1" dirty="0" smtClean="0">
                <a:solidFill>
                  <a:schemeClr val="tx2"/>
                </a:solidFill>
              </a:rPr>
              <a:t>Turkish Industry and Business Association</a:t>
            </a:r>
            <a:endParaRPr lang="en-US" sz="3600" b="1" dirty="0">
              <a:solidFill>
                <a:schemeClr val="tx2"/>
              </a:solidFill>
            </a:endParaRPr>
          </a:p>
        </p:txBody>
      </p:sp>
      <p:pic>
        <p:nvPicPr>
          <p:cNvPr id="2051"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164288" y="6165304"/>
            <a:ext cx="1884363" cy="596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Başlık 1"/>
          <p:cNvSpPr txBox="1">
            <a:spLocks/>
          </p:cNvSpPr>
          <p:nvPr/>
        </p:nvSpPr>
        <p:spPr>
          <a:xfrm>
            <a:off x="862303" y="5233257"/>
            <a:ext cx="8030177" cy="792088"/>
          </a:xfrm>
          <a:prstGeom prst="rect">
            <a:avLst/>
          </a:prstGeom>
        </p:spPr>
        <p:txBody>
          <a:bodyPr vert="horz" lIns="91440" tIns="45720" rIns="91440" bIns="45720"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marL="342900" indent="-342900" algn="l">
              <a:buFont typeface="Arial" pitchFamily="34" charset="0"/>
              <a:buChar char="•"/>
            </a:pPr>
            <a:r>
              <a:rPr lang="tr-TR" sz="2000" dirty="0" smtClean="0"/>
              <a:t>A </a:t>
            </a:r>
            <a:r>
              <a:rPr lang="en-US" sz="2000" dirty="0" smtClean="0"/>
              <a:t>countable</a:t>
            </a:r>
            <a:r>
              <a:rPr lang="tr-TR" sz="2000" dirty="0" smtClean="0"/>
              <a:t> partner in </a:t>
            </a:r>
            <a:r>
              <a:rPr lang="en-US" sz="2000" dirty="0" smtClean="0"/>
              <a:t>policy making</a:t>
            </a:r>
          </a:p>
          <a:p>
            <a:pPr marL="342900" indent="-342900" algn="l">
              <a:buFont typeface="Arial" pitchFamily="34" charset="0"/>
              <a:buChar char="•"/>
            </a:pPr>
            <a:r>
              <a:rPr lang="en-US" sz="2000" dirty="0" smtClean="0"/>
              <a:t>Member of the coordination board on climate change</a:t>
            </a:r>
            <a:r>
              <a:rPr lang="tr-TR" sz="2000" dirty="0" smtClean="0"/>
              <a:t> </a:t>
            </a:r>
            <a:endParaRPr lang="tr-TR" sz="2000" dirty="0"/>
          </a:p>
        </p:txBody>
      </p:sp>
      <p:pic>
        <p:nvPicPr>
          <p:cNvPr id="1026" name="Picture 2" descr="http://www.tusiad.org/__rsc/shared/image/TUSIAD-2012-BROSUR-EN-Gr2.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367644" y="1439218"/>
            <a:ext cx="6408712" cy="369684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7816795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ctrTitle"/>
          </p:nvPr>
        </p:nvSpPr>
        <p:spPr>
          <a:xfrm>
            <a:off x="827584" y="332656"/>
            <a:ext cx="7772400" cy="1470025"/>
          </a:xfrm>
        </p:spPr>
        <p:txBody>
          <a:bodyPr>
            <a:normAutofit/>
          </a:bodyPr>
          <a:lstStyle/>
          <a:p>
            <a:r>
              <a:rPr lang="tr-TR" sz="4000" b="1" dirty="0" err="1">
                <a:solidFill>
                  <a:srgbClr val="1F497D"/>
                </a:solidFill>
              </a:rPr>
              <a:t>Climate</a:t>
            </a:r>
            <a:r>
              <a:rPr lang="tr-TR" sz="4000" b="1" dirty="0">
                <a:solidFill>
                  <a:srgbClr val="1F497D"/>
                </a:solidFill>
              </a:rPr>
              <a:t> Platform</a:t>
            </a:r>
            <a:endParaRPr lang="tr-TR" sz="4000" dirty="0"/>
          </a:p>
        </p:txBody>
      </p:sp>
      <p:sp>
        <p:nvSpPr>
          <p:cNvPr id="3" name="Alt Başlık 2"/>
          <p:cNvSpPr>
            <a:spLocks noGrp="1"/>
          </p:cNvSpPr>
          <p:nvPr>
            <p:ph type="subTitle" idx="1"/>
          </p:nvPr>
        </p:nvSpPr>
        <p:spPr>
          <a:xfrm>
            <a:off x="444848" y="1854845"/>
            <a:ext cx="8568952" cy="3816424"/>
          </a:xfrm>
        </p:spPr>
        <p:txBody>
          <a:bodyPr>
            <a:normAutofit fontScale="62500" lnSpcReduction="20000"/>
          </a:bodyPr>
          <a:lstStyle/>
          <a:p>
            <a:pPr marL="457200" indent="-457200" algn="l">
              <a:buFont typeface="Arial" pitchFamily="34" charset="0"/>
              <a:buChar char="•"/>
            </a:pPr>
            <a:r>
              <a:rPr lang="en-US" b="1" dirty="0" smtClean="0">
                <a:solidFill>
                  <a:schemeClr val="tx1"/>
                </a:solidFill>
              </a:rPr>
              <a:t>A common initiative by TUSIAD and REC Turkey </a:t>
            </a:r>
          </a:p>
          <a:p>
            <a:pPr marL="457200" indent="-457200" algn="l">
              <a:buFont typeface="Arial" pitchFamily="34" charset="0"/>
              <a:buChar char="•"/>
            </a:pPr>
            <a:r>
              <a:rPr lang="en-US" b="1" dirty="0" smtClean="0">
                <a:solidFill>
                  <a:schemeClr val="tx1"/>
                </a:solidFill>
              </a:rPr>
              <a:t>Members: 20 major co</a:t>
            </a:r>
            <a:r>
              <a:rPr lang="tr-TR" b="1" dirty="0" err="1" smtClean="0">
                <a:solidFill>
                  <a:schemeClr val="tx1"/>
                </a:solidFill>
              </a:rPr>
              <a:t>mpanies</a:t>
            </a:r>
            <a:r>
              <a:rPr lang="en-US" b="1" dirty="0" smtClean="0">
                <a:solidFill>
                  <a:schemeClr val="tx1"/>
                </a:solidFill>
              </a:rPr>
              <a:t> from various sectors; such as energy, finance, home appliances, automotive and consumer goods</a:t>
            </a:r>
          </a:p>
          <a:p>
            <a:pPr algn="l"/>
            <a:endParaRPr lang="tr-TR" b="1" dirty="0" smtClean="0">
              <a:solidFill>
                <a:schemeClr val="tx1"/>
              </a:solidFill>
            </a:endParaRPr>
          </a:p>
          <a:p>
            <a:pPr algn="l"/>
            <a:endParaRPr lang="tr-TR" b="1" dirty="0" smtClean="0">
              <a:solidFill>
                <a:schemeClr val="tx1"/>
              </a:solidFill>
            </a:endParaRPr>
          </a:p>
          <a:p>
            <a:pPr algn="l"/>
            <a:r>
              <a:rPr lang="en-US" b="1" dirty="0" smtClean="0">
                <a:solidFill>
                  <a:schemeClr val="tx1"/>
                </a:solidFill>
              </a:rPr>
              <a:t>Some of its recent activities</a:t>
            </a:r>
            <a:r>
              <a:rPr lang="tr-TR" b="1" dirty="0" smtClean="0">
                <a:solidFill>
                  <a:schemeClr val="tx1"/>
                </a:solidFill>
              </a:rPr>
              <a:t>;</a:t>
            </a:r>
            <a:endParaRPr lang="en-US" b="1" dirty="0" smtClean="0">
              <a:solidFill>
                <a:schemeClr val="tx1"/>
              </a:solidFill>
            </a:endParaRPr>
          </a:p>
          <a:p>
            <a:pPr algn="l"/>
            <a:endParaRPr lang="en-US" b="1" dirty="0" smtClean="0">
              <a:solidFill>
                <a:schemeClr val="tx1"/>
              </a:solidFill>
            </a:endParaRPr>
          </a:p>
          <a:p>
            <a:pPr marL="457200" indent="-457200" algn="l">
              <a:buFont typeface="Arial" pitchFamily="34" charset="0"/>
              <a:buChar char="•"/>
            </a:pPr>
            <a:r>
              <a:rPr lang="en-US" b="1" dirty="0" smtClean="0">
                <a:solidFill>
                  <a:schemeClr val="tx1"/>
                </a:solidFill>
              </a:rPr>
              <a:t>Trainings on G</a:t>
            </a:r>
            <a:r>
              <a:rPr lang="tr-TR" b="1" dirty="0" smtClean="0">
                <a:solidFill>
                  <a:schemeClr val="tx1"/>
                </a:solidFill>
              </a:rPr>
              <a:t>H</a:t>
            </a:r>
            <a:r>
              <a:rPr lang="en-US" b="1" dirty="0" smtClean="0">
                <a:solidFill>
                  <a:schemeClr val="tx1"/>
                </a:solidFill>
              </a:rPr>
              <a:t>G </a:t>
            </a:r>
            <a:r>
              <a:rPr lang="tr-TR" b="1" dirty="0" smtClean="0">
                <a:solidFill>
                  <a:schemeClr val="tx1"/>
                </a:solidFill>
              </a:rPr>
              <a:t>e</a:t>
            </a:r>
            <a:r>
              <a:rPr lang="en-US" b="1" dirty="0" smtClean="0">
                <a:solidFill>
                  <a:schemeClr val="tx1"/>
                </a:solidFill>
              </a:rPr>
              <a:t>mission calculation and information management systems for the major installations of leading companies in Turkey</a:t>
            </a:r>
          </a:p>
          <a:p>
            <a:pPr marL="457200" indent="-457200" algn="l">
              <a:buFont typeface="Arial" pitchFamily="34" charset="0"/>
              <a:buChar char="•"/>
            </a:pPr>
            <a:r>
              <a:rPr lang="en-US" b="1" dirty="0" smtClean="0">
                <a:solidFill>
                  <a:schemeClr val="tx1"/>
                </a:solidFill>
              </a:rPr>
              <a:t>Seminars</a:t>
            </a:r>
            <a:r>
              <a:rPr lang="tr-TR" b="1" dirty="0">
                <a:solidFill>
                  <a:schemeClr val="tx1"/>
                </a:solidFill>
              </a:rPr>
              <a:t>, </a:t>
            </a:r>
            <a:r>
              <a:rPr lang="en-US" b="1" dirty="0">
                <a:solidFill>
                  <a:schemeClr val="tx1"/>
                </a:solidFill>
              </a:rPr>
              <a:t>e.</a:t>
            </a:r>
            <a:r>
              <a:rPr lang="tr-TR" b="1" dirty="0">
                <a:solidFill>
                  <a:schemeClr val="tx1"/>
                </a:solidFill>
              </a:rPr>
              <a:t>g.</a:t>
            </a:r>
            <a:r>
              <a:rPr lang="en-US" b="1" dirty="0">
                <a:solidFill>
                  <a:schemeClr val="tx1"/>
                </a:solidFill>
              </a:rPr>
              <a:t> ‘Climate Meeting: Future of Carbon Markets’ </a:t>
            </a:r>
            <a:endParaRPr lang="tr-TR" b="1" dirty="0">
              <a:solidFill>
                <a:schemeClr val="tx1"/>
              </a:solidFill>
            </a:endParaRPr>
          </a:p>
          <a:p>
            <a:pPr marL="457200" lvl="0" indent="-457200" algn="l">
              <a:buFont typeface="Arial" pitchFamily="34" charset="0"/>
              <a:buChar char="•"/>
            </a:pPr>
            <a:r>
              <a:rPr lang="en-US" b="1" dirty="0">
                <a:solidFill>
                  <a:schemeClr val="tx1"/>
                </a:solidFill>
              </a:rPr>
              <a:t>Various </a:t>
            </a:r>
            <a:r>
              <a:rPr lang="en-US" b="1" dirty="0" smtClean="0">
                <a:solidFill>
                  <a:schemeClr val="tx1"/>
                </a:solidFill>
              </a:rPr>
              <a:t>reports</a:t>
            </a:r>
            <a:r>
              <a:rPr lang="tr-TR" b="1" dirty="0" smtClean="0">
                <a:solidFill>
                  <a:schemeClr val="tx1"/>
                </a:solidFill>
              </a:rPr>
              <a:t>,</a:t>
            </a:r>
            <a:r>
              <a:rPr lang="en-US" b="1" dirty="0" smtClean="0">
                <a:solidFill>
                  <a:schemeClr val="tx1"/>
                </a:solidFill>
              </a:rPr>
              <a:t> </a:t>
            </a:r>
            <a:r>
              <a:rPr lang="tr-TR" b="1" dirty="0" err="1">
                <a:solidFill>
                  <a:schemeClr val="tx1"/>
                </a:solidFill>
              </a:rPr>
              <a:t>e.g</a:t>
            </a:r>
            <a:r>
              <a:rPr lang="tr-TR" b="1" dirty="0">
                <a:solidFill>
                  <a:schemeClr val="tx1"/>
                </a:solidFill>
              </a:rPr>
              <a:t>. ‘ICT </a:t>
            </a:r>
            <a:r>
              <a:rPr lang="tr-TR" b="1" dirty="0" err="1">
                <a:solidFill>
                  <a:schemeClr val="tx1"/>
                </a:solidFill>
              </a:rPr>
              <a:t>for</a:t>
            </a:r>
            <a:r>
              <a:rPr lang="tr-TR" b="1" dirty="0">
                <a:solidFill>
                  <a:schemeClr val="tx1"/>
                </a:solidFill>
              </a:rPr>
              <a:t> </a:t>
            </a:r>
            <a:r>
              <a:rPr lang="tr-TR" b="1" dirty="0" err="1">
                <a:solidFill>
                  <a:schemeClr val="tx1"/>
                </a:solidFill>
              </a:rPr>
              <a:t>Sustainable</a:t>
            </a:r>
            <a:r>
              <a:rPr lang="tr-TR" b="1" dirty="0">
                <a:solidFill>
                  <a:schemeClr val="tx1"/>
                </a:solidFill>
              </a:rPr>
              <a:t> Development</a:t>
            </a:r>
            <a:r>
              <a:rPr lang="tr-TR" b="1" dirty="0" smtClean="0">
                <a:solidFill>
                  <a:schemeClr val="tx1"/>
                </a:solidFill>
              </a:rPr>
              <a:t>’</a:t>
            </a:r>
            <a:endParaRPr lang="en-US" b="1" dirty="0">
              <a:solidFill>
                <a:schemeClr val="tx1"/>
              </a:solidFill>
            </a:endParaRPr>
          </a:p>
        </p:txBody>
      </p:sp>
      <p:pic>
        <p:nvPicPr>
          <p:cNvPr id="1027"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27584" y="260648"/>
            <a:ext cx="1377950" cy="1584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5" name="Picture 3"/>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152133" y="6144468"/>
            <a:ext cx="1884363" cy="596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54658157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9512" y="217488"/>
            <a:ext cx="8869139" cy="1143000"/>
          </a:xfrm>
        </p:spPr>
        <p:txBody>
          <a:bodyPr>
            <a:noAutofit/>
          </a:bodyPr>
          <a:lstStyle/>
          <a:p>
            <a:r>
              <a:rPr lang="tr-TR" sz="3600" b="1" dirty="0" err="1" smtClean="0">
                <a:solidFill>
                  <a:schemeClr val="tx2"/>
                </a:solidFill>
              </a:rPr>
              <a:t>Turkish</a:t>
            </a:r>
            <a:r>
              <a:rPr lang="tr-TR" sz="3600" b="1" dirty="0" smtClean="0">
                <a:solidFill>
                  <a:schemeClr val="tx2"/>
                </a:solidFill>
              </a:rPr>
              <a:t> </a:t>
            </a:r>
            <a:r>
              <a:rPr lang="tr-TR" sz="3600" b="1" dirty="0" err="1" smtClean="0">
                <a:solidFill>
                  <a:schemeClr val="tx2"/>
                </a:solidFill>
              </a:rPr>
              <a:t>national</a:t>
            </a:r>
            <a:r>
              <a:rPr lang="tr-TR" sz="3600" b="1" dirty="0" smtClean="0">
                <a:solidFill>
                  <a:schemeClr val="tx2"/>
                </a:solidFill>
              </a:rPr>
              <a:t> </a:t>
            </a:r>
            <a:r>
              <a:rPr lang="tr-TR" sz="3600" b="1" dirty="0" err="1" smtClean="0">
                <a:solidFill>
                  <a:schemeClr val="tx2"/>
                </a:solidFill>
              </a:rPr>
              <a:t>policy</a:t>
            </a:r>
            <a:r>
              <a:rPr lang="tr-TR" sz="3600" b="1" dirty="0" smtClean="0">
                <a:solidFill>
                  <a:schemeClr val="tx2"/>
                </a:solidFill>
              </a:rPr>
              <a:t> on </a:t>
            </a:r>
            <a:r>
              <a:rPr lang="tr-TR" sz="3600" b="1" dirty="0" err="1" smtClean="0">
                <a:solidFill>
                  <a:schemeClr val="tx2"/>
                </a:solidFill>
              </a:rPr>
              <a:t>climate</a:t>
            </a:r>
            <a:r>
              <a:rPr lang="tr-TR" sz="3600" b="1" dirty="0" smtClean="0">
                <a:solidFill>
                  <a:schemeClr val="tx2"/>
                </a:solidFill>
              </a:rPr>
              <a:t> </a:t>
            </a:r>
            <a:r>
              <a:rPr lang="tr-TR" sz="3600" b="1" dirty="0" err="1" smtClean="0">
                <a:solidFill>
                  <a:schemeClr val="tx2"/>
                </a:solidFill>
              </a:rPr>
              <a:t>change</a:t>
            </a:r>
            <a:endParaRPr lang="tr-TR" sz="3600" b="1" dirty="0">
              <a:solidFill>
                <a:schemeClr val="tx2"/>
              </a:solidFill>
            </a:endParaRPr>
          </a:p>
        </p:txBody>
      </p:sp>
      <p:sp>
        <p:nvSpPr>
          <p:cNvPr id="5" name="Rectangle 4"/>
          <p:cNvSpPr/>
          <p:nvPr/>
        </p:nvSpPr>
        <p:spPr>
          <a:xfrm>
            <a:off x="395536" y="1340768"/>
            <a:ext cx="8496944" cy="6223242"/>
          </a:xfrm>
          <a:prstGeom prst="rect">
            <a:avLst/>
          </a:prstGeom>
        </p:spPr>
        <p:txBody>
          <a:bodyPr wrap="square">
            <a:spAutoFit/>
          </a:bodyPr>
          <a:lstStyle/>
          <a:p>
            <a:pPr marL="285750" indent="-285750">
              <a:lnSpc>
                <a:spcPct val="105000"/>
              </a:lnSpc>
              <a:spcAft>
                <a:spcPts val="0"/>
              </a:spcAft>
              <a:buFont typeface="Arial" pitchFamily="34" charset="0"/>
              <a:buChar char="•"/>
            </a:pPr>
            <a:r>
              <a:rPr lang="en-US" sz="2000" b="1" dirty="0" smtClean="0"/>
              <a:t>National Climate Change Strategy 2010 </a:t>
            </a:r>
            <a:r>
              <a:rPr lang="tr-TR" sz="2000" b="1" dirty="0" smtClean="0"/>
              <a:t>– 2020</a:t>
            </a:r>
          </a:p>
          <a:p>
            <a:pPr>
              <a:lnSpc>
                <a:spcPct val="105000"/>
              </a:lnSpc>
              <a:spcAft>
                <a:spcPts val="0"/>
              </a:spcAft>
            </a:pPr>
            <a:endParaRPr lang="tr-TR" b="1" dirty="0"/>
          </a:p>
          <a:p>
            <a:pPr marL="285750" indent="-285750">
              <a:lnSpc>
                <a:spcPct val="105000"/>
              </a:lnSpc>
              <a:spcAft>
                <a:spcPts val="0"/>
              </a:spcAft>
              <a:buFont typeface="Wingdings" pitchFamily="2" charset="2"/>
              <a:buChar char="Ø"/>
            </a:pPr>
            <a:r>
              <a:rPr lang="en-US" b="1" dirty="0" smtClean="0"/>
              <a:t>Turkey’s National Vision</a:t>
            </a:r>
            <a:r>
              <a:rPr lang="en-US" dirty="0" smtClean="0"/>
              <a:t>: </a:t>
            </a:r>
            <a:r>
              <a:rPr lang="en-US" i="1" dirty="0" smtClean="0">
                <a:solidFill>
                  <a:prstClr val="black"/>
                </a:solidFill>
              </a:rPr>
              <a:t>" </a:t>
            </a:r>
            <a:r>
              <a:rPr lang="tr-TR" i="1" dirty="0" smtClean="0">
                <a:solidFill>
                  <a:prstClr val="black"/>
                </a:solidFill>
              </a:rPr>
              <a:t>…</a:t>
            </a:r>
            <a:r>
              <a:rPr lang="tr-TR" i="1" dirty="0" smtClean="0"/>
              <a:t>A </a:t>
            </a:r>
            <a:r>
              <a:rPr lang="en-US" i="1" dirty="0" smtClean="0"/>
              <a:t>country fully integrating climate change-related objectives into its development policies, disseminating energy efficiency</a:t>
            </a:r>
            <a:r>
              <a:rPr lang="tr-TR" i="1" dirty="0" smtClean="0"/>
              <a:t>, </a:t>
            </a:r>
            <a:r>
              <a:rPr lang="en-US" i="1" dirty="0" smtClean="0"/>
              <a:t>increasing the use of</a:t>
            </a:r>
            <a:r>
              <a:rPr lang="tr-TR" i="1" dirty="0" smtClean="0"/>
              <a:t> </a:t>
            </a:r>
            <a:r>
              <a:rPr lang="en-US" i="1" dirty="0" smtClean="0"/>
              <a:t>clean and renewable energy resources, actively participating in the efforts for tackling climate change within its special </a:t>
            </a:r>
            <a:r>
              <a:rPr lang="en-US" i="1" dirty="0" err="1" smtClean="0"/>
              <a:t>circums</a:t>
            </a:r>
            <a:r>
              <a:rPr lang="tr-TR" i="1" dirty="0" err="1" smtClean="0"/>
              <a:t>tances</a:t>
            </a:r>
            <a:r>
              <a:rPr lang="en-US" i="1" dirty="0" smtClean="0">
                <a:solidFill>
                  <a:prstClr val="black"/>
                </a:solidFill>
              </a:rPr>
              <a:t> </a:t>
            </a:r>
            <a:r>
              <a:rPr lang="en-US" i="1" dirty="0">
                <a:solidFill>
                  <a:prstClr val="black"/>
                </a:solidFill>
              </a:rPr>
              <a:t>" </a:t>
            </a:r>
            <a:endParaRPr lang="tr-TR" i="1" dirty="0" smtClean="0">
              <a:solidFill>
                <a:prstClr val="black"/>
              </a:solidFill>
            </a:endParaRPr>
          </a:p>
          <a:p>
            <a:pPr>
              <a:lnSpc>
                <a:spcPct val="105000"/>
              </a:lnSpc>
              <a:spcAft>
                <a:spcPts val="0"/>
              </a:spcAft>
            </a:pPr>
            <a:endParaRPr lang="tr-TR" i="1" dirty="0" smtClean="0">
              <a:solidFill>
                <a:prstClr val="black"/>
              </a:solidFill>
            </a:endParaRPr>
          </a:p>
          <a:p>
            <a:pPr marL="285750" indent="-285750">
              <a:lnSpc>
                <a:spcPct val="105000"/>
              </a:lnSpc>
              <a:spcAft>
                <a:spcPts val="0"/>
              </a:spcAft>
              <a:buFont typeface="Wingdings" pitchFamily="2" charset="2"/>
              <a:buChar char="Ø"/>
            </a:pPr>
            <a:r>
              <a:rPr lang="en-US" b="1" i="1" dirty="0" smtClean="0">
                <a:solidFill>
                  <a:prstClr val="black"/>
                </a:solidFill>
              </a:rPr>
              <a:t>Goals:</a:t>
            </a:r>
          </a:p>
          <a:p>
            <a:pPr marL="285750" indent="-285750">
              <a:lnSpc>
                <a:spcPct val="105000"/>
              </a:lnSpc>
              <a:spcAft>
                <a:spcPts val="0"/>
              </a:spcAft>
              <a:buFont typeface="Wingdings" pitchFamily="2" charset="2"/>
              <a:buChar char="ü"/>
            </a:pPr>
            <a:r>
              <a:rPr lang="tr-TR" i="1" dirty="0" smtClean="0">
                <a:solidFill>
                  <a:prstClr val="black"/>
                </a:solidFill>
              </a:rPr>
              <a:t>30 </a:t>
            </a:r>
            <a:r>
              <a:rPr lang="en-US" i="1" dirty="0" smtClean="0">
                <a:solidFill>
                  <a:prstClr val="black"/>
                </a:solidFill>
              </a:rPr>
              <a:t>% share for renewables in total electricity generation mix by 2023</a:t>
            </a:r>
          </a:p>
          <a:p>
            <a:pPr marL="285750" indent="-285750">
              <a:lnSpc>
                <a:spcPct val="105000"/>
              </a:lnSpc>
              <a:spcAft>
                <a:spcPts val="0"/>
              </a:spcAft>
              <a:buFont typeface="Wingdings" pitchFamily="2" charset="2"/>
              <a:buChar char="ü"/>
            </a:pPr>
            <a:r>
              <a:rPr lang="en-US" i="1" dirty="0" smtClean="0">
                <a:solidFill>
                  <a:prstClr val="black"/>
                </a:solidFill>
              </a:rPr>
              <a:t>7 % G</a:t>
            </a:r>
            <a:r>
              <a:rPr lang="tr-TR" i="1" dirty="0" smtClean="0">
                <a:solidFill>
                  <a:prstClr val="black"/>
                </a:solidFill>
              </a:rPr>
              <a:t>H</a:t>
            </a:r>
            <a:r>
              <a:rPr lang="en-US" i="1" dirty="0" smtClean="0">
                <a:solidFill>
                  <a:prstClr val="black"/>
                </a:solidFill>
              </a:rPr>
              <a:t>G emission cut in energy generation compared to Reference Scenario by </a:t>
            </a:r>
            <a:r>
              <a:rPr lang="tr-TR" i="1" dirty="0" smtClean="0">
                <a:solidFill>
                  <a:prstClr val="black"/>
                </a:solidFill>
              </a:rPr>
              <a:t>2020 </a:t>
            </a:r>
          </a:p>
          <a:p>
            <a:pPr marL="285750" indent="-285750">
              <a:lnSpc>
                <a:spcPct val="105000"/>
              </a:lnSpc>
              <a:spcAft>
                <a:spcPts val="0"/>
              </a:spcAft>
              <a:buFont typeface="Wingdings" pitchFamily="2" charset="2"/>
              <a:buChar char="ü"/>
            </a:pPr>
            <a:r>
              <a:rPr lang="en-US" i="1" dirty="0" smtClean="0">
                <a:solidFill>
                  <a:prstClr val="black"/>
                </a:solidFill>
              </a:rPr>
              <a:t>Through </a:t>
            </a:r>
            <a:r>
              <a:rPr lang="en-US" i="1" dirty="0">
                <a:solidFill>
                  <a:prstClr val="black"/>
                </a:solidFill>
              </a:rPr>
              <a:t>energy efficiency practices the determined energy saving potential shall be realized at maximum levels in the </a:t>
            </a:r>
            <a:r>
              <a:rPr lang="en-US" i="1" dirty="0" err="1" smtClean="0">
                <a:solidFill>
                  <a:prstClr val="black"/>
                </a:solidFill>
              </a:rPr>
              <a:t>ind</a:t>
            </a:r>
            <a:r>
              <a:rPr lang="tr-TR" i="1" dirty="0" err="1" smtClean="0">
                <a:solidFill>
                  <a:prstClr val="black"/>
                </a:solidFill>
              </a:rPr>
              <a:t>ust</a:t>
            </a:r>
            <a:r>
              <a:rPr lang="en-US" i="1" dirty="0" smtClean="0">
                <a:solidFill>
                  <a:prstClr val="black"/>
                </a:solidFill>
              </a:rPr>
              <a:t>r</a:t>
            </a:r>
            <a:r>
              <a:rPr lang="tr-TR" i="1" dirty="0" smtClean="0">
                <a:solidFill>
                  <a:prstClr val="black"/>
                </a:solidFill>
              </a:rPr>
              <a:t>y.</a:t>
            </a:r>
          </a:p>
          <a:p>
            <a:pPr>
              <a:lnSpc>
                <a:spcPct val="105000"/>
              </a:lnSpc>
              <a:spcAft>
                <a:spcPts val="0"/>
              </a:spcAft>
            </a:pPr>
            <a:r>
              <a:rPr lang="tr-TR" i="1" dirty="0" smtClean="0">
                <a:solidFill>
                  <a:prstClr val="black"/>
                </a:solidFill>
              </a:rPr>
              <a:t>…</a:t>
            </a:r>
          </a:p>
          <a:p>
            <a:pPr marL="285750" indent="-285750">
              <a:lnSpc>
                <a:spcPct val="105000"/>
              </a:lnSpc>
              <a:spcAft>
                <a:spcPts val="0"/>
              </a:spcAft>
              <a:buFont typeface="Arial" pitchFamily="34" charset="0"/>
              <a:buChar char="•"/>
            </a:pPr>
            <a:r>
              <a:rPr lang="tr-TR" sz="2000" b="1" dirty="0" err="1"/>
              <a:t>Energy</a:t>
            </a:r>
            <a:r>
              <a:rPr lang="tr-TR" sz="2000" b="1" dirty="0"/>
              <a:t> </a:t>
            </a:r>
            <a:r>
              <a:rPr lang="tr-TR" sz="2000" b="1" dirty="0" err="1"/>
              <a:t>Efficiency</a:t>
            </a:r>
            <a:r>
              <a:rPr lang="tr-TR" sz="2000" b="1" dirty="0"/>
              <a:t> </a:t>
            </a:r>
            <a:r>
              <a:rPr lang="tr-TR" sz="2000" b="1" dirty="0" err="1"/>
              <a:t>Strategy</a:t>
            </a:r>
            <a:r>
              <a:rPr lang="tr-TR" sz="2000" b="1" dirty="0"/>
              <a:t> </a:t>
            </a:r>
            <a:r>
              <a:rPr lang="tr-TR" sz="2000" b="1" dirty="0" smtClean="0"/>
              <a:t>2011-2023</a:t>
            </a:r>
          </a:p>
          <a:p>
            <a:pPr>
              <a:lnSpc>
                <a:spcPct val="105000"/>
              </a:lnSpc>
              <a:spcAft>
                <a:spcPts val="0"/>
              </a:spcAft>
            </a:pPr>
            <a:endParaRPr lang="tr-TR" b="1" dirty="0"/>
          </a:p>
          <a:p>
            <a:pPr marL="285750" indent="-285750">
              <a:lnSpc>
                <a:spcPct val="105000"/>
              </a:lnSpc>
              <a:spcAft>
                <a:spcPts val="0"/>
              </a:spcAft>
              <a:buFont typeface="Wingdings" pitchFamily="2" charset="2"/>
              <a:buChar char="ü"/>
            </a:pPr>
            <a:r>
              <a:rPr lang="tr-TR" dirty="0" err="1" smtClean="0"/>
              <a:t>Decrease</a:t>
            </a:r>
            <a:r>
              <a:rPr lang="tr-TR" dirty="0" smtClean="0"/>
              <a:t> e</a:t>
            </a:r>
            <a:r>
              <a:rPr lang="en-US" dirty="0" err="1" smtClean="0"/>
              <a:t>nergy</a:t>
            </a:r>
            <a:r>
              <a:rPr lang="en-US" dirty="0" smtClean="0"/>
              <a:t> consumed per unit GDP (energy intensity) by a minimum of 20% by 2023</a:t>
            </a:r>
            <a:endParaRPr lang="tr-TR" dirty="0" smtClean="0"/>
          </a:p>
          <a:p>
            <a:pPr marL="285750" indent="-285750">
              <a:lnSpc>
                <a:spcPct val="105000"/>
              </a:lnSpc>
              <a:spcAft>
                <a:spcPts val="0"/>
              </a:spcAft>
              <a:buFont typeface="Arial" pitchFamily="34" charset="0"/>
              <a:buChar char="•"/>
            </a:pPr>
            <a:endParaRPr lang="tr-TR" b="1" dirty="0"/>
          </a:p>
          <a:p>
            <a:pPr marL="285750" indent="-285750" algn="just">
              <a:buFont typeface="Arial" pitchFamily="34" charset="0"/>
              <a:buChar char="•"/>
            </a:pPr>
            <a:endParaRPr lang="tr-TR" dirty="0" smtClean="0"/>
          </a:p>
          <a:p>
            <a:pPr algn="just"/>
            <a:endParaRPr lang="tr-TR" dirty="0"/>
          </a:p>
          <a:p>
            <a:pPr algn="just"/>
            <a:endParaRPr lang="tr-TR" dirty="0" smtClean="0"/>
          </a:p>
        </p:txBody>
      </p:sp>
      <p:pic>
        <p:nvPicPr>
          <p:cNvPr id="8194"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164288" y="6236827"/>
            <a:ext cx="1884363" cy="596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66896628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p:txBody>
          <a:bodyPr>
            <a:noAutofit/>
          </a:bodyPr>
          <a:lstStyle/>
          <a:p>
            <a:r>
              <a:rPr lang="tr-TR" sz="3600" b="1" dirty="0" err="1" smtClean="0">
                <a:solidFill>
                  <a:schemeClr val="tx2"/>
                </a:solidFill>
              </a:rPr>
              <a:t>Policy</a:t>
            </a:r>
            <a:r>
              <a:rPr lang="tr-TR" sz="3600" b="1" dirty="0" smtClean="0">
                <a:solidFill>
                  <a:schemeClr val="tx2"/>
                </a:solidFill>
              </a:rPr>
              <a:t> </a:t>
            </a:r>
            <a:r>
              <a:rPr lang="tr-TR" sz="3600" b="1" dirty="0" err="1" smtClean="0">
                <a:solidFill>
                  <a:schemeClr val="tx2"/>
                </a:solidFill>
              </a:rPr>
              <a:t>Instruments</a:t>
            </a:r>
            <a:r>
              <a:rPr lang="tr-TR" sz="3600" b="1" dirty="0" smtClean="0">
                <a:solidFill>
                  <a:schemeClr val="tx2"/>
                </a:solidFill>
              </a:rPr>
              <a:t>                                   </a:t>
            </a:r>
            <a:r>
              <a:rPr lang="tr-TR" sz="2800" b="1" dirty="0" err="1" smtClean="0">
                <a:solidFill>
                  <a:schemeClr val="tx2"/>
                </a:solidFill>
              </a:rPr>
              <a:t>Regulatory</a:t>
            </a:r>
            <a:r>
              <a:rPr lang="tr-TR" sz="2800" b="1" dirty="0" smtClean="0">
                <a:solidFill>
                  <a:schemeClr val="tx2"/>
                </a:solidFill>
              </a:rPr>
              <a:t> </a:t>
            </a:r>
            <a:r>
              <a:rPr lang="tr-TR" sz="2800" b="1" dirty="0" err="1" smtClean="0">
                <a:solidFill>
                  <a:schemeClr val="tx2"/>
                </a:solidFill>
              </a:rPr>
              <a:t>Mechanisms</a:t>
            </a:r>
            <a:r>
              <a:rPr lang="tr-TR" sz="2800" b="1" dirty="0" smtClean="0">
                <a:solidFill>
                  <a:schemeClr val="tx2"/>
                </a:solidFill>
              </a:rPr>
              <a:t> </a:t>
            </a:r>
            <a:r>
              <a:rPr lang="tr-TR" sz="2800" b="1" dirty="0" err="1" smtClean="0">
                <a:solidFill>
                  <a:schemeClr val="tx2"/>
                </a:solidFill>
              </a:rPr>
              <a:t>and</a:t>
            </a:r>
            <a:r>
              <a:rPr lang="tr-TR" sz="2800" b="1" dirty="0" smtClean="0">
                <a:solidFill>
                  <a:schemeClr val="tx2"/>
                </a:solidFill>
              </a:rPr>
              <a:t> </a:t>
            </a:r>
            <a:r>
              <a:rPr lang="tr-TR" sz="2800" b="1" dirty="0" err="1" smtClean="0">
                <a:solidFill>
                  <a:schemeClr val="tx2"/>
                </a:solidFill>
              </a:rPr>
              <a:t>Financial</a:t>
            </a:r>
            <a:r>
              <a:rPr lang="tr-TR" sz="2800" b="1" dirty="0" smtClean="0">
                <a:solidFill>
                  <a:schemeClr val="tx2"/>
                </a:solidFill>
              </a:rPr>
              <a:t> </a:t>
            </a:r>
            <a:r>
              <a:rPr lang="tr-TR" sz="2800" b="1" dirty="0" err="1" smtClean="0">
                <a:solidFill>
                  <a:schemeClr val="tx2"/>
                </a:solidFill>
              </a:rPr>
              <a:t>Incentives</a:t>
            </a:r>
            <a:endParaRPr lang="tr-TR" sz="2800" b="1" dirty="0">
              <a:solidFill>
                <a:schemeClr val="tx2"/>
              </a:solidFill>
            </a:endParaRPr>
          </a:p>
        </p:txBody>
      </p:sp>
      <p:sp>
        <p:nvSpPr>
          <p:cNvPr id="3" name="İçerik Yer Tutucusu 2"/>
          <p:cNvSpPr>
            <a:spLocks noGrp="1"/>
          </p:cNvSpPr>
          <p:nvPr>
            <p:ph idx="1"/>
          </p:nvPr>
        </p:nvSpPr>
        <p:spPr>
          <a:xfrm>
            <a:off x="395536" y="1556792"/>
            <a:ext cx="8229600" cy="4525963"/>
          </a:xfrm>
        </p:spPr>
        <p:txBody>
          <a:bodyPr>
            <a:normAutofit fontScale="92500"/>
          </a:bodyPr>
          <a:lstStyle/>
          <a:p>
            <a:pPr algn="just"/>
            <a:r>
              <a:rPr lang="en-US" sz="3100" b="1" dirty="0" smtClean="0"/>
              <a:t>Renewable Energy Law</a:t>
            </a:r>
            <a:endParaRPr lang="en-US" sz="2900" dirty="0" smtClean="0"/>
          </a:p>
          <a:p>
            <a:pPr algn="just"/>
            <a:r>
              <a:rPr lang="tr-TR" sz="3100" b="1" dirty="0" err="1" smtClean="0">
                <a:solidFill>
                  <a:prstClr val="black"/>
                </a:solidFill>
              </a:rPr>
              <a:t>Energy</a:t>
            </a:r>
            <a:r>
              <a:rPr lang="tr-TR" sz="3100" b="1" dirty="0" smtClean="0">
                <a:solidFill>
                  <a:prstClr val="black"/>
                </a:solidFill>
              </a:rPr>
              <a:t> </a:t>
            </a:r>
            <a:r>
              <a:rPr lang="tr-TR" sz="3100" b="1" dirty="0" err="1" smtClean="0">
                <a:solidFill>
                  <a:prstClr val="black"/>
                </a:solidFill>
              </a:rPr>
              <a:t>Efficiency</a:t>
            </a:r>
            <a:r>
              <a:rPr lang="tr-TR" sz="3100" b="1" dirty="0" smtClean="0">
                <a:solidFill>
                  <a:prstClr val="black"/>
                </a:solidFill>
              </a:rPr>
              <a:t> </a:t>
            </a:r>
            <a:r>
              <a:rPr lang="tr-TR" sz="3100" b="1" dirty="0" err="1" smtClean="0">
                <a:solidFill>
                  <a:prstClr val="black"/>
                </a:solidFill>
              </a:rPr>
              <a:t>Law</a:t>
            </a:r>
            <a:r>
              <a:rPr lang="tr-TR" sz="3100" b="1" dirty="0" smtClean="0">
                <a:solidFill>
                  <a:prstClr val="black"/>
                </a:solidFill>
              </a:rPr>
              <a:t> </a:t>
            </a:r>
          </a:p>
          <a:p>
            <a:pPr lvl="1" algn="just"/>
            <a:r>
              <a:rPr lang="en-US" sz="2700" b="1" dirty="0" smtClean="0">
                <a:solidFill>
                  <a:prstClr val="black"/>
                </a:solidFill>
              </a:rPr>
              <a:t>Regulation for the Promotion of Efficient Use of Energy and Energy Sources</a:t>
            </a:r>
          </a:p>
          <a:p>
            <a:pPr lvl="0" algn="just"/>
            <a:r>
              <a:rPr lang="en-US" sz="3100" b="1" dirty="0" smtClean="0">
                <a:solidFill>
                  <a:prstClr val="black"/>
                </a:solidFill>
              </a:rPr>
              <a:t>Regulation </a:t>
            </a:r>
            <a:r>
              <a:rPr lang="en-US" sz="3100" b="1" dirty="0">
                <a:solidFill>
                  <a:prstClr val="black"/>
                </a:solidFill>
              </a:rPr>
              <a:t>on the Program to Support </a:t>
            </a:r>
            <a:r>
              <a:rPr lang="en-US" sz="3100" b="1" dirty="0" smtClean="0">
                <a:solidFill>
                  <a:prstClr val="black"/>
                </a:solidFill>
              </a:rPr>
              <a:t>Research </a:t>
            </a:r>
            <a:r>
              <a:rPr lang="en-US" sz="3100" b="1" dirty="0">
                <a:solidFill>
                  <a:prstClr val="black"/>
                </a:solidFill>
              </a:rPr>
              <a:t>and Development Projects in </a:t>
            </a:r>
            <a:r>
              <a:rPr lang="en-US" sz="3100" b="1" dirty="0" smtClean="0">
                <a:solidFill>
                  <a:prstClr val="black"/>
                </a:solidFill>
              </a:rPr>
              <a:t>the </a:t>
            </a:r>
            <a:r>
              <a:rPr lang="en-US" sz="3100" b="1" dirty="0">
                <a:solidFill>
                  <a:prstClr val="black"/>
                </a:solidFill>
              </a:rPr>
              <a:t>Energy </a:t>
            </a:r>
            <a:r>
              <a:rPr lang="en-US" sz="3100" b="1" dirty="0" smtClean="0">
                <a:solidFill>
                  <a:prstClr val="black"/>
                </a:solidFill>
              </a:rPr>
              <a:t>Sector</a:t>
            </a:r>
            <a:endParaRPr lang="tr-TR" sz="3100" b="1" dirty="0" smtClean="0">
              <a:solidFill>
                <a:prstClr val="black"/>
              </a:solidFill>
            </a:endParaRPr>
          </a:p>
          <a:p>
            <a:pPr lvl="0" algn="just"/>
            <a:endParaRPr lang="tr-TR" sz="3100" b="1" dirty="0" smtClean="0">
              <a:solidFill>
                <a:prstClr val="black"/>
              </a:solidFill>
            </a:endParaRPr>
          </a:p>
          <a:p>
            <a:pPr lvl="0" algn="just"/>
            <a:r>
              <a:rPr lang="en-US" sz="3100" b="1" dirty="0" smtClean="0">
                <a:solidFill>
                  <a:prstClr val="black"/>
                </a:solidFill>
              </a:rPr>
              <a:t>Regulation </a:t>
            </a:r>
            <a:r>
              <a:rPr lang="en-US" sz="3100" b="1" dirty="0">
                <a:solidFill>
                  <a:prstClr val="black"/>
                </a:solidFill>
              </a:rPr>
              <a:t>on energy labeling and </a:t>
            </a:r>
            <a:r>
              <a:rPr lang="en-US" sz="3100" b="1" dirty="0" smtClean="0">
                <a:solidFill>
                  <a:prstClr val="black"/>
                </a:solidFill>
              </a:rPr>
              <a:t>eco</a:t>
            </a:r>
            <a:r>
              <a:rPr lang="tr-TR" sz="3100" b="1" dirty="0" smtClean="0">
                <a:solidFill>
                  <a:prstClr val="black"/>
                </a:solidFill>
              </a:rPr>
              <a:t>-</a:t>
            </a:r>
            <a:r>
              <a:rPr lang="en-US" sz="3100" b="1" dirty="0" smtClean="0">
                <a:solidFill>
                  <a:prstClr val="black"/>
                </a:solidFill>
              </a:rPr>
              <a:t>design</a:t>
            </a:r>
            <a:endParaRPr lang="tr-TR" sz="3100" b="1" dirty="0" smtClean="0">
              <a:solidFill>
                <a:prstClr val="black"/>
              </a:solidFill>
            </a:endParaRPr>
          </a:p>
          <a:p>
            <a:pPr lvl="0" algn="just"/>
            <a:r>
              <a:rPr lang="tr-TR" sz="3100" b="1" dirty="0" err="1" smtClean="0">
                <a:solidFill>
                  <a:prstClr val="black"/>
                </a:solidFill>
              </a:rPr>
              <a:t>Regulation</a:t>
            </a:r>
            <a:r>
              <a:rPr lang="tr-TR" sz="3100" b="1" dirty="0" smtClean="0">
                <a:solidFill>
                  <a:prstClr val="black"/>
                </a:solidFill>
              </a:rPr>
              <a:t> on </a:t>
            </a:r>
            <a:r>
              <a:rPr lang="tr-TR" sz="3100" b="1" dirty="0" err="1" smtClean="0">
                <a:solidFill>
                  <a:prstClr val="black"/>
                </a:solidFill>
              </a:rPr>
              <a:t>energy</a:t>
            </a:r>
            <a:r>
              <a:rPr lang="tr-TR" sz="3100" b="1" dirty="0" smtClean="0">
                <a:solidFill>
                  <a:prstClr val="black"/>
                </a:solidFill>
              </a:rPr>
              <a:t> </a:t>
            </a:r>
            <a:r>
              <a:rPr lang="tr-TR" sz="3100" b="1" dirty="0" err="1" smtClean="0">
                <a:solidFill>
                  <a:prstClr val="black"/>
                </a:solidFill>
              </a:rPr>
              <a:t>performance</a:t>
            </a:r>
            <a:r>
              <a:rPr lang="tr-TR" sz="3100" b="1" dirty="0" smtClean="0">
                <a:solidFill>
                  <a:prstClr val="black"/>
                </a:solidFill>
              </a:rPr>
              <a:t> of </a:t>
            </a:r>
            <a:r>
              <a:rPr lang="tr-TR" sz="3100" b="1" dirty="0" err="1" smtClean="0">
                <a:solidFill>
                  <a:prstClr val="black"/>
                </a:solidFill>
              </a:rPr>
              <a:t>buildings</a:t>
            </a:r>
            <a:r>
              <a:rPr lang="tr-TR" sz="3100" b="1" dirty="0" smtClean="0">
                <a:solidFill>
                  <a:prstClr val="black"/>
                </a:solidFill>
              </a:rPr>
              <a:t> </a:t>
            </a:r>
            <a:endParaRPr lang="tr-TR" sz="3100" b="1" dirty="0">
              <a:solidFill>
                <a:prstClr val="black"/>
              </a:solidFill>
            </a:endParaRPr>
          </a:p>
          <a:p>
            <a:pPr lvl="0" algn="just"/>
            <a:endParaRPr lang="tr-TR" sz="3400" dirty="0">
              <a:solidFill>
                <a:prstClr val="black"/>
              </a:solidFill>
            </a:endParaRPr>
          </a:p>
          <a:p>
            <a:pPr lvl="0" algn="just"/>
            <a:endParaRPr lang="tr-TR" sz="2200" dirty="0" smtClean="0">
              <a:solidFill>
                <a:prstClr val="black"/>
              </a:solidFill>
            </a:endParaRPr>
          </a:p>
          <a:p>
            <a:pPr lvl="0" algn="just"/>
            <a:endParaRPr lang="tr-TR" sz="2200" dirty="0" smtClean="0">
              <a:solidFill>
                <a:prstClr val="black"/>
              </a:solidFill>
            </a:endParaRPr>
          </a:p>
          <a:p>
            <a:pPr lvl="0" algn="just"/>
            <a:endParaRPr lang="tr-TR" sz="2200" dirty="0" smtClean="0">
              <a:solidFill>
                <a:prstClr val="black"/>
              </a:solidFill>
            </a:endParaRPr>
          </a:p>
          <a:p>
            <a:pPr lvl="0" algn="just"/>
            <a:endParaRPr lang="tr-TR" sz="2200" dirty="0">
              <a:solidFill>
                <a:prstClr val="black"/>
              </a:solidFill>
            </a:endParaRPr>
          </a:p>
        </p:txBody>
      </p:sp>
      <p:pic>
        <p:nvPicPr>
          <p:cNvPr id="9219"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164288" y="6165304"/>
            <a:ext cx="1884363" cy="596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2022960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363272" cy="1354162"/>
          </a:xfrm>
        </p:spPr>
        <p:txBody>
          <a:bodyPr>
            <a:normAutofit/>
          </a:bodyPr>
          <a:lstStyle/>
          <a:p>
            <a:r>
              <a:rPr lang="tr-TR" sz="4000" b="1" dirty="0" err="1" smtClean="0">
                <a:solidFill>
                  <a:schemeClr val="tx2"/>
                </a:solidFill>
              </a:rPr>
              <a:t>Support</a:t>
            </a:r>
            <a:r>
              <a:rPr lang="tr-TR" sz="4000" b="1" dirty="0" smtClean="0">
                <a:solidFill>
                  <a:schemeClr val="tx2"/>
                </a:solidFill>
              </a:rPr>
              <a:t> </a:t>
            </a:r>
            <a:r>
              <a:rPr lang="tr-TR" sz="4000" b="1" dirty="0" err="1" smtClean="0">
                <a:solidFill>
                  <a:schemeClr val="tx2"/>
                </a:solidFill>
              </a:rPr>
              <a:t>Projects</a:t>
            </a:r>
            <a:r>
              <a:rPr lang="tr-TR" sz="4000" b="1" dirty="0" smtClean="0">
                <a:solidFill>
                  <a:schemeClr val="tx2"/>
                </a:solidFill>
              </a:rPr>
              <a:t> </a:t>
            </a:r>
            <a:r>
              <a:rPr lang="tr-TR" sz="4000" b="1" dirty="0" err="1" smtClean="0">
                <a:solidFill>
                  <a:schemeClr val="tx2"/>
                </a:solidFill>
              </a:rPr>
              <a:t>and</a:t>
            </a:r>
            <a:r>
              <a:rPr lang="tr-TR" sz="4000" b="1" dirty="0" smtClean="0">
                <a:solidFill>
                  <a:schemeClr val="tx2"/>
                </a:solidFill>
              </a:rPr>
              <a:t> </a:t>
            </a:r>
            <a:r>
              <a:rPr lang="tr-TR" sz="4000" b="1" dirty="0" err="1" smtClean="0">
                <a:solidFill>
                  <a:schemeClr val="tx2"/>
                </a:solidFill>
              </a:rPr>
              <a:t>Mechanisms</a:t>
            </a:r>
            <a:r>
              <a:rPr lang="tr-TR" sz="4000" b="1" dirty="0" smtClean="0">
                <a:solidFill>
                  <a:schemeClr val="tx2"/>
                </a:solidFill>
              </a:rPr>
              <a:t> </a:t>
            </a:r>
            <a:endParaRPr lang="tr-TR" b="1" dirty="0">
              <a:solidFill>
                <a:schemeClr val="tx2"/>
              </a:solidFill>
            </a:endParaRPr>
          </a:p>
        </p:txBody>
      </p:sp>
      <p:sp>
        <p:nvSpPr>
          <p:cNvPr id="3" name="Content Placeholder 2"/>
          <p:cNvSpPr>
            <a:spLocks noGrp="1"/>
          </p:cNvSpPr>
          <p:nvPr>
            <p:ph idx="1"/>
          </p:nvPr>
        </p:nvSpPr>
        <p:spPr>
          <a:xfrm>
            <a:off x="395536" y="1567333"/>
            <a:ext cx="8373616" cy="4525963"/>
          </a:xfrm>
        </p:spPr>
        <p:txBody>
          <a:bodyPr>
            <a:normAutofit/>
          </a:bodyPr>
          <a:lstStyle/>
          <a:p>
            <a:pPr marL="457200" lvl="1" indent="0" algn="just" fontAlgn="base">
              <a:buNone/>
            </a:pPr>
            <a:endParaRPr lang="tr-TR" sz="2000" dirty="0" smtClean="0">
              <a:latin typeface="Times New Roman"/>
              <a:ea typeface="Calibri"/>
            </a:endParaRPr>
          </a:p>
          <a:p>
            <a:pPr lvl="1" algn="just" fontAlgn="base">
              <a:buFont typeface="Arial"/>
              <a:buChar char="-"/>
            </a:pPr>
            <a:r>
              <a:rPr lang="en-US" sz="2400" dirty="0">
                <a:solidFill>
                  <a:prstClr val="black"/>
                </a:solidFill>
              </a:rPr>
              <a:t>Market Transformation of Energy Efficient Appliances in Turkey</a:t>
            </a:r>
            <a:endParaRPr lang="tr-TR" sz="2400" dirty="0">
              <a:solidFill>
                <a:prstClr val="black"/>
              </a:solidFill>
            </a:endParaRPr>
          </a:p>
          <a:p>
            <a:pPr lvl="1" algn="just" fontAlgn="base">
              <a:buFont typeface="Arial"/>
              <a:buChar char="-"/>
            </a:pPr>
            <a:r>
              <a:rPr lang="en-US" sz="2400" dirty="0">
                <a:solidFill>
                  <a:prstClr val="black"/>
                </a:solidFill>
              </a:rPr>
              <a:t>Improving Energy Efficiency in Industry</a:t>
            </a:r>
            <a:endParaRPr lang="tr-TR" sz="2400" dirty="0">
              <a:solidFill>
                <a:prstClr val="black"/>
              </a:solidFill>
            </a:endParaRPr>
          </a:p>
          <a:p>
            <a:pPr lvl="1" algn="just" fontAlgn="base">
              <a:buFont typeface="Arial"/>
              <a:buChar char="-"/>
            </a:pPr>
            <a:r>
              <a:rPr lang="en-US" sz="2400" dirty="0">
                <a:solidFill>
                  <a:prstClr val="black"/>
                </a:solidFill>
              </a:rPr>
              <a:t>Promoting Energy Efficiency in Buildings in </a:t>
            </a:r>
            <a:r>
              <a:rPr lang="en-US" sz="2400" dirty="0" err="1" smtClean="0">
                <a:solidFill>
                  <a:prstClr val="black"/>
                </a:solidFill>
              </a:rPr>
              <a:t>Turke</a:t>
            </a:r>
            <a:r>
              <a:rPr lang="tr-TR" sz="2400" dirty="0" smtClean="0">
                <a:solidFill>
                  <a:prstClr val="black"/>
                </a:solidFill>
              </a:rPr>
              <a:t>y</a:t>
            </a:r>
            <a:endParaRPr lang="tr-TR" sz="2400" dirty="0">
              <a:solidFill>
                <a:prstClr val="black"/>
              </a:solidFill>
            </a:endParaRPr>
          </a:p>
          <a:p>
            <a:pPr marL="457200" lvl="1" indent="0" algn="just" fontAlgn="base">
              <a:buNone/>
            </a:pPr>
            <a:endParaRPr lang="tr-TR" sz="2000" dirty="0">
              <a:latin typeface="Times New Roman"/>
              <a:ea typeface="Times New Roman"/>
            </a:endParaRPr>
          </a:p>
          <a:p>
            <a:pPr lvl="1" algn="just" fontAlgn="base">
              <a:buFont typeface="Arial"/>
              <a:buChar char="-"/>
            </a:pPr>
            <a:endParaRPr lang="tr-TR" sz="2000" dirty="0" smtClean="0">
              <a:latin typeface="Times New Roman"/>
              <a:ea typeface="Times New Roman"/>
            </a:endParaRPr>
          </a:p>
          <a:p>
            <a:pPr lvl="1" algn="just" fontAlgn="base">
              <a:buFont typeface="Arial"/>
              <a:buChar char="-"/>
            </a:pPr>
            <a:endParaRPr lang="tr-TR" sz="2000" dirty="0" smtClean="0">
              <a:latin typeface="Times New Roman"/>
              <a:ea typeface="Times New Roman"/>
            </a:endParaRPr>
          </a:p>
          <a:p>
            <a:pPr lvl="1" algn="just" fontAlgn="base">
              <a:buFont typeface="Arial"/>
              <a:buChar char="-"/>
            </a:pPr>
            <a:r>
              <a:rPr lang="tr-TR" sz="2400" dirty="0" err="1">
                <a:solidFill>
                  <a:prstClr val="black"/>
                </a:solidFill>
              </a:rPr>
              <a:t>Turkey</a:t>
            </a:r>
            <a:r>
              <a:rPr lang="tr-TR" sz="2400" dirty="0">
                <a:solidFill>
                  <a:prstClr val="black"/>
                </a:solidFill>
              </a:rPr>
              <a:t> </a:t>
            </a:r>
            <a:r>
              <a:rPr lang="tr-TR" sz="2400" dirty="0" smtClean="0">
                <a:solidFill>
                  <a:prstClr val="black"/>
                </a:solidFill>
              </a:rPr>
              <a:t> </a:t>
            </a:r>
            <a:r>
              <a:rPr lang="tr-TR" sz="2400" dirty="0" err="1" smtClean="0">
                <a:solidFill>
                  <a:prstClr val="black"/>
                </a:solidFill>
              </a:rPr>
              <a:t>Sustainable</a:t>
            </a:r>
            <a:r>
              <a:rPr lang="tr-TR" sz="2400" dirty="0" smtClean="0">
                <a:solidFill>
                  <a:prstClr val="black"/>
                </a:solidFill>
              </a:rPr>
              <a:t> </a:t>
            </a:r>
            <a:r>
              <a:rPr lang="tr-TR" sz="2400" dirty="0" err="1">
                <a:solidFill>
                  <a:prstClr val="black"/>
                </a:solidFill>
              </a:rPr>
              <a:t>Energy</a:t>
            </a:r>
            <a:r>
              <a:rPr lang="tr-TR" sz="2400" dirty="0">
                <a:solidFill>
                  <a:prstClr val="black"/>
                </a:solidFill>
              </a:rPr>
              <a:t> </a:t>
            </a:r>
            <a:r>
              <a:rPr lang="tr-TR" sz="2400" dirty="0" err="1">
                <a:solidFill>
                  <a:prstClr val="black"/>
                </a:solidFill>
              </a:rPr>
              <a:t>Financing</a:t>
            </a:r>
            <a:r>
              <a:rPr lang="tr-TR" sz="2400" dirty="0">
                <a:solidFill>
                  <a:prstClr val="black"/>
                </a:solidFill>
              </a:rPr>
              <a:t> </a:t>
            </a:r>
            <a:r>
              <a:rPr lang="tr-TR" sz="2400" dirty="0" err="1">
                <a:solidFill>
                  <a:prstClr val="black"/>
                </a:solidFill>
              </a:rPr>
              <a:t>Facility</a:t>
            </a:r>
            <a:endParaRPr lang="tr-TR" sz="2400" dirty="0">
              <a:solidFill>
                <a:prstClr val="black"/>
              </a:solidFill>
            </a:endParaRPr>
          </a:p>
          <a:p>
            <a:pPr marL="0" indent="0">
              <a:buNone/>
            </a:pPr>
            <a:endParaRPr lang="tr-TR" sz="2400" b="1" dirty="0" smtClean="0">
              <a:solidFill>
                <a:schemeClr val="tx2"/>
              </a:solidFill>
            </a:endParaRPr>
          </a:p>
        </p:txBody>
      </p:sp>
      <p:pic>
        <p:nvPicPr>
          <p:cNvPr id="11266"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092280" y="6093296"/>
            <a:ext cx="1884363" cy="596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0" name="Picture 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883202" y="4941168"/>
            <a:ext cx="1178395" cy="72310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94299968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3600" b="1" dirty="0" smtClean="0">
                <a:solidFill>
                  <a:srgbClr val="1F497D"/>
                </a:solidFill>
              </a:rPr>
              <a:t>Reflections on the Industry - Progress in Renewable Energy </a:t>
            </a:r>
            <a:r>
              <a:rPr lang="en-US" sz="3600" b="1" dirty="0" err="1" smtClean="0">
                <a:solidFill>
                  <a:srgbClr val="1F497D"/>
                </a:solidFill>
              </a:rPr>
              <a:t>Capaci</a:t>
            </a:r>
            <a:r>
              <a:rPr lang="tr-TR" sz="3600" b="1" dirty="0" err="1" smtClean="0">
                <a:solidFill>
                  <a:srgbClr val="1F497D"/>
                </a:solidFill>
              </a:rPr>
              <a:t>ty</a:t>
            </a:r>
            <a:endParaRPr lang="tr-TR" sz="3600" b="1" dirty="0">
              <a:solidFill>
                <a:srgbClr val="1F497D"/>
              </a:solidFill>
            </a:endParaRPr>
          </a:p>
        </p:txBody>
      </p:sp>
      <p:graphicFrame>
        <p:nvGraphicFramePr>
          <p:cNvPr id="4" name="Chart 3"/>
          <p:cNvGraphicFramePr>
            <a:graphicFrameLocks/>
          </p:cNvGraphicFramePr>
          <p:nvPr>
            <p:extLst>
              <p:ext uri="{D42A27DB-BD31-4B8C-83A1-F6EECF244321}">
                <p14:modId xmlns:p14="http://schemas.microsoft.com/office/powerpoint/2010/main" val="1482464172"/>
              </p:ext>
            </p:extLst>
          </p:nvPr>
        </p:nvGraphicFramePr>
        <p:xfrm>
          <a:off x="4572000" y="1964323"/>
          <a:ext cx="3809999" cy="2362200"/>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 name="Table 5"/>
          <p:cNvGraphicFramePr>
            <a:graphicFrameLocks noGrp="1"/>
          </p:cNvGraphicFramePr>
          <p:nvPr>
            <p:extLst>
              <p:ext uri="{D42A27DB-BD31-4B8C-83A1-F6EECF244321}">
                <p14:modId xmlns:p14="http://schemas.microsoft.com/office/powerpoint/2010/main" val="4196084561"/>
              </p:ext>
            </p:extLst>
          </p:nvPr>
        </p:nvGraphicFramePr>
        <p:xfrm>
          <a:off x="467544" y="2204864"/>
          <a:ext cx="3744417" cy="2071112"/>
        </p:xfrm>
        <a:graphic>
          <a:graphicData uri="http://schemas.openxmlformats.org/drawingml/2006/table">
            <a:tbl>
              <a:tblPr/>
              <a:tblGrid>
                <a:gridCol w="1123325"/>
                <a:gridCol w="1497767"/>
                <a:gridCol w="1123325"/>
              </a:tblGrid>
              <a:tr h="288032">
                <a:tc gridSpan="3">
                  <a:txBody>
                    <a:bodyPr/>
                    <a:lstStyle/>
                    <a:p>
                      <a:pPr algn="ctr" fontAlgn="b"/>
                      <a:r>
                        <a:rPr lang="en-US" sz="1400" b="1" i="0" u="none" strike="noStrike" noProof="0" dirty="0" smtClean="0">
                          <a:solidFill>
                            <a:schemeClr val="bg1"/>
                          </a:solidFill>
                          <a:effectLst/>
                          <a:latin typeface="+mj-lt"/>
                        </a:rPr>
                        <a:t>Installed</a:t>
                      </a:r>
                      <a:r>
                        <a:rPr lang="en-US" sz="1400" b="1" i="0" u="none" strike="noStrike" baseline="0" noProof="0" dirty="0" smtClean="0">
                          <a:solidFill>
                            <a:schemeClr val="bg1"/>
                          </a:solidFill>
                          <a:effectLst/>
                          <a:latin typeface="+mj-lt"/>
                        </a:rPr>
                        <a:t> Power Generation Capacity  </a:t>
                      </a:r>
                      <a:endParaRPr lang="en-US" sz="1400" b="1" i="0" u="none" strike="noStrike" noProof="0" dirty="0">
                        <a:solidFill>
                          <a:schemeClr val="bg1"/>
                        </a:solidFill>
                        <a:effectLst/>
                        <a:latin typeface="+mj-lt"/>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60000"/>
                        <a:lumOff val="40000"/>
                      </a:schemeClr>
                    </a:solidFill>
                  </a:tcPr>
                </a:tc>
                <a:tc hMerge="1">
                  <a:txBody>
                    <a:bodyPr/>
                    <a:lstStyle/>
                    <a:p>
                      <a:pPr algn="l" fontAlgn="b"/>
                      <a:endParaRPr lang="tr-TR" sz="1100" b="1" i="0" u="none" strike="noStrike" dirty="0">
                        <a:solidFill>
                          <a:schemeClr val="bg1"/>
                        </a:solidFill>
                        <a:effectLst/>
                        <a:latin typeface="+mj-lt"/>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60000"/>
                        <a:lumOff val="40000"/>
                      </a:schemeClr>
                    </a:solidFill>
                  </a:tcPr>
                </a:tc>
                <a:tc hMerge="1">
                  <a:txBody>
                    <a:bodyPr/>
                    <a:lstStyle/>
                    <a:p>
                      <a:pPr algn="l" fontAlgn="b"/>
                      <a:endParaRPr lang="tr-TR" sz="1100" b="1" i="0" u="none" strike="noStrike" dirty="0">
                        <a:solidFill>
                          <a:schemeClr val="bg1"/>
                        </a:solidFill>
                        <a:effectLst/>
                        <a:latin typeface="+mj-lt"/>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60000"/>
                        <a:lumOff val="40000"/>
                      </a:schemeClr>
                    </a:solidFill>
                  </a:tcPr>
                </a:tc>
              </a:tr>
              <a:tr h="53781">
                <a:tc>
                  <a:txBody>
                    <a:bodyPr/>
                    <a:lstStyle/>
                    <a:p>
                      <a:pPr algn="l" fontAlgn="b"/>
                      <a:r>
                        <a:rPr lang="en-US" sz="1400" b="1" i="0" u="none" strike="noStrike" noProof="0" dirty="0" smtClean="0">
                          <a:solidFill>
                            <a:schemeClr val="bg1"/>
                          </a:solidFill>
                          <a:effectLst/>
                          <a:latin typeface="+mj-lt"/>
                        </a:rPr>
                        <a:t>Years</a:t>
                      </a:r>
                      <a:endParaRPr lang="en-US" sz="1400" b="1" i="0" u="none" strike="noStrike" noProof="0" dirty="0">
                        <a:solidFill>
                          <a:schemeClr val="bg1"/>
                        </a:solidFill>
                        <a:effectLst/>
                        <a:latin typeface="+mj-lt"/>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60000"/>
                        <a:lumOff val="40000"/>
                      </a:schemeClr>
                    </a:solidFill>
                  </a:tcPr>
                </a:tc>
                <a:tc>
                  <a:txBody>
                    <a:bodyPr/>
                    <a:lstStyle/>
                    <a:p>
                      <a:pPr algn="l" fontAlgn="b"/>
                      <a:r>
                        <a:rPr lang="en-US" sz="1400" b="1" i="0" u="none" strike="noStrike" noProof="0" dirty="0" smtClean="0">
                          <a:solidFill>
                            <a:schemeClr val="bg1"/>
                          </a:solidFill>
                          <a:effectLst/>
                          <a:latin typeface="+mj-lt"/>
                        </a:rPr>
                        <a:t>Renewable (</a:t>
                      </a:r>
                      <a:r>
                        <a:rPr lang="tr-TR" sz="1400" b="1" i="0" u="none" strike="noStrike" noProof="0" dirty="0" smtClean="0">
                          <a:solidFill>
                            <a:schemeClr val="bg1"/>
                          </a:solidFill>
                          <a:effectLst/>
                          <a:latin typeface="+mj-lt"/>
                        </a:rPr>
                        <a:t>MW</a:t>
                      </a:r>
                      <a:r>
                        <a:rPr lang="en-US" sz="1400" b="1" i="0" u="none" strike="noStrike" noProof="0" dirty="0" smtClean="0">
                          <a:solidFill>
                            <a:schemeClr val="bg1"/>
                          </a:solidFill>
                          <a:effectLst/>
                          <a:latin typeface="+mj-lt"/>
                        </a:rPr>
                        <a:t>)</a:t>
                      </a:r>
                      <a:endParaRPr lang="en-US" sz="1400" b="1" i="0" u="none" strike="noStrike" noProof="0" dirty="0">
                        <a:solidFill>
                          <a:schemeClr val="bg1"/>
                        </a:solidFill>
                        <a:effectLst/>
                        <a:latin typeface="+mj-lt"/>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60000"/>
                        <a:lumOff val="40000"/>
                      </a:schemeClr>
                    </a:solidFill>
                  </a:tcPr>
                </a:tc>
                <a:tc>
                  <a:txBody>
                    <a:bodyPr/>
                    <a:lstStyle/>
                    <a:p>
                      <a:pPr algn="l" fontAlgn="b"/>
                      <a:r>
                        <a:rPr lang="en-US" sz="1400" b="1" i="0" u="none" strike="noStrike" noProof="0" dirty="0" smtClean="0">
                          <a:solidFill>
                            <a:schemeClr val="bg1"/>
                          </a:solidFill>
                          <a:effectLst/>
                          <a:latin typeface="+mj-lt"/>
                        </a:rPr>
                        <a:t>Total (</a:t>
                      </a:r>
                      <a:r>
                        <a:rPr lang="tr-TR" sz="1400" b="1" i="0" u="none" strike="noStrike" noProof="0" dirty="0" smtClean="0">
                          <a:solidFill>
                            <a:schemeClr val="bg1"/>
                          </a:solidFill>
                          <a:effectLst/>
                          <a:latin typeface="+mj-lt"/>
                        </a:rPr>
                        <a:t>MW</a:t>
                      </a:r>
                      <a:r>
                        <a:rPr lang="en-US" sz="1400" b="1" i="0" u="none" strike="noStrike" noProof="0" dirty="0" smtClean="0">
                          <a:solidFill>
                            <a:schemeClr val="bg1"/>
                          </a:solidFill>
                          <a:effectLst/>
                          <a:latin typeface="+mj-lt"/>
                        </a:rPr>
                        <a:t>)</a:t>
                      </a:r>
                      <a:endParaRPr lang="en-US" sz="1400" b="1" i="0" u="none" strike="noStrike" noProof="0" dirty="0">
                        <a:solidFill>
                          <a:schemeClr val="bg1"/>
                        </a:solidFill>
                        <a:effectLst/>
                        <a:latin typeface="+mj-lt"/>
                      </a:endParaRPr>
                    </a:p>
                  </a:txBody>
                  <a:tcPr marL="9525" marR="9525" marT="9525"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tx2">
                        <a:lumMod val="60000"/>
                        <a:lumOff val="40000"/>
                      </a:schemeClr>
                    </a:solidFill>
                  </a:tcPr>
                </a:tc>
              </a:tr>
              <a:tr h="219075">
                <a:tc>
                  <a:txBody>
                    <a:bodyPr/>
                    <a:lstStyle/>
                    <a:p>
                      <a:pPr algn="l" fontAlgn="b"/>
                      <a:r>
                        <a:rPr lang="tr-TR" sz="1400" b="1" i="0" u="none" strike="noStrike" dirty="0">
                          <a:effectLst/>
                          <a:latin typeface="+mj-lt"/>
                        </a:rPr>
                        <a:t>2006</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tr-TR" sz="1400" b="0" i="0" u="none" strike="noStrike" dirty="0">
                          <a:effectLst/>
                          <a:latin typeface="+mj-lt"/>
                        </a:rPr>
                        <a:t>13,144.60</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tr-TR" sz="1400" b="0" i="0" u="none" strike="noStrike" dirty="0">
                          <a:effectLst/>
                          <a:latin typeface="+mj-lt"/>
                        </a:rPr>
                        <a:t>40,564.80</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19075">
                <a:tc>
                  <a:txBody>
                    <a:bodyPr/>
                    <a:lstStyle/>
                    <a:p>
                      <a:pPr algn="l" fontAlgn="b"/>
                      <a:r>
                        <a:rPr lang="tr-TR" sz="1400" b="1" i="0" u="none" strike="noStrike" dirty="0">
                          <a:effectLst/>
                          <a:latin typeface="+mj-lt"/>
                        </a:rPr>
                        <a:t>2007</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tr-TR" sz="1400" b="0" i="0" u="none" strike="noStrike" dirty="0">
                          <a:effectLst/>
                          <a:latin typeface="+mj-lt"/>
                        </a:rPr>
                        <a:t>13,564.10</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tr-TR" sz="1400" b="0" i="0" u="none" strike="noStrike" dirty="0">
                          <a:effectLst/>
                          <a:latin typeface="+mj-lt"/>
                        </a:rPr>
                        <a:t>40,835.70</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19075">
                <a:tc>
                  <a:txBody>
                    <a:bodyPr/>
                    <a:lstStyle/>
                    <a:p>
                      <a:pPr algn="l" fontAlgn="b"/>
                      <a:r>
                        <a:rPr lang="tr-TR" sz="1400" b="1" i="0" u="none" strike="noStrike" dirty="0">
                          <a:effectLst/>
                          <a:latin typeface="+mj-lt"/>
                        </a:rPr>
                        <a:t>2008</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tr-TR" sz="1400" b="0" i="0" u="none" strike="noStrike" dirty="0">
                          <a:effectLst/>
                          <a:latin typeface="+mj-lt"/>
                        </a:rPr>
                        <a:t>14,222.15</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tr-TR" sz="1400" b="0" i="0" u="none" strike="noStrike" dirty="0">
                          <a:effectLst/>
                          <a:latin typeface="+mj-lt"/>
                        </a:rPr>
                        <a:t>41,817.20</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19075">
                <a:tc>
                  <a:txBody>
                    <a:bodyPr/>
                    <a:lstStyle/>
                    <a:p>
                      <a:pPr algn="l" fontAlgn="b"/>
                      <a:r>
                        <a:rPr lang="tr-TR" sz="1400" b="1" i="0" u="none" strike="noStrike" dirty="0">
                          <a:effectLst/>
                          <a:latin typeface="+mj-lt"/>
                        </a:rPr>
                        <a:t>2009</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tr-TR" sz="1400" b="0" i="0" u="none" strike="noStrike" dirty="0">
                          <a:effectLst/>
                          <a:latin typeface="+mj-lt"/>
                        </a:rPr>
                        <a:t>15,422.10</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tr-TR" sz="1400" b="0" i="0" u="none" strike="noStrike" dirty="0">
                          <a:effectLst/>
                          <a:latin typeface="+mj-lt"/>
                        </a:rPr>
                        <a:t>44,761.17</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19075">
                <a:tc>
                  <a:txBody>
                    <a:bodyPr/>
                    <a:lstStyle/>
                    <a:p>
                      <a:pPr algn="l" fontAlgn="b"/>
                      <a:r>
                        <a:rPr lang="tr-TR" sz="1400" b="1" i="0" u="none" strike="noStrike" dirty="0">
                          <a:effectLst/>
                          <a:latin typeface="+mj-lt"/>
                        </a:rPr>
                        <a:t>2010</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tr-TR" sz="1400" b="0" i="0" u="none" strike="noStrike">
                          <a:effectLst/>
                          <a:latin typeface="+mj-lt"/>
                        </a:rPr>
                        <a:t>17,245.60</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tr-TR" sz="1400" b="0" i="0" u="none" strike="noStrike" dirty="0">
                          <a:effectLst/>
                          <a:latin typeface="+mj-lt"/>
                        </a:rPr>
                        <a:t>49,524.10</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19075">
                <a:tc>
                  <a:txBody>
                    <a:bodyPr/>
                    <a:lstStyle/>
                    <a:p>
                      <a:pPr algn="l" fontAlgn="b"/>
                      <a:r>
                        <a:rPr lang="tr-TR" sz="1400" b="1" i="0" u="none" strike="noStrike" dirty="0">
                          <a:effectLst/>
                          <a:latin typeface="+mj-lt"/>
                        </a:rPr>
                        <a:t>2011</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tr-TR" sz="1400" b="0" i="0" u="none" strike="noStrike">
                          <a:effectLst/>
                          <a:latin typeface="+mj-lt"/>
                        </a:rPr>
                        <a:t>18,980.00</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tr-TR" sz="1400" b="0" i="0" u="none" strike="noStrike" dirty="0">
                          <a:effectLst/>
                          <a:latin typeface="+mj-lt"/>
                        </a:rPr>
                        <a:t>52,911.10</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219075">
                <a:tc>
                  <a:txBody>
                    <a:bodyPr/>
                    <a:lstStyle/>
                    <a:p>
                      <a:pPr algn="l" fontAlgn="b"/>
                      <a:r>
                        <a:rPr lang="tr-TR" sz="1400" b="1" i="0" u="none" strike="noStrike" dirty="0">
                          <a:effectLst/>
                          <a:latin typeface="+mj-lt"/>
                        </a:rPr>
                        <a:t>2012</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fontAlgn="b"/>
                      <a:r>
                        <a:rPr lang="tr-TR" sz="1400" b="0" i="0" u="none" strike="noStrike" dirty="0">
                          <a:effectLst/>
                          <a:latin typeface="+mj-lt"/>
                        </a:rPr>
                        <a:t>22,032.20</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r" fontAlgn="b"/>
                      <a:r>
                        <a:rPr lang="tr-TR" sz="1400" b="0" i="0" u="none" strike="noStrike" dirty="0">
                          <a:effectLst/>
                          <a:latin typeface="+mj-lt"/>
                        </a:rPr>
                        <a:t>57,059.41</a:t>
                      </a:r>
                    </a:p>
                  </a:txBody>
                  <a:tcPr marL="9525" marR="9525" marT="9525" marB="0" anchor="b">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bl>
          </a:graphicData>
        </a:graphic>
      </p:graphicFrame>
      <p:sp>
        <p:nvSpPr>
          <p:cNvPr id="7" name="TextBox 6"/>
          <p:cNvSpPr txBox="1"/>
          <p:nvPr/>
        </p:nvSpPr>
        <p:spPr>
          <a:xfrm>
            <a:off x="323528" y="1534299"/>
            <a:ext cx="6048672" cy="369332"/>
          </a:xfrm>
          <a:prstGeom prst="rect">
            <a:avLst/>
          </a:prstGeom>
          <a:noFill/>
        </p:spPr>
        <p:txBody>
          <a:bodyPr wrap="square" rtlCol="0">
            <a:spAutoFit/>
          </a:bodyPr>
          <a:lstStyle/>
          <a:p>
            <a:r>
              <a:rPr lang="en-US" dirty="0">
                <a:solidFill>
                  <a:prstClr val="black"/>
                </a:solidFill>
              </a:rPr>
              <a:t>Turkey enacted renewable energy law in 2005</a:t>
            </a:r>
            <a:endParaRPr lang="tr-TR" dirty="0">
              <a:solidFill>
                <a:prstClr val="black"/>
              </a:solidFill>
            </a:endParaRPr>
          </a:p>
        </p:txBody>
      </p:sp>
      <p:sp>
        <p:nvSpPr>
          <p:cNvPr id="8" name="TextBox 7"/>
          <p:cNvSpPr txBox="1"/>
          <p:nvPr/>
        </p:nvSpPr>
        <p:spPr>
          <a:xfrm>
            <a:off x="5029200" y="4478923"/>
            <a:ext cx="3352800" cy="246221"/>
          </a:xfrm>
          <a:prstGeom prst="rect">
            <a:avLst/>
          </a:prstGeom>
          <a:noFill/>
        </p:spPr>
        <p:txBody>
          <a:bodyPr wrap="square" rtlCol="0">
            <a:spAutoFit/>
          </a:bodyPr>
          <a:lstStyle/>
          <a:p>
            <a:r>
              <a:rPr lang="tr-TR" sz="1000" i="1" dirty="0" smtClean="0">
                <a:solidFill>
                  <a:prstClr val="black"/>
                </a:solidFill>
              </a:rPr>
              <a:t>Source: TEIAS (Turkish Electricity Transmission Company)</a:t>
            </a:r>
            <a:endParaRPr lang="tr-TR" sz="1000" i="1" dirty="0">
              <a:solidFill>
                <a:prstClr val="black"/>
              </a:solidFill>
            </a:endParaRPr>
          </a:p>
        </p:txBody>
      </p:sp>
      <p:sp>
        <p:nvSpPr>
          <p:cNvPr id="10" name="TextBox 6"/>
          <p:cNvSpPr txBox="1"/>
          <p:nvPr/>
        </p:nvSpPr>
        <p:spPr>
          <a:xfrm>
            <a:off x="0" y="4725144"/>
            <a:ext cx="9123784" cy="369332"/>
          </a:xfrm>
          <a:prstGeom prst="rect">
            <a:avLst/>
          </a:prstGeom>
          <a:noFill/>
        </p:spPr>
        <p:txBody>
          <a:bodyPr wrap="square" rtlCol="0">
            <a:spAutoFit/>
          </a:bodyPr>
          <a:lstStyle/>
          <a:p>
            <a:r>
              <a:rPr lang="en-US" dirty="0">
                <a:solidFill>
                  <a:prstClr val="black"/>
                </a:solidFill>
              </a:rPr>
              <a:t>Goal for </a:t>
            </a:r>
            <a:r>
              <a:rPr lang="en-US" dirty="0" smtClean="0">
                <a:solidFill>
                  <a:prstClr val="black"/>
                </a:solidFill>
              </a:rPr>
              <a:t>2023:</a:t>
            </a:r>
            <a:r>
              <a:rPr lang="tr-TR" dirty="0" smtClean="0">
                <a:solidFill>
                  <a:prstClr val="black"/>
                </a:solidFill>
              </a:rPr>
              <a:t> </a:t>
            </a:r>
            <a:r>
              <a:rPr lang="en-US" dirty="0" err="1" smtClean="0">
                <a:solidFill>
                  <a:prstClr val="black"/>
                </a:solidFill>
              </a:rPr>
              <a:t>Incre</a:t>
            </a:r>
            <a:r>
              <a:rPr lang="tr-TR" dirty="0" smtClean="0">
                <a:solidFill>
                  <a:prstClr val="black"/>
                </a:solidFill>
              </a:rPr>
              <a:t>a</a:t>
            </a:r>
            <a:r>
              <a:rPr lang="en-US" dirty="0" smtClean="0">
                <a:solidFill>
                  <a:prstClr val="black"/>
                </a:solidFill>
              </a:rPr>
              <a:t>sing</a:t>
            </a:r>
            <a:r>
              <a:rPr lang="tr-TR" dirty="0" smtClean="0">
                <a:solidFill>
                  <a:prstClr val="black"/>
                </a:solidFill>
              </a:rPr>
              <a:t> </a:t>
            </a:r>
            <a:r>
              <a:rPr lang="en-US" dirty="0">
                <a:solidFill>
                  <a:prstClr val="black"/>
                </a:solidFill>
              </a:rPr>
              <a:t>the share of renewables above 30 % in total electricity </a:t>
            </a:r>
            <a:r>
              <a:rPr lang="tr-TR" dirty="0" err="1" smtClean="0">
                <a:solidFill>
                  <a:prstClr val="black"/>
                </a:solidFill>
              </a:rPr>
              <a:t>product</a:t>
            </a:r>
            <a:r>
              <a:rPr lang="en-US" dirty="0" smtClean="0">
                <a:solidFill>
                  <a:prstClr val="black"/>
                </a:solidFill>
              </a:rPr>
              <a:t>ion</a:t>
            </a:r>
            <a:endParaRPr lang="en-US" dirty="0">
              <a:solidFill>
                <a:prstClr val="black"/>
              </a:solidFill>
            </a:endParaRPr>
          </a:p>
        </p:txBody>
      </p:sp>
      <p:graphicFrame>
        <p:nvGraphicFramePr>
          <p:cNvPr id="5" name="Tablo 4"/>
          <p:cNvGraphicFramePr>
            <a:graphicFrameLocks noGrp="1"/>
          </p:cNvGraphicFramePr>
          <p:nvPr>
            <p:extLst>
              <p:ext uri="{D42A27DB-BD31-4B8C-83A1-F6EECF244321}">
                <p14:modId xmlns:p14="http://schemas.microsoft.com/office/powerpoint/2010/main" val="2944083089"/>
              </p:ext>
            </p:extLst>
          </p:nvPr>
        </p:nvGraphicFramePr>
        <p:xfrm>
          <a:off x="2221880" y="5157192"/>
          <a:ext cx="3934296" cy="1562100"/>
        </p:xfrm>
        <a:graphic>
          <a:graphicData uri="http://schemas.openxmlformats.org/drawingml/2006/table">
            <a:tbl>
              <a:tblPr firstRow="1" bandRow="1">
                <a:tableStyleId>{5C22544A-7EE6-4342-B048-85BDC9FD1C3A}</a:tableStyleId>
              </a:tblPr>
              <a:tblGrid>
                <a:gridCol w="1967148"/>
                <a:gridCol w="1967148"/>
              </a:tblGrid>
              <a:tr h="259229">
                <a:tc gridSpan="2">
                  <a:txBody>
                    <a:bodyPr/>
                    <a:lstStyle/>
                    <a:p>
                      <a:pPr algn="ctr"/>
                      <a:r>
                        <a:rPr lang="en-US" sz="1400" noProof="0" dirty="0" smtClean="0"/>
                        <a:t>Aimed Installed Capacity</a:t>
                      </a:r>
                      <a:r>
                        <a:rPr lang="en-US" sz="1400" baseline="0" noProof="0" dirty="0" smtClean="0"/>
                        <a:t> for 2023</a:t>
                      </a:r>
                      <a:endParaRPr lang="en-US" sz="1400" noProof="0" dirty="0"/>
                    </a:p>
                  </a:txBody>
                  <a:tcPr/>
                </a:tc>
                <a:tc hMerge="1">
                  <a:txBody>
                    <a:bodyPr/>
                    <a:lstStyle/>
                    <a:p>
                      <a:endParaRPr lang="tr-TR" sz="1000" dirty="0"/>
                    </a:p>
                  </a:txBody>
                  <a:tcPr/>
                </a:tc>
              </a:tr>
              <a:tr h="207383">
                <a:tc>
                  <a:txBody>
                    <a:bodyPr/>
                    <a:lstStyle/>
                    <a:p>
                      <a:r>
                        <a:rPr lang="en-US" sz="1050" noProof="0" dirty="0" smtClean="0">
                          <a:solidFill>
                            <a:schemeClr val="bg1"/>
                          </a:solidFill>
                        </a:rPr>
                        <a:t>Energy</a:t>
                      </a:r>
                      <a:r>
                        <a:rPr lang="en-US" sz="1050" baseline="0" noProof="0" dirty="0" smtClean="0">
                          <a:solidFill>
                            <a:schemeClr val="bg1"/>
                          </a:solidFill>
                        </a:rPr>
                        <a:t> Source</a:t>
                      </a:r>
                      <a:endParaRPr lang="en-US" sz="1050" noProof="0" dirty="0">
                        <a:solidFill>
                          <a:schemeClr val="bg1"/>
                        </a:solidFill>
                      </a:endParaRPr>
                    </a:p>
                  </a:txBody>
                  <a:tcPr>
                    <a:solidFill>
                      <a:schemeClr val="tx2">
                        <a:lumMod val="60000"/>
                        <a:lumOff val="40000"/>
                      </a:schemeClr>
                    </a:solidFill>
                  </a:tcPr>
                </a:tc>
                <a:tc>
                  <a:txBody>
                    <a:bodyPr/>
                    <a:lstStyle/>
                    <a:p>
                      <a:r>
                        <a:rPr lang="en-US" sz="1050" noProof="0" dirty="0" smtClean="0">
                          <a:solidFill>
                            <a:schemeClr val="bg1"/>
                          </a:solidFill>
                        </a:rPr>
                        <a:t>Aimed</a:t>
                      </a:r>
                      <a:r>
                        <a:rPr lang="en-US" sz="1050" baseline="0" noProof="0" dirty="0" smtClean="0">
                          <a:solidFill>
                            <a:schemeClr val="bg1"/>
                          </a:solidFill>
                        </a:rPr>
                        <a:t> Installed capacity (MW)</a:t>
                      </a:r>
                      <a:endParaRPr lang="en-US" sz="1050" noProof="0" dirty="0">
                        <a:solidFill>
                          <a:schemeClr val="bg1"/>
                        </a:solidFill>
                      </a:endParaRPr>
                    </a:p>
                  </a:txBody>
                  <a:tcPr>
                    <a:solidFill>
                      <a:schemeClr val="tx2">
                        <a:lumMod val="60000"/>
                        <a:lumOff val="40000"/>
                      </a:schemeClr>
                    </a:solidFill>
                  </a:tcPr>
                </a:tc>
              </a:tr>
              <a:tr h="207383">
                <a:tc>
                  <a:txBody>
                    <a:bodyPr/>
                    <a:lstStyle/>
                    <a:p>
                      <a:r>
                        <a:rPr lang="en-US" sz="1050" noProof="0" dirty="0" smtClean="0"/>
                        <a:t>Hydro</a:t>
                      </a:r>
                      <a:endParaRPr lang="en-US" sz="1050" noProof="0" dirty="0"/>
                    </a:p>
                  </a:txBody>
                  <a:tcPr/>
                </a:tc>
                <a:tc>
                  <a:txBody>
                    <a:bodyPr/>
                    <a:lstStyle/>
                    <a:p>
                      <a:r>
                        <a:rPr lang="en-US" sz="1050" noProof="0" dirty="0" smtClean="0"/>
                        <a:t>36</a:t>
                      </a:r>
                      <a:r>
                        <a:rPr lang="tr-TR" sz="1050" baseline="0" noProof="0" dirty="0" smtClean="0"/>
                        <a:t>,</a:t>
                      </a:r>
                      <a:r>
                        <a:rPr lang="en-US" sz="1050" baseline="0" noProof="0" dirty="0" smtClean="0"/>
                        <a:t>000</a:t>
                      </a:r>
                      <a:endParaRPr lang="en-US" sz="1050" noProof="0" dirty="0"/>
                    </a:p>
                  </a:txBody>
                  <a:tcPr/>
                </a:tc>
              </a:tr>
              <a:tr h="207383">
                <a:tc>
                  <a:txBody>
                    <a:bodyPr/>
                    <a:lstStyle/>
                    <a:p>
                      <a:r>
                        <a:rPr lang="en-US" sz="1050" noProof="0" dirty="0" smtClean="0"/>
                        <a:t>Wind</a:t>
                      </a:r>
                      <a:r>
                        <a:rPr lang="en-US" sz="1050" baseline="0" noProof="0" dirty="0" smtClean="0"/>
                        <a:t> </a:t>
                      </a:r>
                      <a:endParaRPr lang="en-US" sz="1050" noProof="0" dirty="0" smtClean="0"/>
                    </a:p>
                  </a:txBody>
                  <a:tcPr/>
                </a:tc>
                <a:tc>
                  <a:txBody>
                    <a:bodyPr/>
                    <a:lstStyle/>
                    <a:p>
                      <a:r>
                        <a:rPr lang="en-US" sz="1050" noProof="0" dirty="0" smtClean="0"/>
                        <a:t>20</a:t>
                      </a:r>
                      <a:r>
                        <a:rPr lang="tr-TR" sz="1050" noProof="0" dirty="0" smtClean="0"/>
                        <a:t>,</a:t>
                      </a:r>
                      <a:r>
                        <a:rPr lang="en-US" sz="1050" noProof="0" dirty="0" smtClean="0"/>
                        <a:t>000</a:t>
                      </a:r>
                      <a:endParaRPr lang="en-US" sz="1050" noProof="0" dirty="0"/>
                    </a:p>
                  </a:txBody>
                  <a:tcPr/>
                </a:tc>
              </a:tr>
              <a:tr h="236964">
                <a:tc>
                  <a:txBody>
                    <a:bodyPr/>
                    <a:lstStyle/>
                    <a:p>
                      <a:r>
                        <a:rPr lang="en-US" sz="1050" noProof="0" smtClean="0"/>
                        <a:t>Geothermal</a:t>
                      </a:r>
                      <a:endParaRPr lang="en-US" sz="1050" noProof="0"/>
                    </a:p>
                  </a:txBody>
                  <a:tcPr/>
                </a:tc>
                <a:tc>
                  <a:txBody>
                    <a:bodyPr/>
                    <a:lstStyle/>
                    <a:p>
                      <a:r>
                        <a:rPr lang="en-US" sz="1050" noProof="0" dirty="0" smtClean="0"/>
                        <a:t>600</a:t>
                      </a:r>
                      <a:endParaRPr lang="en-US" sz="1050" noProof="0" dirty="0"/>
                    </a:p>
                  </a:txBody>
                  <a:tcPr/>
                </a:tc>
              </a:tr>
              <a:tr h="207383">
                <a:tc>
                  <a:txBody>
                    <a:bodyPr/>
                    <a:lstStyle/>
                    <a:p>
                      <a:r>
                        <a:rPr lang="en-US" sz="1050" noProof="0" dirty="0" smtClean="0"/>
                        <a:t>Solar</a:t>
                      </a:r>
                      <a:endParaRPr lang="en-US" sz="1050" noProof="0" dirty="0"/>
                    </a:p>
                  </a:txBody>
                  <a:tcPr/>
                </a:tc>
                <a:tc>
                  <a:txBody>
                    <a:bodyPr/>
                    <a:lstStyle/>
                    <a:p>
                      <a:r>
                        <a:rPr lang="en-US" sz="1050" noProof="0" dirty="0" smtClean="0"/>
                        <a:t>600</a:t>
                      </a:r>
                      <a:endParaRPr lang="en-US" sz="1050" noProof="0" dirty="0"/>
                    </a:p>
                  </a:txBody>
                  <a:tcPr/>
                </a:tc>
              </a:tr>
            </a:tbl>
          </a:graphicData>
        </a:graphic>
      </p:graphicFrame>
      <p:pic>
        <p:nvPicPr>
          <p:cNvPr id="12" name="Picture 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152133" y="6144468"/>
            <a:ext cx="1884363" cy="596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26847481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1520" y="260648"/>
            <a:ext cx="8686800" cy="1143000"/>
          </a:xfrm>
        </p:spPr>
        <p:txBody>
          <a:bodyPr>
            <a:noAutofit/>
          </a:bodyPr>
          <a:lstStyle/>
          <a:p>
            <a:r>
              <a:rPr lang="tr-TR" sz="3600" b="1" dirty="0" err="1" smtClean="0">
                <a:solidFill>
                  <a:srgbClr val="1F497D"/>
                </a:solidFill>
              </a:rPr>
              <a:t>Reflections</a:t>
            </a:r>
            <a:r>
              <a:rPr lang="tr-TR" sz="3600" b="1" dirty="0" smtClean="0">
                <a:solidFill>
                  <a:srgbClr val="1F497D"/>
                </a:solidFill>
              </a:rPr>
              <a:t> on </a:t>
            </a:r>
            <a:r>
              <a:rPr lang="tr-TR" sz="3600" b="1" dirty="0" err="1" smtClean="0">
                <a:solidFill>
                  <a:srgbClr val="1F497D"/>
                </a:solidFill>
              </a:rPr>
              <a:t>the</a:t>
            </a:r>
            <a:r>
              <a:rPr lang="tr-TR" sz="3600" b="1" dirty="0" smtClean="0">
                <a:solidFill>
                  <a:srgbClr val="1F497D"/>
                </a:solidFill>
              </a:rPr>
              <a:t> </a:t>
            </a:r>
            <a:r>
              <a:rPr lang="tr-TR" sz="3600" b="1" dirty="0" err="1" smtClean="0">
                <a:solidFill>
                  <a:srgbClr val="1F497D"/>
                </a:solidFill>
              </a:rPr>
              <a:t>Industry</a:t>
            </a:r>
            <a:r>
              <a:rPr lang="tr-TR" sz="3600" b="1" dirty="0">
                <a:solidFill>
                  <a:srgbClr val="1F497D"/>
                </a:solidFill>
              </a:rPr>
              <a:t> </a:t>
            </a:r>
            <a:r>
              <a:rPr lang="tr-TR" sz="3600" b="1" dirty="0" smtClean="0">
                <a:solidFill>
                  <a:srgbClr val="1F497D"/>
                </a:solidFill>
              </a:rPr>
              <a:t/>
            </a:r>
            <a:br>
              <a:rPr lang="tr-TR" sz="3600" b="1" dirty="0" smtClean="0">
                <a:solidFill>
                  <a:srgbClr val="1F497D"/>
                </a:solidFill>
              </a:rPr>
            </a:br>
            <a:r>
              <a:rPr lang="tr-TR" sz="3600" b="1" dirty="0" smtClean="0">
                <a:solidFill>
                  <a:srgbClr val="1F497D"/>
                </a:solidFill>
              </a:rPr>
              <a:t> </a:t>
            </a:r>
            <a:r>
              <a:rPr lang="en-US" sz="3600" b="1" dirty="0" smtClean="0">
                <a:solidFill>
                  <a:srgbClr val="1F497D"/>
                </a:solidFill>
              </a:rPr>
              <a:t>Investment </a:t>
            </a:r>
            <a:r>
              <a:rPr lang="en-US" sz="3600" b="1" dirty="0">
                <a:solidFill>
                  <a:srgbClr val="1F497D"/>
                </a:solidFill>
              </a:rPr>
              <a:t>for </a:t>
            </a:r>
            <a:r>
              <a:rPr lang="tr-TR" sz="3600" b="1" dirty="0">
                <a:solidFill>
                  <a:srgbClr val="1F497D"/>
                </a:solidFill>
              </a:rPr>
              <a:t>I</a:t>
            </a:r>
            <a:r>
              <a:rPr lang="en-US" sz="3600" b="1" dirty="0" err="1" smtClean="0">
                <a:solidFill>
                  <a:srgbClr val="1F497D"/>
                </a:solidFill>
              </a:rPr>
              <a:t>nnovation</a:t>
            </a:r>
            <a:r>
              <a:rPr lang="tr-TR" sz="3600" b="1" dirty="0" smtClean="0">
                <a:solidFill>
                  <a:srgbClr val="1F497D"/>
                </a:solidFill>
              </a:rPr>
              <a:t> -</a:t>
            </a:r>
            <a:r>
              <a:rPr lang="en-US" sz="3600" b="1" dirty="0" smtClean="0">
                <a:solidFill>
                  <a:srgbClr val="1F497D"/>
                </a:solidFill>
              </a:rPr>
              <a:t> </a:t>
            </a:r>
            <a:r>
              <a:rPr lang="tr-TR" sz="3600" b="1" dirty="0" smtClean="0">
                <a:solidFill>
                  <a:srgbClr val="1F497D"/>
                </a:solidFill>
              </a:rPr>
              <a:t>Best </a:t>
            </a:r>
            <a:r>
              <a:rPr lang="tr-TR" sz="3600" b="1" dirty="0" err="1" smtClean="0">
                <a:solidFill>
                  <a:srgbClr val="1F497D"/>
                </a:solidFill>
              </a:rPr>
              <a:t>Practices</a:t>
            </a:r>
            <a:endParaRPr lang="tr-TR" sz="3600" b="1" dirty="0">
              <a:solidFill>
                <a:schemeClr val="tx2"/>
              </a:solidFill>
            </a:endParaRPr>
          </a:p>
        </p:txBody>
      </p:sp>
      <p:sp>
        <p:nvSpPr>
          <p:cNvPr id="3" name="Content Placeholder 2"/>
          <p:cNvSpPr>
            <a:spLocks noGrp="1"/>
          </p:cNvSpPr>
          <p:nvPr>
            <p:ph idx="1"/>
          </p:nvPr>
        </p:nvSpPr>
        <p:spPr>
          <a:xfrm>
            <a:off x="-180528" y="1484784"/>
            <a:ext cx="3977093" cy="1228447"/>
          </a:xfrm>
        </p:spPr>
        <p:txBody>
          <a:bodyPr>
            <a:normAutofit/>
          </a:bodyPr>
          <a:lstStyle/>
          <a:p>
            <a:pPr marL="0" indent="0" algn="ctr">
              <a:buNone/>
            </a:pPr>
            <a:r>
              <a:rPr lang="tr-TR" sz="1800" b="1" dirty="0" smtClean="0"/>
              <a:t>AKÇANSA</a:t>
            </a:r>
          </a:p>
          <a:p>
            <a:pPr marL="0" indent="0" algn="ctr">
              <a:buNone/>
            </a:pPr>
            <a:r>
              <a:rPr lang="tr-TR" sz="1800" b="1" dirty="0" smtClean="0"/>
              <a:t> </a:t>
            </a:r>
            <a:r>
              <a:rPr lang="tr-TR" sz="1800" b="1" dirty="0" err="1" smtClean="0"/>
              <a:t>Waste</a:t>
            </a:r>
            <a:r>
              <a:rPr lang="tr-TR" sz="1800" b="1" dirty="0" smtClean="0"/>
              <a:t> </a:t>
            </a:r>
            <a:r>
              <a:rPr lang="tr-TR" sz="1800" b="1" dirty="0" err="1" smtClean="0"/>
              <a:t>Heat</a:t>
            </a:r>
            <a:r>
              <a:rPr lang="tr-TR" sz="1800" b="1" dirty="0" smtClean="0"/>
              <a:t> </a:t>
            </a:r>
            <a:r>
              <a:rPr lang="tr-TR" sz="1800" b="1" dirty="0" err="1" smtClean="0"/>
              <a:t>Power</a:t>
            </a:r>
            <a:r>
              <a:rPr lang="tr-TR" sz="1800" b="1" dirty="0" smtClean="0"/>
              <a:t> </a:t>
            </a:r>
            <a:r>
              <a:rPr lang="tr-TR" sz="1800" b="1" dirty="0" err="1" smtClean="0"/>
              <a:t>Generation</a:t>
            </a:r>
            <a:r>
              <a:rPr lang="tr-TR" sz="1800" b="1" dirty="0" smtClean="0"/>
              <a:t> </a:t>
            </a:r>
            <a:r>
              <a:rPr lang="tr-TR" sz="1800" b="1" dirty="0" err="1" smtClean="0"/>
              <a:t>Plant</a:t>
            </a:r>
            <a:r>
              <a:rPr lang="tr-TR" sz="1800" b="1" dirty="0" smtClean="0"/>
              <a:t> </a:t>
            </a:r>
            <a:endParaRPr lang="tr-TR" sz="1800" b="1" dirty="0"/>
          </a:p>
        </p:txBody>
      </p:sp>
      <p:pic>
        <p:nvPicPr>
          <p:cNvPr id="7170"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97132" y="2210529"/>
            <a:ext cx="2160240" cy="153247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TextBox 3"/>
          <p:cNvSpPr txBox="1"/>
          <p:nvPr/>
        </p:nvSpPr>
        <p:spPr>
          <a:xfrm>
            <a:off x="3457575" y="1492680"/>
            <a:ext cx="3020937" cy="646331"/>
          </a:xfrm>
          <a:prstGeom prst="rect">
            <a:avLst/>
          </a:prstGeom>
          <a:noFill/>
        </p:spPr>
        <p:txBody>
          <a:bodyPr wrap="square" rtlCol="0">
            <a:spAutoFit/>
          </a:bodyPr>
          <a:lstStyle/>
          <a:p>
            <a:pPr algn="ctr"/>
            <a:r>
              <a:rPr lang="tr-TR" b="1" dirty="0" smtClean="0"/>
              <a:t>ARÇELİK</a:t>
            </a:r>
          </a:p>
          <a:p>
            <a:pPr algn="ctr"/>
            <a:r>
              <a:rPr lang="tr-TR" b="1" dirty="0" smtClean="0"/>
              <a:t> </a:t>
            </a:r>
            <a:r>
              <a:rPr lang="tr-TR" b="1" dirty="0" err="1" smtClean="0"/>
              <a:t>Cactus</a:t>
            </a:r>
            <a:r>
              <a:rPr lang="tr-TR" b="1" dirty="0" smtClean="0"/>
              <a:t> </a:t>
            </a:r>
            <a:r>
              <a:rPr lang="tr-TR" b="1" dirty="0" err="1" smtClean="0"/>
              <a:t>Dishwasher</a:t>
            </a:r>
            <a:endParaRPr lang="tr-TR" b="1" dirty="0"/>
          </a:p>
        </p:txBody>
      </p:sp>
      <p:pic>
        <p:nvPicPr>
          <p:cNvPr id="7171" name="Picture 3"/>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067944" y="2078388"/>
            <a:ext cx="1656184" cy="179676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Rectangle 4"/>
          <p:cNvSpPr/>
          <p:nvPr/>
        </p:nvSpPr>
        <p:spPr>
          <a:xfrm>
            <a:off x="3347864" y="3817965"/>
            <a:ext cx="3059832" cy="923330"/>
          </a:xfrm>
          <a:prstGeom prst="rect">
            <a:avLst/>
          </a:prstGeom>
        </p:spPr>
        <p:txBody>
          <a:bodyPr wrap="square">
            <a:spAutoFit/>
          </a:bodyPr>
          <a:lstStyle/>
          <a:p>
            <a:pPr algn="ctr"/>
            <a:r>
              <a:rPr lang="tr-TR" b="1" dirty="0" err="1" smtClean="0"/>
              <a:t>ViTRA</a:t>
            </a:r>
            <a:endParaRPr lang="tr-TR" b="1" dirty="0"/>
          </a:p>
          <a:p>
            <a:pPr algn="ctr"/>
            <a:r>
              <a:rPr lang="tr-TR" b="1" dirty="0" smtClean="0"/>
              <a:t> </a:t>
            </a:r>
            <a:r>
              <a:rPr lang="en-US" b="1" dirty="0" smtClean="0"/>
              <a:t>Waste </a:t>
            </a:r>
            <a:r>
              <a:rPr lang="en-US" b="1" dirty="0"/>
              <a:t>Heat Recovery at Ceramic Kilns</a:t>
            </a:r>
            <a:endParaRPr lang="tr-TR" b="1" dirty="0"/>
          </a:p>
        </p:txBody>
      </p:sp>
      <p:pic>
        <p:nvPicPr>
          <p:cNvPr id="7172" name="Picture 4"/>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159404" y="4742425"/>
            <a:ext cx="1748186" cy="135087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Rectangle 5"/>
          <p:cNvSpPr/>
          <p:nvPr/>
        </p:nvSpPr>
        <p:spPr>
          <a:xfrm>
            <a:off x="-53250" y="3878588"/>
            <a:ext cx="3586686" cy="923330"/>
          </a:xfrm>
          <a:prstGeom prst="rect">
            <a:avLst/>
          </a:prstGeom>
          <a:noFill/>
        </p:spPr>
        <p:txBody>
          <a:bodyPr wrap="square">
            <a:spAutoFit/>
          </a:bodyPr>
          <a:lstStyle/>
          <a:p>
            <a:pPr algn="ctr"/>
            <a:r>
              <a:rPr lang="tr-TR" b="1" dirty="0" smtClean="0"/>
              <a:t>İÇDAŞ </a:t>
            </a:r>
          </a:p>
          <a:p>
            <a:pPr algn="ctr"/>
            <a:r>
              <a:rPr lang="tr-TR" b="1" dirty="0" err="1" smtClean="0"/>
              <a:t>Sustainable</a:t>
            </a:r>
            <a:r>
              <a:rPr lang="tr-TR" b="1" dirty="0" smtClean="0"/>
              <a:t> </a:t>
            </a:r>
            <a:r>
              <a:rPr lang="tr-TR" b="1" dirty="0" err="1"/>
              <a:t>Water</a:t>
            </a:r>
            <a:r>
              <a:rPr lang="tr-TR" b="1" dirty="0"/>
              <a:t> Management Project</a:t>
            </a:r>
          </a:p>
        </p:txBody>
      </p:sp>
      <p:pic>
        <p:nvPicPr>
          <p:cNvPr id="7173" name="Picture 5"/>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918999" y="4749027"/>
            <a:ext cx="1822064" cy="136800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2290" name="Picture 2"/>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7164288" y="6093296"/>
            <a:ext cx="1884363" cy="596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Başlık 14"/>
          <p:cNvSpPr txBox="1">
            <a:spLocks/>
          </p:cNvSpPr>
          <p:nvPr/>
        </p:nvSpPr>
        <p:spPr>
          <a:xfrm rot="10800000" flipV="1">
            <a:off x="5721756" y="-3267743"/>
            <a:ext cx="1974619" cy="124690"/>
          </a:xfrm>
          <a:prstGeom prst="rect">
            <a:avLst/>
          </a:prstGeom>
        </p:spPr>
        <p:txBody>
          <a:bodyPr vert="horz" lIns="91440" tIns="45720" rIns="91440" bIns="45720" rtlCol="0" anchor="ctr">
            <a:normAutofit fontScale="25000" lnSpcReduction="20000"/>
          </a:bodyPr>
          <a:lstStyle>
            <a:lvl1pPr algn="ctr" defTabSz="914400" rtl="0" eaLnBrk="1" latinLnBrk="0" hangingPunct="1">
              <a:spcBef>
                <a:spcPct val="0"/>
              </a:spcBef>
              <a:buNone/>
              <a:defRPr sz="3200" kern="1200">
                <a:solidFill>
                  <a:schemeClr val="bg1"/>
                </a:solidFill>
                <a:latin typeface="Arial Black" pitchFamily="34" charset="0"/>
                <a:ea typeface="+mj-ea"/>
                <a:cs typeface="+mj-cs"/>
              </a:defRPr>
            </a:lvl1p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tr-TR" sz="3200" b="0" i="0" u="none" strike="noStrike" kern="1200" cap="none" spc="0" normalizeH="0" baseline="0" noProof="0" smtClean="0">
                <a:ln>
                  <a:noFill/>
                </a:ln>
                <a:solidFill>
                  <a:srgbClr val="FF0000"/>
                </a:solidFill>
                <a:effectLst/>
                <a:uLnTx/>
                <a:uFillTx/>
                <a:latin typeface="Arial Black" pitchFamily="34" charset="0"/>
                <a:ea typeface="+mj-ea"/>
                <a:cs typeface="+mj-cs"/>
              </a:rPr>
              <a:t>OYKA </a:t>
            </a:r>
            <a:r>
              <a:rPr kumimoji="0" lang="en-US" sz="3200" b="0" i="0" u="none" strike="noStrike" kern="1200" cap="none" spc="0" normalizeH="0" baseline="0" noProof="0" smtClean="0">
                <a:ln>
                  <a:noFill/>
                </a:ln>
                <a:solidFill>
                  <a:srgbClr val="FF0000"/>
                </a:solidFill>
                <a:effectLst/>
                <a:uLnTx/>
                <a:uFillTx/>
                <a:latin typeface="Arial Black" pitchFamily="34" charset="0"/>
                <a:ea typeface="+mj-ea"/>
                <a:cs typeface="+mj-cs"/>
              </a:rPr>
              <a:t>PAPER</a:t>
            </a:r>
            <a:r>
              <a:rPr kumimoji="0" lang="tr-TR" sz="3200" b="0" i="0" u="none" strike="noStrike" kern="1200" cap="none" spc="0" normalizeH="0" baseline="0" noProof="0" smtClean="0">
                <a:ln>
                  <a:noFill/>
                </a:ln>
                <a:solidFill>
                  <a:srgbClr val="FF0000"/>
                </a:solidFill>
                <a:effectLst/>
                <a:uLnTx/>
                <a:uFillTx/>
                <a:latin typeface="Arial Black" pitchFamily="34" charset="0"/>
                <a:ea typeface="+mj-ea"/>
                <a:cs typeface="+mj-cs"/>
              </a:rPr>
              <a:t> </a:t>
            </a:r>
            <a:r>
              <a:rPr kumimoji="0" lang="en-US" sz="3200" b="0" i="0" u="none" strike="noStrike" kern="1200" cap="none" spc="0" normalizeH="0" baseline="0" noProof="0" smtClean="0">
                <a:ln>
                  <a:noFill/>
                </a:ln>
                <a:solidFill>
                  <a:srgbClr val="FF0000"/>
                </a:solidFill>
                <a:effectLst/>
                <a:uLnTx/>
                <a:uFillTx/>
                <a:latin typeface="Arial Black" pitchFamily="34" charset="0"/>
                <a:ea typeface="+mj-ea"/>
                <a:cs typeface="+mj-cs"/>
              </a:rPr>
              <a:t>PACKAGIN</a:t>
            </a:r>
            <a:r>
              <a:rPr kumimoji="0" lang="tr-TR" sz="3200" b="0" i="0" u="none" strike="noStrike" kern="1200" cap="none" spc="0" normalizeH="0" baseline="0" noProof="0" smtClean="0">
                <a:ln>
                  <a:noFill/>
                </a:ln>
                <a:solidFill>
                  <a:srgbClr val="FF0000"/>
                </a:solidFill>
                <a:effectLst/>
                <a:uLnTx/>
                <a:uFillTx/>
                <a:latin typeface="Arial Black" pitchFamily="34" charset="0"/>
                <a:ea typeface="+mj-ea"/>
                <a:cs typeface="+mj-cs"/>
              </a:rPr>
              <a:t>G </a:t>
            </a:r>
            <a:br>
              <a:rPr kumimoji="0" lang="tr-TR" sz="3200" b="0" i="0" u="none" strike="noStrike" kern="1200" cap="none" spc="0" normalizeH="0" baseline="0" noProof="0" smtClean="0">
                <a:ln>
                  <a:noFill/>
                </a:ln>
                <a:solidFill>
                  <a:srgbClr val="FF0000"/>
                </a:solidFill>
                <a:effectLst/>
                <a:uLnTx/>
                <a:uFillTx/>
                <a:latin typeface="Arial Black" pitchFamily="34" charset="0"/>
                <a:ea typeface="+mj-ea"/>
                <a:cs typeface="+mj-cs"/>
              </a:rPr>
            </a:br>
            <a:r>
              <a:rPr kumimoji="0" lang="tr-TR" sz="3200" b="0" i="0" u="none" strike="noStrike" kern="1200" cap="none" spc="0" normalizeH="0" baseline="0" noProof="0" smtClean="0">
                <a:ln>
                  <a:noFill/>
                </a:ln>
                <a:solidFill>
                  <a:srgbClr val="FF0000"/>
                </a:solidFill>
                <a:effectLst/>
                <a:uLnTx/>
                <a:uFillTx/>
                <a:latin typeface="Arial Black" pitchFamily="34" charset="0"/>
                <a:ea typeface="+mj-ea"/>
                <a:cs typeface="+mj-cs"/>
              </a:rPr>
              <a:t>Biomass Boiler</a:t>
            </a:r>
            <a:endParaRPr kumimoji="0" lang="tr-TR" sz="3200" b="0" i="0" u="none" strike="noStrike" kern="1200" cap="none" spc="0" normalizeH="0" baseline="0" noProof="0" dirty="0">
              <a:ln>
                <a:noFill/>
              </a:ln>
              <a:solidFill>
                <a:srgbClr val="FF0000"/>
              </a:solidFill>
              <a:effectLst/>
              <a:uLnTx/>
              <a:uFillTx/>
              <a:latin typeface="Arial Black" pitchFamily="34" charset="0"/>
              <a:ea typeface="+mj-ea"/>
              <a:cs typeface="+mj-cs"/>
            </a:endParaRPr>
          </a:p>
        </p:txBody>
      </p:sp>
      <p:pic>
        <p:nvPicPr>
          <p:cNvPr id="14" name="Picture 2"/>
          <p:cNvPicPr>
            <a:picLocks noChangeAspect="1" noChangeArrowheads="1"/>
          </p:cNvPicPr>
          <p:nvPr/>
        </p:nvPicPr>
        <p:blipFill>
          <a:blip r:embed="rId8" cstate="print"/>
          <a:srcRect r="1238" b="1507"/>
          <a:stretch>
            <a:fillRect/>
          </a:stretch>
        </p:blipFill>
        <p:spPr bwMode="auto">
          <a:xfrm rot="10800000" flipV="1">
            <a:off x="6452917" y="2316211"/>
            <a:ext cx="2274195" cy="1426797"/>
          </a:xfrm>
          <a:prstGeom prst="rect">
            <a:avLst/>
          </a:prstGeom>
          <a:noFill/>
          <a:ln w="9525">
            <a:noFill/>
            <a:miter lim="800000"/>
            <a:headEnd/>
            <a:tailEnd/>
          </a:ln>
        </p:spPr>
      </p:pic>
      <p:sp>
        <p:nvSpPr>
          <p:cNvPr id="15" name="TextBox 3"/>
          <p:cNvSpPr txBox="1"/>
          <p:nvPr/>
        </p:nvSpPr>
        <p:spPr>
          <a:xfrm>
            <a:off x="6079545" y="1484784"/>
            <a:ext cx="3020937" cy="923330"/>
          </a:xfrm>
          <a:prstGeom prst="rect">
            <a:avLst/>
          </a:prstGeom>
          <a:noFill/>
        </p:spPr>
        <p:txBody>
          <a:bodyPr wrap="square" rtlCol="0">
            <a:spAutoFit/>
          </a:bodyPr>
          <a:lstStyle/>
          <a:p>
            <a:pPr algn="ctr"/>
            <a:r>
              <a:rPr lang="tr-TR" b="1" dirty="0" smtClean="0"/>
              <a:t>OY - KA</a:t>
            </a:r>
            <a:endParaRPr lang="tr-TR" b="1" dirty="0" smtClean="0"/>
          </a:p>
          <a:p>
            <a:pPr algn="ctr"/>
            <a:r>
              <a:rPr lang="tr-TR" b="1" dirty="0" err="1" smtClean="0"/>
              <a:t>Paper</a:t>
            </a:r>
            <a:r>
              <a:rPr lang="tr-TR" b="1" dirty="0" smtClean="0"/>
              <a:t> </a:t>
            </a:r>
            <a:r>
              <a:rPr lang="tr-TR" b="1" dirty="0" err="1" smtClean="0"/>
              <a:t>Packaging</a:t>
            </a:r>
            <a:r>
              <a:rPr lang="tr-TR" b="1" dirty="0" smtClean="0"/>
              <a:t> </a:t>
            </a:r>
          </a:p>
          <a:p>
            <a:pPr algn="ctr"/>
            <a:r>
              <a:rPr lang="tr-TR" b="1" dirty="0" err="1" smtClean="0"/>
              <a:t>Biomass</a:t>
            </a:r>
            <a:r>
              <a:rPr lang="tr-TR" b="1" dirty="0" smtClean="0"/>
              <a:t> </a:t>
            </a:r>
            <a:r>
              <a:rPr lang="tr-TR" b="1" dirty="0" err="1" smtClean="0"/>
              <a:t>Boiler</a:t>
            </a:r>
            <a:endParaRPr lang="tr-TR" b="1" dirty="0"/>
          </a:p>
        </p:txBody>
      </p:sp>
    </p:spTree>
    <p:extLst>
      <p:ext uri="{BB962C8B-B14F-4D97-AF65-F5344CB8AC3E}">
        <p14:creationId xmlns:p14="http://schemas.microsoft.com/office/powerpoint/2010/main" val="85601139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09836" y="404664"/>
            <a:ext cx="8229600" cy="1143000"/>
          </a:xfrm>
        </p:spPr>
        <p:txBody>
          <a:bodyPr>
            <a:noAutofit/>
          </a:bodyPr>
          <a:lstStyle/>
          <a:p>
            <a:r>
              <a:rPr lang="tr-TR" sz="3600" b="1" dirty="0" err="1" smtClean="0">
                <a:solidFill>
                  <a:schemeClr val="tx2"/>
                </a:solidFill>
              </a:rPr>
              <a:t>Capacity</a:t>
            </a:r>
            <a:r>
              <a:rPr lang="tr-TR" sz="3600" b="1" dirty="0" smtClean="0">
                <a:solidFill>
                  <a:schemeClr val="tx2"/>
                </a:solidFill>
              </a:rPr>
              <a:t> </a:t>
            </a:r>
            <a:r>
              <a:rPr lang="tr-TR" sz="3600" b="1" dirty="0" err="1" smtClean="0">
                <a:solidFill>
                  <a:schemeClr val="tx2"/>
                </a:solidFill>
              </a:rPr>
              <a:t>Building</a:t>
            </a:r>
            <a:r>
              <a:rPr lang="tr-TR" sz="3600" b="1" dirty="0" smtClean="0">
                <a:solidFill>
                  <a:schemeClr val="tx2"/>
                </a:solidFill>
              </a:rPr>
              <a:t> </a:t>
            </a:r>
            <a:r>
              <a:rPr lang="tr-TR" sz="3600" b="1" dirty="0" err="1" smtClean="0">
                <a:solidFill>
                  <a:schemeClr val="tx2"/>
                </a:solidFill>
              </a:rPr>
              <a:t>to</a:t>
            </a:r>
            <a:r>
              <a:rPr lang="tr-TR" sz="3600" b="1" dirty="0" smtClean="0">
                <a:solidFill>
                  <a:schemeClr val="tx2"/>
                </a:solidFill>
              </a:rPr>
              <a:t> Control </a:t>
            </a:r>
            <a:r>
              <a:rPr lang="tr-TR" sz="3600" b="1" dirty="0" err="1" smtClean="0">
                <a:solidFill>
                  <a:schemeClr val="tx2"/>
                </a:solidFill>
              </a:rPr>
              <a:t>Carbon</a:t>
            </a:r>
            <a:r>
              <a:rPr lang="tr-TR" sz="3600" b="1" dirty="0" smtClean="0">
                <a:solidFill>
                  <a:schemeClr val="tx2"/>
                </a:solidFill>
              </a:rPr>
              <a:t> </a:t>
            </a:r>
            <a:r>
              <a:rPr lang="tr-TR" sz="3600" b="1" dirty="0" err="1" smtClean="0">
                <a:solidFill>
                  <a:schemeClr val="tx2"/>
                </a:solidFill>
              </a:rPr>
              <a:t>Emissions</a:t>
            </a:r>
            <a:endParaRPr lang="en-US" sz="3600" b="1" dirty="0">
              <a:solidFill>
                <a:schemeClr val="tx2"/>
              </a:solidFill>
            </a:endParaRPr>
          </a:p>
        </p:txBody>
      </p:sp>
      <p:sp>
        <p:nvSpPr>
          <p:cNvPr id="3" name="Content Placeholder 2"/>
          <p:cNvSpPr>
            <a:spLocks noGrp="1"/>
          </p:cNvSpPr>
          <p:nvPr>
            <p:ph idx="1"/>
          </p:nvPr>
        </p:nvSpPr>
        <p:spPr>
          <a:xfrm>
            <a:off x="755576" y="1844824"/>
            <a:ext cx="8136904" cy="4464496"/>
          </a:xfrm>
        </p:spPr>
        <p:txBody>
          <a:bodyPr>
            <a:normAutofit/>
          </a:bodyPr>
          <a:lstStyle/>
          <a:p>
            <a:pPr marL="0" indent="0" algn="just">
              <a:buNone/>
            </a:pPr>
            <a:r>
              <a:rPr lang="en-US" sz="2400" b="1" dirty="0" smtClean="0"/>
              <a:t>Regulatory Framework</a:t>
            </a:r>
          </a:p>
          <a:p>
            <a:pPr algn="just"/>
            <a:r>
              <a:rPr lang="en-US" sz="2400" dirty="0" smtClean="0"/>
              <a:t>Regulation on Monitoring of Greenhouse Gas Emissions</a:t>
            </a:r>
            <a:endParaRPr lang="tr-TR" sz="2400" dirty="0" smtClean="0"/>
          </a:p>
          <a:p>
            <a:pPr algn="just"/>
            <a:r>
              <a:rPr lang="en-US" sz="2400" dirty="0" smtClean="0"/>
              <a:t>Communique on Monitoring and Reporting of Greenhouse Gas Emissions (draft)</a:t>
            </a:r>
          </a:p>
          <a:p>
            <a:pPr algn="just"/>
            <a:r>
              <a:rPr lang="en-US" sz="2400" dirty="0" smtClean="0"/>
              <a:t>Communique on Voluntary Carbon Market Project Registration</a:t>
            </a:r>
            <a:endParaRPr lang="tr-TR" sz="2400" dirty="0" smtClean="0"/>
          </a:p>
          <a:p>
            <a:pPr algn="just"/>
            <a:endParaRPr lang="en-US" sz="2400" dirty="0" smtClean="0"/>
          </a:p>
          <a:p>
            <a:pPr marL="0" indent="0" algn="just">
              <a:buNone/>
            </a:pPr>
            <a:r>
              <a:rPr lang="en-US" sz="2400" b="1" dirty="0" smtClean="0"/>
              <a:t>Challenge</a:t>
            </a:r>
          </a:p>
          <a:p>
            <a:pPr algn="just"/>
            <a:r>
              <a:rPr lang="tr-TR" sz="2400" dirty="0" err="1" smtClean="0"/>
              <a:t>Ensuring</a:t>
            </a:r>
            <a:r>
              <a:rPr lang="tr-TR" sz="2400" dirty="0" smtClean="0"/>
              <a:t> </a:t>
            </a:r>
            <a:r>
              <a:rPr lang="tr-TR" sz="2400" dirty="0" err="1" smtClean="0"/>
              <a:t>well</a:t>
            </a:r>
            <a:r>
              <a:rPr lang="tr-TR" sz="2400" dirty="0" smtClean="0"/>
              <a:t> </a:t>
            </a:r>
            <a:r>
              <a:rPr lang="tr-TR" sz="2400" dirty="0" err="1" smtClean="0"/>
              <a:t>functioning</a:t>
            </a:r>
            <a:r>
              <a:rPr lang="tr-TR" sz="2400" dirty="0" smtClean="0"/>
              <a:t> of MRV </a:t>
            </a:r>
            <a:r>
              <a:rPr lang="tr-TR" sz="2400" dirty="0" err="1" smtClean="0"/>
              <a:t>structure</a:t>
            </a:r>
            <a:endParaRPr lang="en-US" sz="2400" dirty="0" smtClean="0"/>
          </a:p>
          <a:p>
            <a:pPr algn="just"/>
            <a:endParaRPr lang="tr-TR" sz="2400" dirty="0" smtClean="0"/>
          </a:p>
          <a:p>
            <a:pPr algn="just"/>
            <a:endParaRPr lang="tr-TR" sz="2400" dirty="0" smtClean="0"/>
          </a:p>
          <a:p>
            <a:pPr algn="just"/>
            <a:endParaRPr lang="tr-TR" sz="2400" b="1" dirty="0" smtClean="0"/>
          </a:p>
          <a:p>
            <a:pPr algn="just"/>
            <a:endParaRPr lang="tr-TR" sz="2400" dirty="0"/>
          </a:p>
          <a:p>
            <a:pPr algn="just"/>
            <a:endParaRPr lang="tr-TR" sz="2400" dirty="0"/>
          </a:p>
        </p:txBody>
      </p:sp>
      <p:pic>
        <p:nvPicPr>
          <p:cNvPr id="14338"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164288" y="6165304"/>
            <a:ext cx="1884363" cy="596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6775335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tr-TR" sz="3600" b="1" dirty="0" err="1" smtClean="0">
                <a:solidFill>
                  <a:srgbClr val="1F497D"/>
                </a:solidFill>
              </a:rPr>
              <a:t>Voluntary</a:t>
            </a:r>
            <a:r>
              <a:rPr lang="tr-TR" sz="3600" b="1" dirty="0" smtClean="0">
                <a:solidFill>
                  <a:srgbClr val="1F497D"/>
                </a:solidFill>
              </a:rPr>
              <a:t> </a:t>
            </a:r>
            <a:r>
              <a:rPr lang="tr-TR" sz="3600" b="1" dirty="0" err="1" smtClean="0">
                <a:solidFill>
                  <a:srgbClr val="1F497D"/>
                </a:solidFill>
              </a:rPr>
              <a:t>Carbon</a:t>
            </a:r>
            <a:r>
              <a:rPr lang="tr-TR" sz="3600" b="1" dirty="0" smtClean="0">
                <a:solidFill>
                  <a:srgbClr val="1F497D"/>
                </a:solidFill>
              </a:rPr>
              <a:t> </a:t>
            </a:r>
            <a:r>
              <a:rPr lang="tr-TR" sz="3600" b="1" dirty="0" err="1" smtClean="0">
                <a:solidFill>
                  <a:srgbClr val="1F497D"/>
                </a:solidFill>
              </a:rPr>
              <a:t>Markets</a:t>
            </a:r>
            <a:r>
              <a:rPr lang="tr-TR" sz="3600" b="1" dirty="0" smtClean="0">
                <a:solidFill>
                  <a:srgbClr val="1F497D"/>
                </a:solidFill>
              </a:rPr>
              <a:t> </a:t>
            </a:r>
            <a:endParaRPr lang="tr-TR" sz="3600" b="1" dirty="0">
              <a:solidFill>
                <a:schemeClr val="tx2"/>
              </a:solidFill>
            </a:endParaRP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772603152"/>
              </p:ext>
            </p:extLst>
          </p:nvPr>
        </p:nvGraphicFramePr>
        <p:xfrm>
          <a:off x="4800600" y="2057401"/>
          <a:ext cx="3810000" cy="2911110"/>
        </p:xfrm>
        <a:graphic>
          <a:graphicData uri="http://schemas.openxmlformats.org/drawingml/2006/table">
            <a:tbl>
              <a:tblPr firstRow="1" bandRow="1">
                <a:tableStyleId>{5C22544A-7EE6-4342-B048-85BDC9FD1C3A}</a:tableStyleId>
              </a:tblPr>
              <a:tblGrid>
                <a:gridCol w="1143000"/>
                <a:gridCol w="1143000"/>
                <a:gridCol w="1524000"/>
              </a:tblGrid>
              <a:tr h="718182">
                <a:tc>
                  <a:txBody>
                    <a:bodyPr/>
                    <a:lstStyle/>
                    <a:p>
                      <a:pPr algn="ctr"/>
                      <a:r>
                        <a:rPr lang="tr-TR" sz="1400" dirty="0" smtClean="0"/>
                        <a:t>Project Type</a:t>
                      </a:r>
                      <a:endParaRPr lang="tr-TR" sz="1400" dirty="0"/>
                    </a:p>
                  </a:txBody>
                  <a:tcPr anchor="ctr"/>
                </a:tc>
                <a:tc>
                  <a:txBody>
                    <a:bodyPr/>
                    <a:lstStyle/>
                    <a:p>
                      <a:pPr algn="ctr"/>
                      <a:r>
                        <a:rPr lang="tr-TR" sz="1400" dirty="0" smtClean="0"/>
                        <a:t>Project Number</a:t>
                      </a:r>
                      <a:endParaRPr lang="tr-TR" sz="1400" dirty="0"/>
                    </a:p>
                  </a:txBody>
                  <a:tcPr anchor="ctr"/>
                </a:tc>
                <a:tc>
                  <a:txBody>
                    <a:bodyPr/>
                    <a:lstStyle/>
                    <a:p>
                      <a:pPr algn="ctr"/>
                      <a:r>
                        <a:rPr lang="tr-TR" sz="1400" dirty="0" smtClean="0"/>
                        <a:t>Annual</a:t>
                      </a:r>
                      <a:r>
                        <a:rPr lang="tr-TR" sz="1400" baseline="0" dirty="0" smtClean="0"/>
                        <a:t> Emission Reduction (tCO2)</a:t>
                      </a:r>
                      <a:endParaRPr lang="tr-TR" sz="1400" dirty="0"/>
                    </a:p>
                  </a:txBody>
                  <a:tcPr anchor="ctr"/>
                </a:tc>
              </a:tr>
              <a:tr h="289288">
                <a:tc>
                  <a:txBody>
                    <a:bodyPr/>
                    <a:lstStyle/>
                    <a:p>
                      <a:pPr marL="0" algn="l" defTabSz="914400" rtl="0" eaLnBrk="1" latinLnBrk="0" hangingPunct="1"/>
                      <a:r>
                        <a:rPr lang="tr-TR" sz="1200" kern="1200" dirty="0" smtClean="0">
                          <a:solidFill>
                            <a:schemeClr val="dk1"/>
                          </a:solidFill>
                          <a:latin typeface="+mn-lt"/>
                          <a:ea typeface="+mn-ea"/>
                          <a:cs typeface="+mn-cs"/>
                        </a:rPr>
                        <a:t>Hydro</a:t>
                      </a:r>
                      <a:endParaRPr lang="tr-TR" sz="1200" kern="1200" dirty="0">
                        <a:solidFill>
                          <a:schemeClr val="dk1"/>
                        </a:solidFill>
                        <a:latin typeface="+mn-lt"/>
                        <a:ea typeface="+mn-ea"/>
                        <a:cs typeface="+mn-cs"/>
                      </a:endParaRPr>
                    </a:p>
                  </a:txBody>
                  <a:tcPr/>
                </a:tc>
                <a:tc>
                  <a:txBody>
                    <a:bodyPr/>
                    <a:lstStyle/>
                    <a:p>
                      <a:pPr marL="0" algn="ctr" defTabSz="914400" rtl="0" eaLnBrk="1" latinLnBrk="0" hangingPunct="1"/>
                      <a:r>
                        <a:rPr lang="tr-TR" sz="1200" kern="1200" dirty="0" smtClean="0">
                          <a:solidFill>
                            <a:schemeClr val="dk1"/>
                          </a:solidFill>
                          <a:latin typeface="+mn-lt"/>
                          <a:ea typeface="+mn-ea"/>
                          <a:cs typeface="+mn-cs"/>
                        </a:rPr>
                        <a:t>124</a:t>
                      </a:r>
                      <a:endParaRPr lang="tr-TR" sz="1200" kern="1200" dirty="0">
                        <a:solidFill>
                          <a:schemeClr val="dk1"/>
                        </a:solidFill>
                        <a:latin typeface="+mn-lt"/>
                        <a:ea typeface="+mn-ea"/>
                        <a:cs typeface="+mn-cs"/>
                      </a:endParaRPr>
                    </a:p>
                  </a:txBody>
                  <a:tcPr/>
                </a:tc>
                <a:tc>
                  <a:txBody>
                    <a:bodyPr/>
                    <a:lstStyle/>
                    <a:p>
                      <a:pPr marL="0" algn="ctr" defTabSz="914400" rtl="0" eaLnBrk="1" latinLnBrk="0" hangingPunct="1"/>
                      <a:r>
                        <a:rPr lang="tr-TR" sz="1200" kern="1200" dirty="0" smtClean="0">
                          <a:solidFill>
                            <a:schemeClr val="dk1"/>
                          </a:solidFill>
                          <a:latin typeface="+mn-lt"/>
                          <a:ea typeface="+mn-ea"/>
                          <a:cs typeface="+mn-cs"/>
                        </a:rPr>
                        <a:t>7.181.723</a:t>
                      </a:r>
                      <a:endParaRPr lang="tr-TR" sz="1200" kern="1200" dirty="0">
                        <a:solidFill>
                          <a:schemeClr val="dk1"/>
                        </a:solidFill>
                        <a:latin typeface="+mn-lt"/>
                        <a:ea typeface="+mn-ea"/>
                        <a:cs typeface="+mn-cs"/>
                      </a:endParaRPr>
                    </a:p>
                  </a:txBody>
                  <a:tcPr/>
                </a:tc>
              </a:tr>
              <a:tr h="289288">
                <a:tc>
                  <a:txBody>
                    <a:bodyPr/>
                    <a:lstStyle/>
                    <a:p>
                      <a:pPr marL="0" algn="l" defTabSz="914400" rtl="0" eaLnBrk="1" latinLnBrk="0" hangingPunct="1"/>
                      <a:r>
                        <a:rPr lang="tr-TR" sz="1200" kern="1200" dirty="0" smtClean="0">
                          <a:solidFill>
                            <a:schemeClr val="dk1"/>
                          </a:solidFill>
                          <a:latin typeface="+mn-lt"/>
                          <a:ea typeface="+mn-ea"/>
                          <a:cs typeface="+mn-cs"/>
                        </a:rPr>
                        <a:t>Wind</a:t>
                      </a:r>
                      <a:endParaRPr lang="tr-TR" sz="1200" kern="1200" dirty="0">
                        <a:solidFill>
                          <a:schemeClr val="dk1"/>
                        </a:solidFill>
                        <a:latin typeface="+mn-lt"/>
                        <a:ea typeface="+mn-ea"/>
                        <a:cs typeface="+mn-cs"/>
                      </a:endParaRPr>
                    </a:p>
                  </a:txBody>
                  <a:tcPr/>
                </a:tc>
                <a:tc>
                  <a:txBody>
                    <a:bodyPr/>
                    <a:lstStyle/>
                    <a:p>
                      <a:pPr marL="0" algn="ctr" defTabSz="914400" rtl="0" eaLnBrk="1" latinLnBrk="0" hangingPunct="1"/>
                      <a:r>
                        <a:rPr lang="tr-TR" sz="1200" kern="1200" dirty="0" smtClean="0">
                          <a:solidFill>
                            <a:schemeClr val="dk1"/>
                          </a:solidFill>
                          <a:latin typeface="+mn-lt"/>
                          <a:ea typeface="+mn-ea"/>
                          <a:cs typeface="+mn-cs"/>
                        </a:rPr>
                        <a:t>64</a:t>
                      </a:r>
                      <a:endParaRPr lang="tr-TR" sz="1200" kern="1200" dirty="0">
                        <a:solidFill>
                          <a:schemeClr val="dk1"/>
                        </a:solidFill>
                        <a:latin typeface="+mn-lt"/>
                        <a:ea typeface="+mn-ea"/>
                        <a:cs typeface="+mn-cs"/>
                      </a:endParaRPr>
                    </a:p>
                  </a:txBody>
                  <a:tcPr/>
                </a:tc>
                <a:tc>
                  <a:txBody>
                    <a:bodyPr/>
                    <a:lstStyle/>
                    <a:p>
                      <a:pPr marL="0" algn="ctr" defTabSz="914400" rtl="0" eaLnBrk="1" latinLnBrk="0" hangingPunct="1"/>
                      <a:r>
                        <a:rPr lang="tr-TR" sz="1200" kern="1200" dirty="0" smtClean="0">
                          <a:solidFill>
                            <a:schemeClr val="dk1"/>
                          </a:solidFill>
                          <a:latin typeface="+mn-lt"/>
                          <a:ea typeface="+mn-ea"/>
                          <a:cs typeface="+mn-cs"/>
                        </a:rPr>
                        <a:t>5.603.468</a:t>
                      </a:r>
                      <a:endParaRPr lang="tr-TR" sz="1200" kern="1200" dirty="0">
                        <a:solidFill>
                          <a:schemeClr val="dk1"/>
                        </a:solidFill>
                        <a:latin typeface="+mn-lt"/>
                        <a:ea typeface="+mn-ea"/>
                        <a:cs typeface="+mn-cs"/>
                      </a:endParaRPr>
                    </a:p>
                  </a:txBody>
                  <a:tcPr/>
                </a:tc>
              </a:tr>
              <a:tr h="289288">
                <a:tc>
                  <a:txBody>
                    <a:bodyPr/>
                    <a:lstStyle/>
                    <a:p>
                      <a:pPr marL="0" algn="l" defTabSz="914400" rtl="0" eaLnBrk="1" latinLnBrk="0" hangingPunct="1"/>
                      <a:r>
                        <a:rPr lang="tr-TR" sz="1200" kern="1200" dirty="0" smtClean="0">
                          <a:solidFill>
                            <a:schemeClr val="dk1"/>
                          </a:solidFill>
                          <a:latin typeface="+mn-lt"/>
                          <a:ea typeface="+mn-ea"/>
                          <a:cs typeface="+mn-cs"/>
                        </a:rPr>
                        <a:t>Biogas</a:t>
                      </a:r>
                      <a:endParaRPr lang="tr-TR" sz="1200" kern="1200" dirty="0">
                        <a:solidFill>
                          <a:schemeClr val="dk1"/>
                        </a:solidFill>
                        <a:latin typeface="+mn-lt"/>
                        <a:ea typeface="+mn-ea"/>
                        <a:cs typeface="+mn-cs"/>
                      </a:endParaRPr>
                    </a:p>
                  </a:txBody>
                  <a:tcPr/>
                </a:tc>
                <a:tc>
                  <a:txBody>
                    <a:bodyPr/>
                    <a:lstStyle/>
                    <a:p>
                      <a:pPr marL="0" algn="ctr" defTabSz="914400" rtl="0" eaLnBrk="1" latinLnBrk="0" hangingPunct="1"/>
                      <a:r>
                        <a:rPr lang="tr-TR" sz="1200" kern="1200" dirty="0" smtClean="0">
                          <a:solidFill>
                            <a:schemeClr val="dk1"/>
                          </a:solidFill>
                          <a:latin typeface="+mn-lt"/>
                          <a:ea typeface="+mn-ea"/>
                          <a:cs typeface="+mn-cs"/>
                        </a:rPr>
                        <a:t>6</a:t>
                      </a:r>
                      <a:endParaRPr lang="tr-TR" sz="1200" kern="1200" dirty="0">
                        <a:solidFill>
                          <a:schemeClr val="dk1"/>
                        </a:solidFill>
                        <a:latin typeface="+mn-lt"/>
                        <a:ea typeface="+mn-ea"/>
                        <a:cs typeface="+mn-cs"/>
                      </a:endParaRPr>
                    </a:p>
                  </a:txBody>
                  <a:tcPr/>
                </a:tc>
                <a:tc>
                  <a:txBody>
                    <a:bodyPr/>
                    <a:lstStyle/>
                    <a:p>
                      <a:pPr marL="0" algn="ctr" defTabSz="914400" rtl="0" eaLnBrk="1" latinLnBrk="0" hangingPunct="1"/>
                      <a:r>
                        <a:rPr lang="tr-TR" sz="1200" kern="1200" dirty="0" smtClean="0">
                          <a:solidFill>
                            <a:schemeClr val="dk1"/>
                          </a:solidFill>
                          <a:latin typeface="+mn-lt"/>
                          <a:ea typeface="+mn-ea"/>
                          <a:cs typeface="+mn-cs"/>
                        </a:rPr>
                        <a:t>514.789</a:t>
                      </a:r>
                      <a:endParaRPr lang="tr-TR" sz="1200" kern="1200" dirty="0">
                        <a:solidFill>
                          <a:schemeClr val="dk1"/>
                        </a:solidFill>
                        <a:latin typeface="+mn-lt"/>
                        <a:ea typeface="+mn-ea"/>
                        <a:cs typeface="+mn-cs"/>
                      </a:endParaRPr>
                    </a:p>
                  </a:txBody>
                  <a:tcPr/>
                </a:tc>
              </a:tr>
              <a:tr h="289288">
                <a:tc>
                  <a:txBody>
                    <a:bodyPr/>
                    <a:lstStyle/>
                    <a:p>
                      <a:pPr marL="0" algn="l" defTabSz="914400" rtl="0" eaLnBrk="1" latinLnBrk="0" hangingPunct="1"/>
                      <a:r>
                        <a:rPr lang="tr-TR" sz="1200" kern="1200" dirty="0" smtClean="0">
                          <a:solidFill>
                            <a:schemeClr val="dk1"/>
                          </a:solidFill>
                          <a:latin typeface="+mn-lt"/>
                          <a:ea typeface="+mn-ea"/>
                          <a:cs typeface="+mn-cs"/>
                        </a:rPr>
                        <a:t>Geothermal</a:t>
                      </a:r>
                      <a:endParaRPr lang="tr-TR" sz="1200" kern="1200" dirty="0">
                        <a:solidFill>
                          <a:schemeClr val="dk1"/>
                        </a:solidFill>
                        <a:latin typeface="+mn-lt"/>
                        <a:ea typeface="+mn-ea"/>
                        <a:cs typeface="+mn-cs"/>
                      </a:endParaRPr>
                    </a:p>
                  </a:txBody>
                  <a:tcPr/>
                </a:tc>
                <a:tc>
                  <a:txBody>
                    <a:bodyPr/>
                    <a:lstStyle/>
                    <a:p>
                      <a:pPr marL="0" algn="ctr" defTabSz="914400" rtl="0" eaLnBrk="1" latinLnBrk="0" hangingPunct="1"/>
                      <a:r>
                        <a:rPr lang="tr-TR" sz="1200" kern="1200" dirty="0" smtClean="0">
                          <a:solidFill>
                            <a:schemeClr val="dk1"/>
                          </a:solidFill>
                          <a:latin typeface="+mn-lt"/>
                          <a:ea typeface="+mn-ea"/>
                          <a:cs typeface="+mn-cs"/>
                        </a:rPr>
                        <a:t>6</a:t>
                      </a:r>
                      <a:endParaRPr lang="tr-TR" sz="1200" kern="1200" dirty="0">
                        <a:solidFill>
                          <a:schemeClr val="dk1"/>
                        </a:solidFill>
                        <a:latin typeface="+mn-lt"/>
                        <a:ea typeface="+mn-ea"/>
                        <a:cs typeface="+mn-cs"/>
                      </a:endParaRPr>
                    </a:p>
                  </a:txBody>
                  <a:tcPr/>
                </a:tc>
                <a:tc>
                  <a:txBody>
                    <a:bodyPr/>
                    <a:lstStyle/>
                    <a:p>
                      <a:pPr marL="0" algn="ctr" defTabSz="914400" rtl="0" eaLnBrk="1" latinLnBrk="0" hangingPunct="1"/>
                      <a:r>
                        <a:rPr lang="tr-TR" sz="1200" kern="1200" dirty="0" smtClean="0">
                          <a:solidFill>
                            <a:schemeClr val="dk1"/>
                          </a:solidFill>
                          <a:latin typeface="+mn-lt"/>
                          <a:ea typeface="+mn-ea"/>
                          <a:cs typeface="+mn-cs"/>
                        </a:rPr>
                        <a:t>405.309</a:t>
                      </a:r>
                      <a:endParaRPr lang="tr-TR" sz="1200" kern="1200" dirty="0">
                        <a:solidFill>
                          <a:schemeClr val="dk1"/>
                        </a:solidFill>
                        <a:latin typeface="+mn-lt"/>
                        <a:ea typeface="+mn-ea"/>
                        <a:cs typeface="+mn-cs"/>
                      </a:endParaRPr>
                    </a:p>
                  </a:txBody>
                  <a:tcPr/>
                </a:tc>
              </a:tr>
              <a:tr h="289288">
                <a:tc>
                  <a:txBody>
                    <a:bodyPr/>
                    <a:lstStyle/>
                    <a:p>
                      <a:pPr marL="0" algn="l" defTabSz="914400" rtl="0" eaLnBrk="1" latinLnBrk="0" hangingPunct="1"/>
                      <a:r>
                        <a:rPr lang="tr-TR" sz="1200" kern="1200" dirty="0" smtClean="0">
                          <a:solidFill>
                            <a:schemeClr val="dk1"/>
                          </a:solidFill>
                          <a:latin typeface="+mn-lt"/>
                          <a:ea typeface="+mn-ea"/>
                          <a:cs typeface="+mn-cs"/>
                        </a:rPr>
                        <a:t>Energy Efficiency</a:t>
                      </a:r>
                      <a:endParaRPr lang="tr-TR" sz="1200" kern="1200" dirty="0">
                        <a:solidFill>
                          <a:schemeClr val="dk1"/>
                        </a:solidFill>
                        <a:latin typeface="+mn-lt"/>
                        <a:ea typeface="+mn-ea"/>
                        <a:cs typeface="+mn-cs"/>
                      </a:endParaRPr>
                    </a:p>
                  </a:txBody>
                  <a:tcPr/>
                </a:tc>
                <a:tc>
                  <a:txBody>
                    <a:bodyPr/>
                    <a:lstStyle/>
                    <a:p>
                      <a:pPr marL="0" algn="ctr" defTabSz="914400" rtl="0" eaLnBrk="1" latinLnBrk="0" hangingPunct="1"/>
                      <a:r>
                        <a:rPr lang="tr-TR" sz="1200" kern="1200" dirty="0" smtClean="0">
                          <a:solidFill>
                            <a:schemeClr val="dk1"/>
                          </a:solidFill>
                          <a:latin typeface="+mn-lt"/>
                          <a:ea typeface="+mn-ea"/>
                          <a:cs typeface="+mn-cs"/>
                        </a:rPr>
                        <a:t>5</a:t>
                      </a:r>
                      <a:endParaRPr lang="tr-TR" sz="1200" kern="1200" dirty="0">
                        <a:solidFill>
                          <a:schemeClr val="dk1"/>
                        </a:solidFill>
                        <a:latin typeface="+mn-lt"/>
                        <a:ea typeface="+mn-ea"/>
                        <a:cs typeface="+mn-cs"/>
                      </a:endParaRPr>
                    </a:p>
                  </a:txBody>
                  <a:tcPr/>
                </a:tc>
                <a:tc>
                  <a:txBody>
                    <a:bodyPr/>
                    <a:lstStyle/>
                    <a:p>
                      <a:pPr marL="0" algn="ctr" defTabSz="914400" rtl="0" eaLnBrk="1" latinLnBrk="0" hangingPunct="1"/>
                      <a:r>
                        <a:rPr lang="tr-TR" sz="1200" kern="1200" dirty="0" smtClean="0">
                          <a:solidFill>
                            <a:schemeClr val="dk1"/>
                          </a:solidFill>
                          <a:latin typeface="+mn-lt"/>
                          <a:ea typeface="+mn-ea"/>
                          <a:cs typeface="+mn-cs"/>
                        </a:rPr>
                        <a:t>151.432</a:t>
                      </a:r>
                      <a:endParaRPr lang="tr-TR" sz="1200" kern="1200" dirty="0">
                        <a:solidFill>
                          <a:schemeClr val="dk1"/>
                        </a:solidFill>
                        <a:latin typeface="+mn-lt"/>
                        <a:ea typeface="+mn-ea"/>
                        <a:cs typeface="+mn-cs"/>
                      </a:endParaRPr>
                    </a:p>
                  </a:txBody>
                  <a:tcPr/>
                </a:tc>
              </a:tr>
              <a:tr h="289288">
                <a:tc>
                  <a:txBody>
                    <a:bodyPr/>
                    <a:lstStyle/>
                    <a:p>
                      <a:pPr marL="0" algn="l" defTabSz="914400" rtl="0" eaLnBrk="1" latinLnBrk="0" hangingPunct="1"/>
                      <a:r>
                        <a:rPr lang="tr-TR" sz="1200" kern="1200" dirty="0" smtClean="0">
                          <a:solidFill>
                            <a:schemeClr val="dk1"/>
                          </a:solidFill>
                          <a:latin typeface="+mn-lt"/>
                          <a:ea typeface="+mn-ea"/>
                          <a:cs typeface="+mn-cs"/>
                        </a:rPr>
                        <a:t>Landfill</a:t>
                      </a:r>
                      <a:endParaRPr lang="tr-TR" sz="1200" kern="1200" dirty="0">
                        <a:solidFill>
                          <a:schemeClr val="dk1"/>
                        </a:solidFill>
                        <a:latin typeface="+mn-lt"/>
                        <a:ea typeface="+mn-ea"/>
                        <a:cs typeface="+mn-cs"/>
                      </a:endParaRPr>
                    </a:p>
                  </a:txBody>
                  <a:tcPr/>
                </a:tc>
                <a:tc>
                  <a:txBody>
                    <a:bodyPr/>
                    <a:lstStyle/>
                    <a:p>
                      <a:pPr marL="0" algn="ctr" defTabSz="914400" rtl="0" eaLnBrk="1" latinLnBrk="0" hangingPunct="1"/>
                      <a:r>
                        <a:rPr lang="tr-TR" sz="1200" kern="1200" dirty="0" smtClean="0">
                          <a:solidFill>
                            <a:schemeClr val="dk1"/>
                          </a:solidFill>
                          <a:latin typeface="+mn-lt"/>
                          <a:ea typeface="+mn-ea"/>
                          <a:cs typeface="+mn-cs"/>
                        </a:rPr>
                        <a:t>13</a:t>
                      </a:r>
                      <a:endParaRPr lang="tr-TR" sz="1200" kern="1200" dirty="0">
                        <a:solidFill>
                          <a:schemeClr val="dk1"/>
                        </a:solidFill>
                        <a:latin typeface="+mn-lt"/>
                        <a:ea typeface="+mn-ea"/>
                        <a:cs typeface="+mn-cs"/>
                      </a:endParaRPr>
                    </a:p>
                  </a:txBody>
                  <a:tcPr/>
                </a:tc>
                <a:tc>
                  <a:txBody>
                    <a:bodyPr/>
                    <a:lstStyle/>
                    <a:p>
                      <a:pPr marL="0" algn="ctr" defTabSz="914400" rtl="0" eaLnBrk="1" latinLnBrk="0" hangingPunct="1"/>
                      <a:r>
                        <a:rPr lang="tr-TR" sz="1200" kern="1200" dirty="0" smtClean="0">
                          <a:solidFill>
                            <a:schemeClr val="dk1"/>
                          </a:solidFill>
                          <a:latin typeface="+mn-lt"/>
                          <a:ea typeface="+mn-ea"/>
                          <a:cs typeface="+mn-cs"/>
                        </a:rPr>
                        <a:t>2.473.093</a:t>
                      </a:r>
                      <a:endParaRPr lang="tr-TR" sz="1200" kern="1200" dirty="0">
                        <a:solidFill>
                          <a:schemeClr val="dk1"/>
                        </a:solidFill>
                        <a:latin typeface="+mn-lt"/>
                        <a:ea typeface="+mn-ea"/>
                        <a:cs typeface="+mn-cs"/>
                      </a:endParaRPr>
                    </a:p>
                  </a:txBody>
                  <a:tcPr/>
                </a:tc>
              </a:tr>
              <a:tr h="289288">
                <a:tc>
                  <a:txBody>
                    <a:bodyPr/>
                    <a:lstStyle/>
                    <a:p>
                      <a:pPr marL="0" algn="l" defTabSz="914400" rtl="0" eaLnBrk="1" latinLnBrk="0" hangingPunct="1"/>
                      <a:r>
                        <a:rPr lang="tr-TR" sz="1200" b="1" kern="1200" dirty="0" smtClean="0">
                          <a:solidFill>
                            <a:schemeClr val="dk1"/>
                          </a:solidFill>
                          <a:latin typeface="+mn-lt"/>
                          <a:ea typeface="+mn-ea"/>
                          <a:cs typeface="+mn-cs"/>
                        </a:rPr>
                        <a:t>Total</a:t>
                      </a:r>
                      <a:endParaRPr lang="tr-TR" sz="1200" b="1" kern="1200" dirty="0">
                        <a:solidFill>
                          <a:schemeClr val="dk1"/>
                        </a:solidFill>
                        <a:latin typeface="+mn-lt"/>
                        <a:ea typeface="+mn-ea"/>
                        <a:cs typeface="+mn-cs"/>
                      </a:endParaRPr>
                    </a:p>
                  </a:txBody>
                  <a:tcPr/>
                </a:tc>
                <a:tc>
                  <a:txBody>
                    <a:bodyPr/>
                    <a:lstStyle/>
                    <a:p>
                      <a:pPr marL="0" algn="ctr" defTabSz="914400" rtl="0" eaLnBrk="1" latinLnBrk="0" hangingPunct="1"/>
                      <a:r>
                        <a:rPr lang="tr-TR" sz="1200" b="1" kern="1200" dirty="0" smtClean="0">
                          <a:solidFill>
                            <a:schemeClr val="dk1"/>
                          </a:solidFill>
                          <a:latin typeface="+mn-lt"/>
                          <a:ea typeface="+mn-ea"/>
                          <a:cs typeface="+mn-cs"/>
                        </a:rPr>
                        <a:t>218</a:t>
                      </a:r>
                      <a:endParaRPr lang="tr-TR" sz="1200" b="1" kern="1200" dirty="0">
                        <a:solidFill>
                          <a:schemeClr val="dk1"/>
                        </a:solidFill>
                        <a:latin typeface="+mn-lt"/>
                        <a:ea typeface="+mn-ea"/>
                        <a:cs typeface="+mn-cs"/>
                      </a:endParaRPr>
                    </a:p>
                  </a:txBody>
                  <a:tcPr/>
                </a:tc>
                <a:tc>
                  <a:txBody>
                    <a:bodyPr/>
                    <a:lstStyle/>
                    <a:p>
                      <a:pPr marL="0" algn="ctr" defTabSz="914400" rtl="0" eaLnBrk="1" latinLnBrk="0" hangingPunct="1"/>
                      <a:r>
                        <a:rPr lang="tr-TR" sz="1200" b="1" kern="1200" dirty="0" smtClean="0">
                          <a:solidFill>
                            <a:schemeClr val="dk1"/>
                          </a:solidFill>
                          <a:latin typeface="+mn-lt"/>
                          <a:ea typeface="+mn-ea"/>
                          <a:cs typeface="+mn-cs"/>
                        </a:rPr>
                        <a:t>16.329.814</a:t>
                      </a:r>
                      <a:endParaRPr lang="tr-TR" sz="1200" b="1" kern="1200" dirty="0">
                        <a:solidFill>
                          <a:schemeClr val="dk1"/>
                        </a:solidFill>
                        <a:latin typeface="+mn-lt"/>
                        <a:ea typeface="+mn-ea"/>
                        <a:cs typeface="+mn-cs"/>
                      </a:endParaRPr>
                    </a:p>
                  </a:txBody>
                  <a:tcPr/>
                </a:tc>
              </a:tr>
            </a:tbl>
          </a:graphicData>
        </a:graphic>
      </p:graphicFrame>
      <p:graphicFrame>
        <p:nvGraphicFramePr>
          <p:cNvPr id="5" name="Chart 4"/>
          <p:cNvGraphicFramePr/>
          <p:nvPr>
            <p:extLst>
              <p:ext uri="{D42A27DB-BD31-4B8C-83A1-F6EECF244321}">
                <p14:modId xmlns:p14="http://schemas.microsoft.com/office/powerpoint/2010/main" val="3980796157"/>
              </p:ext>
            </p:extLst>
          </p:nvPr>
        </p:nvGraphicFramePr>
        <p:xfrm>
          <a:off x="539552" y="2708920"/>
          <a:ext cx="3124200" cy="2209800"/>
        </p:xfrm>
        <a:graphic>
          <a:graphicData uri="http://schemas.openxmlformats.org/drawingml/2006/chart">
            <c:chart xmlns:c="http://schemas.openxmlformats.org/drawingml/2006/chart" xmlns:r="http://schemas.openxmlformats.org/officeDocument/2006/relationships" r:id="rId3"/>
          </a:graphicData>
        </a:graphic>
      </p:graphicFrame>
      <p:sp>
        <p:nvSpPr>
          <p:cNvPr id="7" name="TextBox 6"/>
          <p:cNvSpPr txBox="1"/>
          <p:nvPr/>
        </p:nvSpPr>
        <p:spPr>
          <a:xfrm>
            <a:off x="4876800" y="5105400"/>
            <a:ext cx="3733800" cy="246221"/>
          </a:xfrm>
          <a:prstGeom prst="rect">
            <a:avLst/>
          </a:prstGeom>
          <a:noFill/>
        </p:spPr>
        <p:txBody>
          <a:bodyPr wrap="square" rtlCol="0">
            <a:spAutoFit/>
          </a:bodyPr>
          <a:lstStyle/>
          <a:p>
            <a:r>
              <a:rPr lang="tr-TR" sz="1000" i="1" dirty="0" smtClean="0">
                <a:solidFill>
                  <a:prstClr val="black"/>
                </a:solidFill>
              </a:rPr>
              <a:t>Source: Ministry of Environment and Urbanization, October 2012</a:t>
            </a:r>
            <a:endParaRPr lang="tr-TR" sz="1000" i="1" dirty="0">
              <a:solidFill>
                <a:prstClr val="black"/>
              </a:solidFill>
            </a:endParaRPr>
          </a:p>
        </p:txBody>
      </p:sp>
      <p:pic>
        <p:nvPicPr>
          <p:cNvPr id="8" name="Picture 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080125" y="6072460"/>
            <a:ext cx="1884363" cy="596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51108714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Başlık 1"/>
          <p:cNvSpPr>
            <a:spLocks noGrp="1"/>
          </p:cNvSpPr>
          <p:nvPr>
            <p:ph type="title"/>
          </p:nvPr>
        </p:nvSpPr>
        <p:spPr/>
        <p:txBody>
          <a:bodyPr>
            <a:noAutofit/>
          </a:bodyPr>
          <a:lstStyle/>
          <a:p>
            <a:r>
              <a:rPr lang="tr-TR" sz="3600" b="1" dirty="0" err="1" smtClean="0">
                <a:solidFill>
                  <a:schemeClr val="tx2"/>
                </a:solidFill>
              </a:rPr>
              <a:t>Crucial</a:t>
            </a:r>
            <a:r>
              <a:rPr lang="tr-TR" sz="3600" b="1" dirty="0" smtClean="0">
                <a:solidFill>
                  <a:schemeClr val="tx2"/>
                </a:solidFill>
              </a:rPr>
              <a:t> </a:t>
            </a:r>
            <a:r>
              <a:rPr lang="tr-TR" sz="3600" b="1" dirty="0" err="1" smtClean="0">
                <a:solidFill>
                  <a:schemeClr val="tx2"/>
                </a:solidFill>
              </a:rPr>
              <a:t>Points</a:t>
            </a:r>
            <a:r>
              <a:rPr lang="tr-TR" sz="3600" b="1" dirty="0" smtClean="0">
                <a:solidFill>
                  <a:schemeClr val="tx2"/>
                </a:solidFill>
              </a:rPr>
              <a:t> </a:t>
            </a:r>
            <a:r>
              <a:rPr lang="tr-TR" sz="3600" b="1" dirty="0" err="1" smtClean="0">
                <a:solidFill>
                  <a:schemeClr val="tx2"/>
                </a:solidFill>
              </a:rPr>
              <a:t>for</a:t>
            </a:r>
            <a:r>
              <a:rPr lang="tr-TR" sz="3600" b="1" dirty="0" smtClean="0">
                <a:solidFill>
                  <a:schemeClr val="tx2"/>
                </a:solidFill>
              </a:rPr>
              <a:t> </a:t>
            </a:r>
            <a:r>
              <a:rPr lang="tr-TR" sz="3600" b="1" dirty="0" err="1" smtClean="0">
                <a:solidFill>
                  <a:schemeClr val="tx2"/>
                </a:solidFill>
              </a:rPr>
              <a:t>the</a:t>
            </a:r>
            <a:r>
              <a:rPr lang="tr-TR" sz="3600" b="1" dirty="0" smtClean="0">
                <a:solidFill>
                  <a:schemeClr val="tx2"/>
                </a:solidFill>
              </a:rPr>
              <a:t> </a:t>
            </a:r>
            <a:r>
              <a:rPr lang="tr-TR" sz="3600" b="1" dirty="0" err="1" smtClean="0">
                <a:solidFill>
                  <a:schemeClr val="tx2"/>
                </a:solidFill>
              </a:rPr>
              <a:t>Effectiveness</a:t>
            </a:r>
            <a:r>
              <a:rPr lang="tr-TR" sz="3600" b="1" dirty="0" smtClean="0">
                <a:solidFill>
                  <a:schemeClr val="tx2"/>
                </a:solidFill>
              </a:rPr>
              <a:t> of </a:t>
            </a:r>
            <a:r>
              <a:rPr lang="tr-TR" sz="3600" b="1" dirty="0" err="1" smtClean="0">
                <a:solidFill>
                  <a:schemeClr val="tx2"/>
                </a:solidFill>
              </a:rPr>
              <a:t>Ongoing</a:t>
            </a:r>
            <a:r>
              <a:rPr lang="tr-TR" sz="3600" b="1" dirty="0" smtClean="0">
                <a:solidFill>
                  <a:schemeClr val="tx2"/>
                </a:solidFill>
              </a:rPr>
              <a:t> </a:t>
            </a:r>
            <a:r>
              <a:rPr lang="tr-TR" sz="3600" b="1" dirty="0" err="1" smtClean="0">
                <a:solidFill>
                  <a:schemeClr val="tx2"/>
                </a:solidFill>
              </a:rPr>
              <a:t>Efforts</a:t>
            </a:r>
            <a:endParaRPr lang="tr-TR" sz="3600" b="1" dirty="0">
              <a:solidFill>
                <a:schemeClr val="tx2"/>
              </a:solidFill>
            </a:endParaRPr>
          </a:p>
        </p:txBody>
      </p:sp>
      <p:sp>
        <p:nvSpPr>
          <p:cNvPr id="3" name="İçerik Yer Tutucusu 2"/>
          <p:cNvSpPr>
            <a:spLocks noGrp="1"/>
          </p:cNvSpPr>
          <p:nvPr>
            <p:ph idx="1"/>
          </p:nvPr>
        </p:nvSpPr>
        <p:spPr/>
        <p:txBody>
          <a:bodyPr>
            <a:normAutofit/>
          </a:bodyPr>
          <a:lstStyle/>
          <a:p>
            <a:pPr algn="just"/>
            <a:endParaRPr lang="tr-TR" sz="2400" dirty="0" smtClean="0"/>
          </a:p>
          <a:p>
            <a:pPr algn="just"/>
            <a:endParaRPr lang="tr-TR" sz="2400" dirty="0"/>
          </a:p>
          <a:p>
            <a:pPr algn="just"/>
            <a:r>
              <a:rPr lang="tr-TR" sz="2400" dirty="0" smtClean="0"/>
              <a:t>A global </a:t>
            </a:r>
            <a:r>
              <a:rPr lang="tr-TR" sz="2400" dirty="0" err="1" smtClean="0"/>
              <a:t>wide</a:t>
            </a:r>
            <a:r>
              <a:rPr lang="tr-TR" sz="2400" dirty="0" smtClean="0"/>
              <a:t> </a:t>
            </a:r>
            <a:r>
              <a:rPr lang="tr-TR" sz="2400" dirty="0" err="1" smtClean="0"/>
              <a:t>strong</a:t>
            </a:r>
            <a:r>
              <a:rPr lang="tr-TR" sz="2400" dirty="0" smtClean="0"/>
              <a:t> </a:t>
            </a:r>
            <a:r>
              <a:rPr lang="tr-TR" sz="2400" dirty="0" err="1" smtClean="0"/>
              <a:t>consensus</a:t>
            </a:r>
            <a:endParaRPr lang="tr-TR" sz="2400" dirty="0" smtClean="0"/>
          </a:p>
          <a:p>
            <a:pPr algn="just"/>
            <a:r>
              <a:rPr lang="tr-TR" sz="2400" dirty="0" err="1" smtClean="0"/>
              <a:t>Fair</a:t>
            </a:r>
            <a:r>
              <a:rPr lang="tr-TR" sz="2400" dirty="0" smtClean="0"/>
              <a:t> </a:t>
            </a:r>
            <a:r>
              <a:rPr lang="tr-TR" sz="2400" dirty="0" err="1" smtClean="0"/>
              <a:t>conditions</a:t>
            </a:r>
            <a:r>
              <a:rPr lang="tr-TR" sz="2400" dirty="0" smtClean="0"/>
              <a:t> </a:t>
            </a:r>
            <a:r>
              <a:rPr lang="tr-TR" sz="2400" dirty="0" err="1" smtClean="0"/>
              <a:t>to</a:t>
            </a:r>
            <a:r>
              <a:rPr lang="tr-TR" sz="2400" dirty="0" smtClean="0"/>
              <a:t> </a:t>
            </a:r>
            <a:r>
              <a:rPr lang="tr-TR" sz="2400" dirty="0" err="1" smtClean="0"/>
              <a:t>guarantee</a:t>
            </a:r>
            <a:r>
              <a:rPr lang="tr-TR" sz="2400" dirty="0" smtClean="0"/>
              <a:t> </a:t>
            </a:r>
            <a:r>
              <a:rPr lang="tr-TR" sz="2400" dirty="0" err="1" smtClean="0"/>
              <a:t>level</a:t>
            </a:r>
            <a:r>
              <a:rPr lang="tr-TR" sz="2400" dirty="0" smtClean="0"/>
              <a:t> </a:t>
            </a:r>
            <a:r>
              <a:rPr lang="tr-TR" sz="2400" dirty="0" err="1" smtClean="0"/>
              <a:t>playing</a:t>
            </a:r>
            <a:r>
              <a:rPr lang="tr-TR" sz="2400" dirty="0" smtClean="0"/>
              <a:t> </a:t>
            </a:r>
            <a:r>
              <a:rPr lang="tr-TR" sz="2400" dirty="0" err="1" smtClean="0"/>
              <a:t>field</a:t>
            </a:r>
            <a:r>
              <a:rPr lang="tr-TR" sz="2400" dirty="0" smtClean="0"/>
              <a:t> </a:t>
            </a:r>
            <a:endParaRPr lang="tr-TR" sz="2400" dirty="0"/>
          </a:p>
          <a:p>
            <a:pPr algn="just"/>
            <a:r>
              <a:rPr lang="tr-TR" sz="2400" dirty="0" err="1" smtClean="0"/>
              <a:t>Sufficient</a:t>
            </a:r>
            <a:r>
              <a:rPr lang="tr-TR" sz="2400" dirty="0" smtClean="0"/>
              <a:t> </a:t>
            </a:r>
            <a:r>
              <a:rPr lang="tr-TR" sz="2400" dirty="0" err="1" smtClean="0"/>
              <a:t>funding</a:t>
            </a:r>
            <a:r>
              <a:rPr lang="tr-TR" sz="2400" dirty="0" smtClean="0"/>
              <a:t> </a:t>
            </a:r>
            <a:r>
              <a:rPr lang="tr-TR" sz="2400" dirty="0" err="1" smtClean="0"/>
              <a:t>and</a:t>
            </a:r>
            <a:r>
              <a:rPr lang="tr-TR" sz="2400" dirty="0" smtClean="0"/>
              <a:t> </a:t>
            </a:r>
            <a:r>
              <a:rPr lang="tr-TR" sz="2400" dirty="0" err="1" smtClean="0"/>
              <a:t>technology</a:t>
            </a:r>
            <a:r>
              <a:rPr lang="tr-TR" sz="2400" dirty="0" smtClean="0"/>
              <a:t> transfer </a:t>
            </a:r>
            <a:r>
              <a:rPr lang="tr-TR" sz="2400" dirty="0" err="1" smtClean="0"/>
              <a:t>mechanisms</a:t>
            </a:r>
            <a:endParaRPr lang="tr-TR" sz="2400" dirty="0" smtClean="0"/>
          </a:p>
        </p:txBody>
      </p:sp>
      <p:pic>
        <p:nvPicPr>
          <p:cNvPr id="15362"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164288" y="6165304"/>
            <a:ext cx="1884363" cy="596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0661837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çerik Yer Tutucusu 2"/>
          <p:cNvSpPr>
            <a:spLocks noGrp="1"/>
          </p:cNvSpPr>
          <p:nvPr>
            <p:ph idx="1"/>
          </p:nvPr>
        </p:nvSpPr>
        <p:spPr>
          <a:xfrm>
            <a:off x="457200" y="980728"/>
            <a:ext cx="8363272" cy="5145435"/>
          </a:xfrm>
        </p:spPr>
        <p:txBody>
          <a:bodyPr/>
          <a:lstStyle/>
          <a:p>
            <a:endParaRPr lang="tr-TR" dirty="0" smtClean="0"/>
          </a:p>
          <a:p>
            <a:endParaRPr lang="tr-TR" dirty="0"/>
          </a:p>
          <a:p>
            <a:endParaRPr lang="tr-TR" dirty="0" smtClean="0"/>
          </a:p>
          <a:p>
            <a:pPr marL="0" indent="0" algn="ctr">
              <a:buNone/>
            </a:pPr>
            <a:r>
              <a:rPr lang="tr-TR" sz="3600" b="1" i="1" dirty="0" err="1" smtClean="0"/>
              <a:t>Thank</a:t>
            </a:r>
            <a:r>
              <a:rPr lang="tr-TR" sz="3600" b="1" i="1" dirty="0" smtClean="0"/>
              <a:t> </a:t>
            </a:r>
            <a:r>
              <a:rPr lang="tr-TR" sz="3600" b="1" i="1" dirty="0" err="1" smtClean="0"/>
              <a:t>You</a:t>
            </a:r>
            <a:r>
              <a:rPr lang="tr-TR" sz="3600" b="1" i="1" dirty="0" smtClean="0"/>
              <a:t>…</a:t>
            </a:r>
            <a:endParaRPr lang="tr-TR" sz="3600" b="1" i="1" dirty="0"/>
          </a:p>
        </p:txBody>
      </p:sp>
      <p:pic>
        <p:nvPicPr>
          <p:cNvPr id="4"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152133" y="6144468"/>
            <a:ext cx="1884363" cy="596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7246807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is Teması">
  <a:themeElements>
    <a:clrScheme name="Ofis">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s">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is Teması">
  <a:themeElements>
    <a:clrScheme name="Ofis">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s">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2628</TotalTime>
  <Words>2499</Words>
  <Application>Microsoft Office PowerPoint</Application>
  <PresentationFormat>Ekran Gösterisi (4:3)</PresentationFormat>
  <Paragraphs>210</Paragraphs>
  <Slides>12</Slides>
  <Notes>12</Notes>
  <HiddenSlides>0</HiddenSlides>
  <MMClips>0</MMClips>
  <ScaleCrop>false</ScaleCrop>
  <HeadingPairs>
    <vt:vector size="4" baseType="variant">
      <vt:variant>
        <vt:lpstr>Tema</vt:lpstr>
      </vt:variant>
      <vt:variant>
        <vt:i4>1</vt:i4>
      </vt:variant>
      <vt:variant>
        <vt:lpstr>Slayt Başlıkları</vt:lpstr>
      </vt:variant>
      <vt:variant>
        <vt:i4>12</vt:i4>
      </vt:variant>
    </vt:vector>
  </HeadingPairs>
  <TitlesOfParts>
    <vt:vector size="13" baseType="lpstr">
      <vt:lpstr>Office Theme</vt:lpstr>
      <vt:lpstr>UNFCCC COP 19</vt:lpstr>
      <vt:lpstr>PowerPoint Sunusu</vt:lpstr>
      <vt:lpstr>Climate Platform</vt:lpstr>
      <vt:lpstr>Turkish national policy on climate change</vt:lpstr>
      <vt:lpstr>Policy Instruments                                   Regulatory Mechanisms and Financial Incentives</vt:lpstr>
      <vt:lpstr>Support Projects and Mechanisms </vt:lpstr>
      <vt:lpstr>Reflections on the Industry - Progress in Renewable Energy Capacity</vt:lpstr>
      <vt:lpstr>Reflections on the Industry   Investment for Innovation - Best Practices</vt:lpstr>
      <vt:lpstr>Capacity Building to Control Carbon Emissions</vt:lpstr>
      <vt:lpstr>Voluntary Carbon Markets </vt:lpstr>
      <vt:lpstr>Crucial Points for the Effectiveness of Ongoing Efforts</vt:lpstr>
      <vt:lpstr>PowerPoint Sunusu</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Hale Tozlu</dc:creator>
  <cp:lastModifiedBy>TANYELI SABUNCU</cp:lastModifiedBy>
  <cp:revision>146</cp:revision>
  <cp:lastPrinted>2013-11-15T15:23:55Z</cp:lastPrinted>
  <dcterms:created xsi:type="dcterms:W3CDTF">2013-10-25T06:27:46Z</dcterms:created>
  <dcterms:modified xsi:type="dcterms:W3CDTF">2014-01-02T10:36:19Z</dcterms:modified>
</cp:coreProperties>
</file>