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0" r:id="rId1"/>
  </p:sldMasterIdLst>
  <p:sldIdLst>
    <p:sldId id="256" r:id="rId2"/>
    <p:sldId id="334" r:id="rId3"/>
    <p:sldId id="258" r:id="rId4"/>
    <p:sldId id="327" r:id="rId5"/>
    <p:sldId id="261" r:id="rId6"/>
    <p:sldId id="275" r:id="rId7"/>
    <p:sldId id="276" r:id="rId8"/>
    <p:sldId id="309" r:id="rId9"/>
    <p:sldId id="268" r:id="rId10"/>
    <p:sldId id="269" r:id="rId11"/>
    <p:sldId id="310" r:id="rId12"/>
    <p:sldId id="303" r:id="rId13"/>
    <p:sldId id="304" r:id="rId14"/>
    <p:sldId id="305" r:id="rId15"/>
    <p:sldId id="307" r:id="rId16"/>
    <p:sldId id="329" r:id="rId17"/>
    <p:sldId id="277" r:id="rId18"/>
    <p:sldId id="315" r:id="rId19"/>
    <p:sldId id="328" r:id="rId20"/>
    <p:sldId id="330" r:id="rId21"/>
    <p:sldId id="278" r:id="rId22"/>
    <p:sldId id="279" r:id="rId23"/>
    <p:sldId id="283" r:id="rId24"/>
    <p:sldId id="280" r:id="rId25"/>
    <p:sldId id="281" r:id="rId26"/>
    <p:sldId id="284" r:id="rId27"/>
    <p:sldId id="316" r:id="rId28"/>
    <p:sldId id="293" r:id="rId29"/>
    <p:sldId id="296" r:id="rId30"/>
    <p:sldId id="326" r:id="rId31"/>
    <p:sldId id="297" r:id="rId32"/>
    <p:sldId id="298" r:id="rId33"/>
    <p:sldId id="299" r:id="rId34"/>
    <p:sldId id="302" r:id="rId35"/>
    <p:sldId id="306" r:id="rId36"/>
    <p:sldId id="319" r:id="rId37"/>
    <p:sldId id="320" r:id="rId38"/>
    <p:sldId id="331" r:id="rId39"/>
    <p:sldId id="322" r:id="rId40"/>
    <p:sldId id="323" r:id="rId41"/>
    <p:sldId id="335" r:id="rId42"/>
    <p:sldId id="287" r:id="rId43"/>
    <p:sldId id="288" r:id="rId44"/>
    <p:sldId id="291" r:id="rId45"/>
    <p:sldId id="292" r:id="rId46"/>
    <p:sldId id="333" r:id="rId47"/>
    <p:sldId id="324" r:id="rId4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50" d="100"/>
          <a:sy n="150" d="100"/>
        </p:scale>
        <p:origin x="-80" y="10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6073CC-4A8D-EA46-8F3D-5F2EFFEC46D0}" type="doc">
      <dgm:prSet loTypeId="urn:microsoft.com/office/officeart/2008/layout/RadialCluster" loCatId="" qsTypeId="urn:microsoft.com/office/officeart/2005/8/quickstyle/simple4" qsCatId="simple" csTypeId="urn:microsoft.com/office/officeart/2005/8/colors/accent1_2" csCatId="accent1" phldr="1"/>
      <dgm:spPr/>
      <dgm:t>
        <a:bodyPr/>
        <a:lstStyle/>
        <a:p>
          <a:endParaRPr lang="en-US"/>
        </a:p>
      </dgm:t>
    </dgm:pt>
    <dgm:pt modelId="{67165DE0-8502-A045-9D0A-AA2BA734852F}">
      <dgm:prSet phldrT="[Text]" custT="1"/>
      <dgm:spPr/>
      <dgm:t>
        <a:bodyPr/>
        <a:lstStyle/>
        <a:p>
          <a:r>
            <a:rPr lang="en-US" sz="1400" dirty="0" err="1" smtClean="0">
              <a:solidFill>
                <a:srgbClr val="0000FF"/>
              </a:solidFill>
            </a:rPr>
            <a:t>İKLiM</a:t>
          </a:r>
          <a:r>
            <a:rPr lang="en-US" sz="1400" dirty="0" smtClean="0">
              <a:solidFill>
                <a:srgbClr val="0000FF"/>
              </a:solidFill>
            </a:rPr>
            <a:t> MÜZAKERELERİ</a:t>
          </a:r>
          <a:endParaRPr lang="en-US" sz="1400" dirty="0">
            <a:solidFill>
              <a:srgbClr val="0000FF"/>
            </a:solidFill>
          </a:endParaRPr>
        </a:p>
      </dgm:t>
    </dgm:pt>
    <dgm:pt modelId="{C1C6116B-D8C9-7C4F-8910-38AC844368D0}" type="parTrans" cxnId="{0D67CFCF-3CFC-AD4E-BE27-B36C1D36277F}">
      <dgm:prSet/>
      <dgm:spPr/>
      <dgm:t>
        <a:bodyPr/>
        <a:lstStyle/>
        <a:p>
          <a:endParaRPr lang="en-US"/>
        </a:p>
      </dgm:t>
    </dgm:pt>
    <dgm:pt modelId="{52CAA93F-C17F-9442-BE42-24A173E1D33E}" type="sibTrans" cxnId="{0D67CFCF-3CFC-AD4E-BE27-B36C1D36277F}">
      <dgm:prSet/>
      <dgm:spPr/>
      <dgm:t>
        <a:bodyPr/>
        <a:lstStyle/>
        <a:p>
          <a:endParaRPr lang="en-US"/>
        </a:p>
      </dgm:t>
    </dgm:pt>
    <dgm:pt modelId="{8EF779CC-4FEF-4340-9DEF-6956E779BA6D}">
      <dgm:prSet phldrT="[Text]"/>
      <dgm:spPr/>
      <dgm:t>
        <a:bodyPr/>
        <a:lstStyle/>
        <a:p>
          <a:r>
            <a:rPr lang="en-US" dirty="0" smtClean="0">
              <a:solidFill>
                <a:srgbClr val="FF0000"/>
              </a:solidFill>
            </a:rPr>
            <a:t>1992</a:t>
          </a:r>
        </a:p>
        <a:p>
          <a:r>
            <a:rPr lang="en-US" dirty="0" err="1" smtClean="0">
              <a:solidFill>
                <a:srgbClr val="FF0000"/>
              </a:solidFill>
            </a:rPr>
            <a:t>BMiDÇS</a:t>
          </a:r>
          <a:endParaRPr lang="en-US" dirty="0" smtClean="0">
            <a:solidFill>
              <a:srgbClr val="FF0000"/>
            </a:solidFill>
          </a:endParaRPr>
        </a:p>
        <a:p>
          <a:r>
            <a:rPr lang="en-US" dirty="0" smtClean="0">
              <a:solidFill>
                <a:srgbClr val="FF0000"/>
              </a:solidFill>
            </a:rPr>
            <a:t>+ 2004 KYOTO</a:t>
          </a:r>
          <a:endParaRPr lang="en-US" dirty="0">
            <a:solidFill>
              <a:srgbClr val="FF0000"/>
            </a:solidFill>
          </a:endParaRPr>
        </a:p>
      </dgm:t>
    </dgm:pt>
    <dgm:pt modelId="{38085A93-3643-8747-B77F-C5B96E189342}" type="parTrans" cxnId="{22641A94-0A42-4943-B678-F943DD0F0826}">
      <dgm:prSet/>
      <dgm:spPr/>
      <dgm:t>
        <a:bodyPr/>
        <a:lstStyle/>
        <a:p>
          <a:endParaRPr lang="en-US"/>
        </a:p>
      </dgm:t>
    </dgm:pt>
    <dgm:pt modelId="{DC63B05F-F6CC-4F49-AAA8-2E5A676172CC}" type="sibTrans" cxnId="{22641A94-0A42-4943-B678-F943DD0F0826}">
      <dgm:prSet/>
      <dgm:spPr/>
      <dgm:t>
        <a:bodyPr/>
        <a:lstStyle/>
        <a:p>
          <a:endParaRPr lang="en-US"/>
        </a:p>
      </dgm:t>
    </dgm:pt>
    <dgm:pt modelId="{6EBC84B5-2DED-F741-9F95-052857148DF7}">
      <dgm:prSet phldrT="[Text]"/>
      <dgm:spPr/>
      <dgm:t>
        <a:bodyPr/>
        <a:lstStyle/>
        <a:p>
          <a:r>
            <a:rPr lang="en-US" dirty="0" smtClean="0">
              <a:solidFill>
                <a:srgbClr val="008000"/>
              </a:solidFill>
            </a:rPr>
            <a:t>2020 </a:t>
          </a:r>
          <a:r>
            <a:rPr lang="en-US" dirty="0" err="1" smtClean="0">
              <a:solidFill>
                <a:srgbClr val="008000"/>
              </a:solidFill>
            </a:rPr>
            <a:t>sonrası</a:t>
          </a:r>
          <a:endParaRPr lang="en-US" dirty="0" smtClean="0">
            <a:solidFill>
              <a:srgbClr val="008000"/>
            </a:solidFill>
          </a:endParaRPr>
        </a:p>
        <a:p>
          <a:r>
            <a:rPr lang="en-US" dirty="0" smtClean="0">
              <a:solidFill>
                <a:srgbClr val="008000"/>
              </a:solidFill>
            </a:rPr>
            <a:t>2015 Parıs</a:t>
          </a:r>
          <a:endParaRPr lang="en-US" dirty="0">
            <a:solidFill>
              <a:srgbClr val="008000"/>
            </a:solidFill>
          </a:endParaRPr>
        </a:p>
      </dgm:t>
    </dgm:pt>
    <dgm:pt modelId="{386C872D-3340-7F4E-9ED5-3A95C7B968DC}" type="parTrans" cxnId="{8B2D1657-0B00-A247-A6F2-703D8E1301CE}">
      <dgm:prSet/>
      <dgm:spPr/>
      <dgm:t>
        <a:bodyPr/>
        <a:lstStyle/>
        <a:p>
          <a:endParaRPr lang="en-US"/>
        </a:p>
      </dgm:t>
    </dgm:pt>
    <dgm:pt modelId="{63E9940A-F8BC-D749-96E3-162278C6D4EF}" type="sibTrans" cxnId="{8B2D1657-0B00-A247-A6F2-703D8E1301CE}">
      <dgm:prSet/>
      <dgm:spPr/>
      <dgm:t>
        <a:bodyPr/>
        <a:lstStyle/>
        <a:p>
          <a:endParaRPr lang="en-US"/>
        </a:p>
      </dgm:t>
    </dgm:pt>
    <dgm:pt modelId="{C12B1DF2-9925-AB48-B091-FAAB844C060D}">
      <dgm:prSet phldrT="[Text]" custT="1"/>
      <dgm:spPr/>
      <dgm:t>
        <a:bodyPr/>
        <a:lstStyle/>
        <a:p>
          <a:r>
            <a:rPr lang="en-US" sz="1300" dirty="0" smtClean="0">
              <a:solidFill>
                <a:srgbClr val="660066"/>
              </a:solidFill>
            </a:rPr>
            <a:t>2020 </a:t>
          </a:r>
          <a:r>
            <a:rPr lang="en-US" sz="1300" dirty="0" err="1" smtClean="0">
              <a:solidFill>
                <a:srgbClr val="660066"/>
              </a:solidFill>
            </a:rPr>
            <a:t>öncesi</a:t>
          </a:r>
          <a:endParaRPr lang="en-US" sz="1300" dirty="0" smtClean="0">
            <a:solidFill>
              <a:srgbClr val="660066"/>
            </a:solidFill>
          </a:endParaRPr>
        </a:p>
        <a:p>
          <a:r>
            <a:rPr lang="en-US" sz="1300" dirty="0" smtClean="0">
              <a:solidFill>
                <a:srgbClr val="660066"/>
              </a:solidFill>
            </a:rPr>
            <a:t>*Cancun </a:t>
          </a:r>
          <a:r>
            <a:rPr lang="en-US" sz="1300" dirty="0" err="1" smtClean="0">
              <a:solidFill>
                <a:srgbClr val="660066"/>
              </a:solidFill>
            </a:rPr>
            <a:t>vaadler</a:t>
          </a:r>
          <a:endParaRPr lang="en-US" sz="1300" dirty="0" smtClean="0">
            <a:solidFill>
              <a:srgbClr val="660066"/>
            </a:solidFill>
          </a:endParaRPr>
        </a:p>
        <a:p>
          <a:r>
            <a:rPr lang="en-US" sz="1300" dirty="0" smtClean="0">
              <a:solidFill>
                <a:srgbClr val="660066"/>
              </a:solidFill>
            </a:rPr>
            <a:t>*Kyoto 2</a:t>
          </a:r>
        </a:p>
        <a:p>
          <a:endParaRPr lang="en-US" sz="900" dirty="0" smtClean="0">
            <a:solidFill>
              <a:srgbClr val="660066"/>
            </a:solidFill>
          </a:endParaRPr>
        </a:p>
        <a:p>
          <a:endParaRPr lang="en-US" sz="900" dirty="0">
            <a:solidFill>
              <a:srgbClr val="660066"/>
            </a:solidFill>
          </a:endParaRPr>
        </a:p>
      </dgm:t>
    </dgm:pt>
    <dgm:pt modelId="{C732A7BB-DEC2-8F4B-BBCF-FBF480D86BF9}" type="parTrans" cxnId="{4A9296CD-F272-054E-8BF3-6B94C0BA2282}">
      <dgm:prSet/>
      <dgm:spPr/>
      <dgm:t>
        <a:bodyPr/>
        <a:lstStyle/>
        <a:p>
          <a:endParaRPr lang="en-US"/>
        </a:p>
      </dgm:t>
    </dgm:pt>
    <dgm:pt modelId="{7ED23873-1502-7145-95C8-546BA740B6FD}" type="sibTrans" cxnId="{4A9296CD-F272-054E-8BF3-6B94C0BA2282}">
      <dgm:prSet/>
      <dgm:spPr/>
      <dgm:t>
        <a:bodyPr/>
        <a:lstStyle/>
        <a:p>
          <a:endParaRPr lang="en-US"/>
        </a:p>
      </dgm:t>
    </dgm:pt>
    <dgm:pt modelId="{6CDEBED7-41E0-AE47-807A-037504378E26}" type="pres">
      <dgm:prSet presAssocID="{436073CC-4A8D-EA46-8F3D-5F2EFFEC46D0}" presName="Name0" presStyleCnt="0">
        <dgm:presLayoutVars>
          <dgm:chMax val="1"/>
          <dgm:chPref val="1"/>
          <dgm:dir/>
          <dgm:animOne val="branch"/>
          <dgm:animLvl val="lvl"/>
        </dgm:presLayoutVars>
      </dgm:prSet>
      <dgm:spPr/>
      <dgm:t>
        <a:bodyPr/>
        <a:lstStyle/>
        <a:p>
          <a:endParaRPr lang="en-US"/>
        </a:p>
      </dgm:t>
    </dgm:pt>
    <dgm:pt modelId="{680A912C-BBC6-1C4A-9F8E-BEAC17AD05E9}" type="pres">
      <dgm:prSet presAssocID="{67165DE0-8502-A045-9D0A-AA2BA734852F}" presName="singleCycle" presStyleCnt="0"/>
      <dgm:spPr/>
    </dgm:pt>
    <dgm:pt modelId="{A07E27FC-3355-D944-B877-451129C9EFE2}" type="pres">
      <dgm:prSet presAssocID="{67165DE0-8502-A045-9D0A-AA2BA734852F}" presName="singleCenter" presStyleLbl="node1" presStyleIdx="0" presStyleCnt="4" custScaleX="117575" custScaleY="73883" custLinFactNeighborX="957" custLinFactNeighborY="-10713">
        <dgm:presLayoutVars>
          <dgm:chMax val="7"/>
          <dgm:chPref val="7"/>
        </dgm:presLayoutVars>
      </dgm:prSet>
      <dgm:spPr/>
      <dgm:t>
        <a:bodyPr/>
        <a:lstStyle/>
        <a:p>
          <a:endParaRPr lang="en-US"/>
        </a:p>
      </dgm:t>
    </dgm:pt>
    <dgm:pt modelId="{4713F027-D946-E34D-8E8E-F167FEB37B9E}" type="pres">
      <dgm:prSet presAssocID="{38085A93-3643-8747-B77F-C5B96E189342}" presName="Name56" presStyleLbl="parChTrans1D2" presStyleIdx="0" presStyleCnt="3"/>
      <dgm:spPr/>
      <dgm:t>
        <a:bodyPr/>
        <a:lstStyle/>
        <a:p>
          <a:endParaRPr lang="en-US"/>
        </a:p>
      </dgm:t>
    </dgm:pt>
    <dgm:pt modelId="{2F6B2048-F0AF-8148-810A-78CBD9EB26F3}" type="pres">
      <dgm:prSet presAssocID="{8EF779CC-4FEF-4340-9DEF-6956E779BA6D}" presName="text0" presStyleLbl="node1" presStyleIdx="1" presStyleCnt="4" custScaleY="122356" custRadScaleRad="95408">
        <dgm:presLayoutVars>
          <dgm:bulletEnabled val="1"/>
        </dgm:presLayoutVars>
      </dgm:prSet>
      <dgm:spPr/>
      <dgm:t>
        <a:bodyPr/>
        <a:lstStyle/>
        <a:p>
          <a:endParaRPr lang="en-US"/>
        </a:p>
      </dgm:t>
    </dgm:pt>
    <dgm:pt modelId="{293BF9B9-5C4A-F54E-A6BB-C10F94CE8AA8}" type="pres">
      <dgm:prSet presAssocID="{386C872D-3340-7F4E-9ED5-3A95C7B968DC}" presName="Name56" presStyleLbl="parChTrans1D2" presStyleIdx="1" presStyleCnt="3"/>
      <dgm:spPr/>
      <dgm:t>
        <a:bodyPr/>
        <a:lstStyle/>
        <a:p>
          <a:endParaRPr lang="en-US"/>
        </a:p>
      </dgm:t>
    </dgm:pt>
    <dgm:pt modelId="{0EADC19F-8FF6-754A-BD23-02030CF4CB32}" type="pres">
      <dgm:prSet presAssocID="{6EBC84B5-2DED-F741-9F95-052857148DF7}" presName="text0" presStyleLbl="node1" presStyleIdx="2" presStyleCnt="4" custScaleY="125911">
        <dgm:presLayoutVars>
          <dgm:bulletEnabled val="1"/>
        </dgm:presLayoutVars>
      </dgm:prSet>
      <dgm:spPr/>
      <dgm:t>
        <a:bodyPr/>
        <a:lstStyle/>
        <a:p>
          <a:endParaRPr lang="en-US"/>
        </a:p>
      </dgm:t>
    </dgm:pt>
    <dgm:pt modelId="{A32E2C86-7EBF-7347-92AA-EB31C247B653}" type="pres">
      <dgm:prSet presAssocID="{C732A7BB-DEC2-8F4B-BBCF-FBF480D86BF9}" presName="Name56" presStyleLbl="parChTrans1D2" presStyleIdx="2" presStyleCnt="3"/>
      <dgm:spPr/>
      <dgm:t>
        <a:bodyPr/>
        <a:lstStyle/>
        <a:p>
          <a:endParaRPr lang="en-US"/>
        </a:p>
      </dgm:t>
    </dgm:pt>
    <dgm:pt modelId="{54C57A68-EA7E-0947-AE9F-D6A1BA473064}" type="pres">
      <dgm:prSet presAssocID="{C12B1DF2-9925-AB48-B091-FAAB844C060D}" presName="text0" presStyleLbl="node1" presStyleIdx="3" presStyleCnt="4" custScaleY="134273">
        <dgm:presLayoutVars>
          <dgm:bulletEnabled val="1"/>
        </dgm:presLayoutVars>
      </dgm:prSet>
      <dgm:spPr/>
      <dgm:t>
        <a:bodyPr/>
        <a:lstStyle/>
        <a:p>
          <a:endParaRPr lang="en-US"/>
        </a:p>
      </dgm:t>
    </dgm:pt>
  </dgm:ptLst>
  <dgm:cxnLst>
    <dgm:cxn modelId="{C020098A-1478-E34C-A8B3-C3637C14369B}" type="presOf" srcId="{8EF779CC-4FEF-4340-9DEF-6956E779BA6D}" destId="{2F6B2048-F0AF-8148-810A-78CBD9EB26F3}" srcOrd="0" destOrd="0" presId="urn:microsoft.com/office/officeart/2008/layout/RadialCluster"/>
    <dgm:cxn modelId="{96BDD3E2-3941-D54D-92A8-5DAADA7B1860}" type="presOf" srcId="{38085A93-3643-8747-B77F-C5B96E189342}" destId="{4713F027-D946-E34D-8E8E-F167FEB37B9E}" srcOrd="0" destOrd="0" presId="urn:microsoft.com/office/officeart/2008/layout/RadialCluster"/>
    <dgm:cxn modelId="{7DF2A166-49E7-9E4B-B4EA-E4F24AE4BA47}" type="presOf" srcId="{6EBC84B5-2DED-F741-9F95-052857148DF7}" destId="{0EADC19F-8FF6-754A-BD23-02030CF4CB32}" srcOrd="0" destOrd="0" presId="urn:microsoft.com/office/officeart/2008/layout/RadialCluster"/>
    <dgm:cxn modelId="{22641A94-0A42-4943-B678-F943DD0F0826}" srcId="{67165DE0-8502-A045-9D0A-AA2BA734852F}" destId="{8EF779CC-4FEF-4340-9DEF-6956E779BA6D}" srcOrd="0" destOrd="0" parTransId="{38085A93-3643-8747-B77F-C5B96E189342}" sibTransId="{DC63B05F-F6CC-4F49-AAA8-2E5A676172CC}"/>
    <dgm:cxn modelId="{00FFEB95-4116-594C-8CD6-E3C5BC52C4C4}" type="presOf" srcId="{C732A7BB-DEC2-8F4B-BBCF-FBF480D86BF9}" destId="{A32E2C86-7EBF-7347-92AA-EB31C247B653}" srcOrd="0" destOrd="0" presId="urn:microsoft.com/office/officeart/2008/layout/RadialCluster"/>
    <dgm:cxn modelId="{8B2D1657-0B00-A247-A6F2-703D8E1301CE}" srcId="{67165DE0-8502-A045-9D0A-AA2BA734852F}" destId="{6EBC84B5-2DED-F741-9F95-052857148DF7}" srcOrd="1" destOrd="0" parTransId="{386C872D-3340-7F4E-9ED5-3A95C7B968DC}" sibTransId="{63E9940A-F8BC-D749-96E3-162278C6D4EF}"/>
    <dgm:cxn modelId="{0D67CFCF-3CFC-AD4E-BE27-B36C1D36277F}" srcId="{436073CC-4A8D-EA46-8F3D-5F2EFFEC46D0}" destId="{67165DE0-8502-A045-9D0A-AA2BA734852F}" srcOrd="0" destOrd="0" parTransId="{C1C6116B-D8C9-7C4F-8910-38AC844368D0}" sibTransId="{52CAA93F-C17F-9442-BE42-24A173E1D33E}"/>
    <dgm:cxn modelId="{1932F97E-1860-5D42-8EC4-B638BEF206F2}" type="presOf" srcId="{436073CC-4A8D-EA46-8F3D-5F2EFFEC46D0}" destId="{6CDEBED7-41E0-AE47-807A-037504378E26}" srcOrd="0" destOrd="0" presId="urn:microsoft.com/office/officeart/2008/layout/RadialCluster"/>
    <dgm:cxn modelId="{D7E1701F-C5D2-0B42-BE99-2D850097B422}" type="presOf" srcId="{67165DE0-8502-A045-9D0A-AA2BA734852F}" destId="{A07E27FC-3355-D944-B877-451129C9EFE2}" srcOrd="0" destOrd="0" presId="urn:microsoft.com/office/officeart/2008/layout/RadialCluster"/>
    <dgm:cxn modelId="{4A9296CD-F272-054E-8BF3-6B94C0BA2282}" srcId="{67165DE0-8502-A045-9D0A-AA2BA734852F}" destId="{C12B1DF2-9925-AB48-B091-FAAB844C060D}" srcOrd="2" destOrd="0" parTransId="{C732A7BB-DEC2-8F4B-BBCF-FBF480D86BF9}" sibTransId="{7ED23873-1502-7145-95C8-546BA740B6FD}"/>
    <dgm:cxn modelId="{061AAC12-275F-1245-AF98-3565F97F8F94}" type="presOf" srcId="{C12B1DF2-9925-AB48-B091-FAAB844C060D}" destId="{54C57A68-EA7E-0947-AE9F-D6A1BA473064}" srcOrd="0" destOrd="0" presId="urn:microsoft.com/office/officeart/2008/layout/RadialCluster"/>
    <dgm:cxn modelId="{FFAFB89D-F994-6D43-8513-899A1881515E}" type="presOf" srcId="{386C872D-3340-7F4E-9ED5-3A95C7B968DC}" destId="{293BF9B9-5C4A-F54E-A6BB-C10F94CE8AA8}" srcOrd="0" destOrd="0" presId="urn:microsoft.com/office/officeart/2008/layout/RadialCluster"/>
    <dgm:cxn modelId="{33CF6B25-A216-C341-AE33-82CF31339985}" type="presParOf" srcId="{6CDEBED7-41E0-AE47-807A-037504378E26}" destId="{680A912C-BBC6-1C4A-9F8E-BEAC17AD05E9}" srcOrd="0" destOrd="0" presId="urn:microsoft.com/office/officeart/2008/layout/RadialCluster"/>
    <dgm:cxn modelId="{C0B05842-1998-B04A-BB30-46B7082C3E62}" type="presParOf" srcId="{680A912C-BBC6-1C4A-9F8E-BEAC17AD05E9}" destId="{A07E27FC-3355-D944-B877-451129C9EFE2}" srcOrd="0" destOrd="0" presId="urn:microsoft.com/office/officeart/2008/layout/RadialCluster"/>
    <dgm:cxn modelId="{79AED5BD-B5FF-BB4F-9A16-0AF3FBF38732}" type="presParOf" srcId="{680A912C-BBC6-1C4A-9F8E-BEAC17AD05E9}" destId="{4713F027-D946-E34D-8E8E-F167FEB37B9E}" srcOrd="1" destOrd="0" presId="urn:microsoft.com/office/officeart/2008/layout/RadialCluster"/>
    <dgm:cxn modelId="{1A19F5C1-C3F3-F042-A43F-B0FD421A1D5C}" type="presParOf" srcId="{680A912C-BBC6-1C4A-9F8E-BEAC17AD05E9}" destId="{2F6B2048-F0AF-8148-810A-78CBD9EB26F3}" srcOrd="2" destOrd="0" presId="urn:microsoft.com/office/officeart/2008/layout/RadialCluster"/>
    <dgm:cxn modelId="{33A0CCFF-9616-CD4F-BE69-092C9C39727F}" type="presParOf" srcId="{680A912C-BBC6-1C4A-9F8E-BEAC17AD05E9}" destId="{293BF9B9-5C4A-F54E-A6BB-C10F94CE8AA8}" srcOrd="3" destOrd="0" presId="urn:microsoft.com/office/officeart/2008/layout/RadialCluster"/>
    <dgm:cxn modelId="{F1A86E55-8CAD-8B4F-B8C4-4B2DCE7FCA85}" type="presParOf" srcId="{680A912C-BBC6-1C4A-9F8E-BEAC17AD05E9}" destId="{0EADC19F-8FF6-754A-BD23-02030CF4CB32}" srcOrd="4" destOrd="0" presId="urn:microsoft.com/office/officeart/2008/layout/RadialCluster"/>
    <dgm:cxn modelId="{D34F72E5-8920-6D43-89B0-3DCDEAB86F07}" type="presParOf" srcId="{680A912C-BBC6-1C4A-9F8E-BEAC17AD05E9}" destId="{A32E2C86-7EBF-7347-92AA-EB31C247B653}" srcOrd="5" destOrd="0" presId="urn:microsoft.com/office/officeart/2008/layout/RadialCluster"/>
    <dgm:cxn modelId="{3C367E3E-AC91-674D-8CDA-A6D25E3CA81F}" type="presParOf" srcId="{680A912C-BBC6-1C4A-9F8E-BEAC17AD05E9}" destId="{54C57A68-EA7E-0947-AE9F-D6A1BA473064}"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826A91-5FA3-F144-B557-FF56A0B06F50}" type="doc">
      <dgm:prSet loTypeId="urn:microsoft.com/office/officeart/2005/8/layout/cycle8" loCatId="" qsTypeId="urn:microsoft.com/office/officeart/2005/8/quickstyle/simple4" qsCatId="simple" csTypeId="urn:microsoft.com/office/officeart/2005/8/colors/accent1_2" csCatId="accent1" phldr="1"/>
      <dgm:spPr/>
    </dgm:pt>
    <dgm:pt modelId="{C1652348-046D-8948-8466-A316223D84E3}">
      <dgm:prSet phldrT="[Text]"/>
      <dgm:spPr/>
      <dgm:t>
        <a:bodyPr/>
        <a:lstStyle/>
        <a:p>
          <a:r>
            <a:rPr lang="en-US" dirty="0" smtClean="0"/>
            <a:t>Non-Annex Parties</a:t>
          </a:r>
          <a:endParaRPr lang="en-US" dirty="0"/>
        </a:p>
      </dgm:t>
    </dgm:pt>
    <dgm:pt modelId="{6740A9BD-6BFB-A940-9A56-9C512F0AA76A}" type="parTrans" cxnId="{429FB362-7C66-B04E-A996-B2ED119E65E8}">
      <dgm:prSet/>
      <dgm:spPr/>
      <dgm:t>
        <a:bodyPr/>
        <a:lstStyle/>
        <a:p>
          <a:endParaRPr lang="en-US"/>
        </a:p>
      </dgm:t>
    </dgm:pt>
    <dgm:pt modelId="{A3F1F0FE-0C3E-6649-B911-BE8E107570B6}" type="sibTrans" cxnId="{429FB362-7C66-B04E-A996-B2ED119E65E8}">
      <dgm:prSet/>
      <dgm:spPr/>
      <dgm:t>
        <a:bodyPr/>
        <a:lstStyle/>
        <a:p>
          <a:endParaRPr lang="en-US"/>
        </a:p>
      </dgm:t>
    </dgm:pt>
    <dgm:pt modelId="{C63BB1A0-8E82-AE4C-B659-BBA2E35E6FD5}">
      <dgm:prSet phldrT="[Text]"/>
      <dgm:spPr/>
      <dgm:t>
        <a:bodyPr/>
        <a:lstStyle/>
        <a:p>
          <a:r>
            <a:rPr lang="en-US" dirty="0" smtClean="0"/>
            <a:t>Developed/Developing countries</a:t>
          </a:r>
          <a:endParaRPr lang="en-US" dirty="0"/>
        </a:p>
      </dgm:t>
    </dgm:pt>
    <dgm:pt modelId="{92650C96-CE88-2C4A-853A-D2E6B994AB6F}" type="parTrans" cxnId="{4DFFA87A-A22B-1C4C-844C-6F1CE4AC2C2E}">
      <dgm:prSet/>
      <dgm:spPr/>
      <dgm:t>
        <a:bodyPr/>
        <a:lstStyle/>
        <a:p>
          <a:endParaRPr lang="en-US"/>
        </a:p>
      </dgm:t>
    </dgm:pt>
    <dgm:pt modelId="{F965CF1B-B612-0049-8D32-EE7CFB41E658}" type="sibTrans" cxnId="{4DFFA87A-A22B-1C4C-844C-6F1CE4AC2C2E}">
      <dgm:prSet/>
      <dgm:spPr/>
      <dgm:t>
        <a:bodyPr/>
        <a:lstStyle/>
        <a:p>
          <a:endParaRPr lang="en-US"/>
        </a:p>
      </dgm:t>
    </dgm:pt>
    <dgm:pt modelId="{A9271944-572F-6644-BDFF-61DA93C81168}">
      <dgm:prSet phldrT="[Text]"/>
      <dgm:spPr/>
      <dgm:t>
        <a:bodyPr/>
        <a:lstStyle/>
        <a:p>
          <a:r>
            <a:rPr lang="en-US" dirty="0" smtClean="0"/>
            <a:t>Annex Parties</a:t>
          </a:r>
          <a:endParaRPr lang="en-US" dirty="0"/>
        </a:p>
      </dgm:t>
    </dgm:pt>
    <dgm:pt modelId="{E012F0A9-E98D-654F-9D29-FE6262E74C49}" type="parTrans" cxnId="{4F8D9D8F-ACDD-0E46-A1F4-8D911C603BAD}">
      <dgm:prSet/>
      <dgm:spPr/>
      <dgm:t>
        <a:bodyPr/>
        <a:lstStyle/>
        <a:p>
          <a:endParaRPr lang="en-US"/>
        </a:p>
      </dgm:t>
    </dgm:pt>
    <dgm:pt modelId="{FAE24720-A5F3-D448-BABE-7DAD1665F082}" type="sibTrans" cxnId="{4F8D9D8F-ACDD-0E46-A1F4-8D911C603BAD}">
      <dgm:prSet/>
      <dgm:spPr/>
      <dgm:t>
        <a:bodyPr/>
        <a:lstStyle/>
        <a:p>
          <a:endParaRPr lang="en-US"/>
        </a:p>
      </dgm:t>
    </dgm:pt>
    <dgm:pt modelId="{B03BD6C5-FD77-D248-B59F-ACACA5EE63EA}" type="pres">
      <dgm:prSet presAssocID="{49826A91-5FA3-F144-B557-FF56A0B06F50}" presName="compositeShape" presStyleCnt="0">
        <dgm:presLayoutVars>
          <dgm:chMax val="7"/>
          <dgm:dir/>
          <dgm:resizeHandles val="exact"/>
        </dgm:presLayoutVars>
      </dgm:prSet>
      <dgm:spPr/>
    </dgm:pt>
    <dgm:pt modelId="{27BABE4C-FAD0-1F44-A9B2-B080519A0E6A}" type="pres">
      <dgm:prSet presAssocID="{49826A91-5FA3-F144-B557-FF56A0B06F50}" presName="wedge1" presStyleLbl="node1" presStyleIdx="0" presStyleCnt="3"/>
      <dgm:spPr/>
      <dgm:t>
        <a:bodyPr/>
        <a:lstStyle/>
        <a:p>
          <a:endParaRPr lang="en-US"/>
        </a:p>
      </dgm:t>
    </dgm:pt>
    <dgm:pt modelId="{5031FC60-B8CA-DA4C-891D-EA15D3C7A346}" type="pres">
      <dgm:prSet presAssocID="{49826A91-5FA3-F144-B557-FF56A0B06F50}" presName="dummy1a" presStyleCnt="0"/>
      <dgm:spPr/>
    </dgm:pt>
    <dgm:pt modelId="{7045B13F-464D-5948-BE96-70FE5A1ABD8A}" type="pres">
      <dgm:prSet presAssocID="{49826A91-5FA3-F144-B557-FF56A0B06F50}" presName="dummy1b" presStyleCnt="0"/>
      <dgm:spPr/>
    </dgm:pt>
    <dgm:pt modelId="{1C552775-51EE-6147-8BD9-F05F49EDC4A6}" type="pres">
      <dgm:prSet presAssocID="{49826A91-5FA3-F144-B557-FF56A0B06F50}" presName="wedge1Tx" presStyleLbl="node1" presStyleIdx="0" presStyleCnt="3">
        <dgm:presLayoutVars>
          <dgm:chMax val="0"/>
          <dgm:chPref val="0"/>
          <dgm:bulletEnabled val="1"/>
        </dgm:presLayoutVars>
      </dgm:prSet>
      <dgm:spPr/>
      <dgm:t>
        <a:bodyPr/>
        <a:lstStyle/>
        <a:p>
          <a:endParaRPr lang="en-US"/>
        </a:p>
      </dgm:t>
    </dgm:pt>
    <dgm:pt modelId="{4D580918-E847-BD45-A4BE-3352D752309F}" type="pres">
      <dgm:prSet presAssocID="{49826A91-5FA3-F144-B557-FF56A0B06F50}" presName="wedge2" presStyleLbl="node1" presStyleIdx="1" presStyleCnt="3"/>
      <dgm:spPr/>
      <dgm:t>
        <a:bodyPr/>
        <a:lstStyle/>
        <a:p>
          <a:endParaRPr lang="en-US"/>
        </a:p>
      </dgm:t>
    </dgm:pt>
    <dgm:pt modelId="{9E0CD149-E209-784E-861E-E4C027E917B9}" type="pres">
      <dgm:prSet presAssocID="{49826A91-5FA3-F144-B557-FF56A0B06F50}" presName="dummy2a" presStyleCnt="0"/>
      <dgm:spPr/>
    </dgm:pt>
    <dgm:pt modelId="{6439072F-68FA-874C-8851-FF1432DC2607}" type="pres">
      <dgm:prSet presAssocID="{49826A91-5FA3-F144-B557-FF56A0B06F50}" presName="dummy2b" presStyleCnt="0"/>
      <dgm:spPr/>
    </dgm:pt>
    <dgm:pt modelId="{AA6FA245-D41E-6B4E-A40B-4E1A07C9F11D}" type="pres">
      <dgm:prSet presAssocID="{49826A91-5FA3-F144-B557-FF56A0B06F50}" presName="wedge2Tx" presStyleLbl="node1" presStyleIdx="1" presStyleCnt="3">
        <dgm:presLayoutVars>
          <dgm:chMax val="0"/>
          <dgm:chPref val="0"/>
          <dgm:bulletEnabled val="1"/>
        </dgm:presLayoutVars>
      </dgm:prSet>
      <dgm:spPr/>
      <dgm:t>
        <a:bodyPr/>
        <a:lstStyle/>
        <a:p>
          <a:endParaRPr lang="en-US"/>
        </a:p>
      </dgm:t>
    </dgm:pt>
    <dgm:pt modelId="{4733016F-1763-6043-B709-40D05675B250}" type="pres">
      <dgm:prSet presAssocID="{49826A91-5FA3-F144-B557-FF56A0B06F50}" presName="wedge3" presStyleLbl="node1" presStyleIdx="2" presStyleCnt="3"/>
      <dgm:spPr/>
      <dgm:t>
        <a:bodyPr/>
        <a:lstStyle/>
        <a:p>
          <a:endParaRPr lang="en-US"/>
        </a:p>
      </dgm:t>
    </dgm:pt>
    <dgm:pt modelId="{F85CC736-F22B-3143-ABEB-A8FDA3EDAC0A}" type="pres">
      <dgm:prSet presAssocID="{49826A91-5FA3-F144-B557-FF56A0B06F50}" presName="dummy3a" presStyleCnt="0"/>
      <dgm:spPr/>
    </dgm:pt>
    <dgm:pt modelId="{CDCB9F04-359A-0B4A-B297-ABCF01B64ECD}" type="pres">
      <dgm:prSet presAssocID="{49826A91-5FA3-F144-B557-FF56A0B06F50}" presName="dummy3b" presStyleCnt="0"/>
      <dgm:spPr/>
    </dgm:pt>
    <dgm:pt modelId="{B9944C54-392A-D148-AEEC-1A5BEC6EE02D}" type="pres">
      <dgm:prSet presAssocID="{49826A91-5FA3-F144-B557-FF56A0B06F50}" presName="wedge3Tx" presStyleLbl="node1" presStyleIdx="2" presStyleCnt="3">
        <dgm:presLayoutVars>
          <dgm:chMax val="0"/>
          <dgm:chPref val="0"/>
          <dgm:bulletEnabled val="1"/>
        </dgm:presLayoutVars>
      </dgm:prSet>
      <dgm:spPr/>
      <dgm:t>
        <a:bodyPr/>
        <a:lstStyle/>
        <a:p>
          <a:endParaRPr lang="en-US"/>
        </a:p>
      </dgm:t>
    </dgm:pt>
    <dgm:pt modelId="{07288BE9-19DF-A442-847A-C9389DC242C8}" type="pres">
      <dgm:prSet presAssocID="{A3F1F0FE-0C3E-6649-B911-BE8E107570B6}" presName="arrowWedge1" presStyleLbl="fgSibTrans2D1" presStyleIdx="0" presStyleCnt="3"/>
      <dgm:spPr/>
    </dgm:pt>
    <dgm:pt modelId="{FBB06C40-DCB2-4747-B6FC-EEA620411D53}" type="pres">
      <dgm:prSet presAssocID="{F965CF1B-B612-0049-8D32-EE7CFB41E658}" presName="arrowWedge2" presStyleLbl="fgSibTrans2D1" presStyleIdx="1" presStyleCnt="3"/>
      <dgm:spPr/>
    </dgm:pt>
    <dgm:pt modelId="{714E437B-C916-6546-B6E1-C0EAB2ABE83F}" type="pres">
      <dgm:prSet presAssocID="{FAE24720-A5F3-D448-BABE-7DAD1665F082}" presName="arrowWedge3" presStyleLbl="fgSibTrans2D1" presStyleIdx="2" presStyleCnt="3"/>
      <dgm:spPr/>
    </dgm:pt>
  </dgm:ptLst>
  <dgm:cxnLst>
    <dgm:cxn modelId="{540FF0BE-1B59-3245-ABFD-3C9057610365}" type="presOf" srcId="{A9271944-572F-6644-BDFF-61DA93C81168}" destId="{B9944C54-392A-D148-AEEC-1A5BEC6EE02D}" srcOrd="1" destOrd="0" presId="urn:microsoft.com/office/officeart/2005/8/layout/cycle8"/>
    <dgm:cxn modelId="{116267FE-CF0D-8641-B447-DFCEA3C2FD78}" type="presOf" srcId="{49826A91-5FA3-F144-B557-FF56A0B06F50}" destId="{B03BD6C5-FD77-D248-B59F-ACACA5EE63EA}" srcOrd="0" destOrd="0" presId="urn:microsoft.com/office/officeart/2005/8/layout/cycle8"/>
    <dgm:cxn modelId="{0C30B15F-33B1-EC45-8043-A2C4008328D4}" type="presOf" srcId="{C1652348-046D-8948-8466-A316223D84E3}" destId="{1C552775-51EE-6147-8BD9-F05F49EDC4A6}" srcOrd="1" destOrd="0" presId="urn:microsoft.com/office/officeart/2005/8/layout/cycle8"/>
    <dgm:cxn modelId="{A9ABBAC0-FFDD-564A-BF91-B5545D0B28BD}" type="presOf" srcId="{C63BB1A0-8E82-AE4C-B659-BBA2E35E6FD5}" destId="{4D580918-E847-BD45-A4BE-3352D752309F}" srcOrd="0" destOrd="0" presId="urn:microsoft.com/office/officeart/2005/8/layout/cycle8"/>
    <dgm:cxn modelId="{4DFFA87A-A22B-1C4C-844C-6F1CE4AC2C2E}" srcId="{49826A91-5FA3-F144-B557-FF56A0B06F50}" destId="{C63BB1A0-8E82-AE4C-B659-BBA2E35E6FD5}" srcOrd="1" destOrd="0" parTransId="{92650C96-CE88-2C4A-853A-D2E6B994AB6F}" sibTransId="{F965CF1B-B612-0049-8D32-EE7CFB41E658}"/>
    <dgm:cxn modelId="{4F8D9D8F-ACDD-0E46-A1F4-8D911C603BAD}" srcId="{49826A91-5FA3-F144-B557-FF56A0B06F50}" destId="{A9271944-572F-6644-BDFF-61DA93C81168}" srcOrd="2" destOrd="0" parTransId="{E012F0A9-E98D-654F-9D29-FE6262E74C49}" sibTransId="{FAE24720-A5F3-D448-BABE-7DAD1665F082}"/>
    <dgm:cxn modelId="{429FB362-7C66-B04E-A996-B2ED119E65E8}" srcId="{49826A91-5FA3-F144-B557-FF56A0B06F50}" destId="{C1652348-046D-8948-8466-A316223D84E3}" srcOrd="0" destOrd="0" parTransId="{6740A9BD-6BFB-A940-9A56-9C512F0AA76A}" sibTransId="{A3F1F0FE-0C3E-6649-B911-BE8E107570B6}"/>
    <dgm:cxn modelId="{CC7910DB-77BF-2644-9F91-C6B03D5FA5CB}" type="presOf" srcId="{C1652348-046D-8948-8466-A316223D84E3}" destId="{27BABE4C-FAD0-1F44-A9B2-B080519A0E6A}" srcOrd="0" destOrd="0" presId="urn:microsoft.com/office/officeart/2005/8/layout/cycle8"/>
    <dgm:cxn modelId="{009C9D17-7CDC-CC46-860C-B51B1F910AA2}" type="presOf" srcId="{A9271944-572F-6644-BDFF-61DA93C81168}" destId="{4733016F-1763-6043-B709-40D05675B250}" srcOrd="0" destOrd="0" presId="urn:microsoft.com/office/officeart/2005/8/layout/cycle8"/>
    <dgm:cxn modelId="{F1F2A7D7-0546-504A-B2B1-6242E4EEF04F}" type="presOf" srcId="{C63BB1A0-8E82-AE4C-B659-BBA2E35E6FD5}" destId="{AA6FA245-D41E-6B4E-A40B-4E1A07C9F11D}" srcOrd="1" destOrd="0" presId="urn:microsoft.com/office/officeart/2005/8/layout/cycle8"/>
    <dgm:cxn modelId="{08087136-CF04-C14C-9B59-12907A235864}" type="presParOf" srcId="{B03BD6C5-FD77-D248-B59F-ACACA5EE63EA}" destId="{27BABE4C-FAD0-1F44-A9B2-B080519A0E6A}" srcOrd="0" destOrd="0" presId="urn:microsoft.com/office/officeart/2005/8/layout/cycle8"/>
    <dgm:cxn modelId="{5839F8BE-DA26-AF4D-B0DE-5B5A82A80BE0}" type="presParOf" srcId="{B03BD6C5-FD77-D248-B59F-ACACA5EE63EA}" destId="{5031FC60-B8CA-DA4C-891D-EA15D3C7A346}" srcOrd="1" destOrd="0" presId="urn:microsoft.com/office/officeart/2005/8/layout/cycle8"/>
    <dgm:cxn modelId="{C929AB53-0AAB-A24B-8410-8B7E14324424}" type="presParOf" srcId="{B03BD6C5-FD77-D248-B59F-ACACA5EE63EA}" destId="{7045B13F-464D-5948-BE96-70FE5A1ABD8A}" srcOrd="2" destOrd="0" presId="urn:microsoft.com/office/officeart/2005/8/layout/cycle8"/>
    <dgm:cxn modelId="{3DE12EEA-B338-9545-950B-72062A6CC594}" type="presParOf" srcId="{B03BD6C5-FD77-D248-B59F-ACACA5EE63EA}" destId="{1C552775-51EE-6147-8BD9-F05F49EDC4A6}" srcOrd="3" destOrd="0" presId="urn:microsoft.com/office/officeart/2005/8/layout/cycle8"/>
    <dgm:cxn modelId="{A031A31A-1FCA-B44F-8446-9AB8048360F1}" type="presParOf" srcId="{B03BD6C5-FD77-D248-B59F-ACACA5EE63EA}" destId="{4D580918-E847-BD45-A4BE-3352D752309F}" srcOrd="4" destOrd="0" presId="urn:microsoft.com/office/officeart/2005/8/layout/cycle8"/>
    <dgm:cxn modelId="{A5C9247F-E4CF-924D-A28D-8B4C33B8ABA4}" type="presParOf" srcId="{B03BD6C5-FD77-D248-B59F-ACACA5EE63EA}" destId="{9E0CD149-E209-784E-861E-E4C027E917B9}" srcOrd="5" destOrd="0" presId="urn:microsoft.com/office/officeart/2005/8/layout/cycle8"/>
    <dgm:cxn modelId="{B46F039B-9C39-594C-BD6E-0EB867551143}" type="presParOf" srcId="{B03BD6C5-FD77-D248-B59F-ACACA5EE63EA}" destId="{6439072F-68FA-874C-8851-FF1432DC2607}" srcOrd="6" destOrd="0" presId="urn:microsoft.com/office/officeart/2005/8/layout/cycle8"/>
    <dgm:cxn modelId="{4623FA60-29C0-0B4C-9308-6A0D111C9D26}" type="presParOf" srcId="{B03BD6C5-FD77-D248-B59F-ACACA5EE63EA}" destId="{AA6FA245-D41E-6B4E-A40B-4E1A07C9F11D}" srcOrd="7" destOrd="0" presId="urn:microsoft.com/office/officeart/2005/8/layout/cycle8"/>
    <dgm:cxn modelId="{74DE915B-E351-9D4F-A03B-7CAC89619CAB}" type="presParOf" srcId="{B03BD6C5-FD77-D248-B59F-ACACA5EE63EA}" destId="{4733016F-1763-6043-B709-40D05675B250}" srcOrd="8" destOrd="0" presId="urn:microsoft.com/office/officeart/2005/8/layout/cycle8"/>
    <dgm:cxn modelId="{93A6A0B5-D0AB-294A-8D91-E2E7996659A9}" type="presParOf" srcId="{B03BD6C5-FD77-D248-B59F-ACACA5EE63EA}" destId="{F85CC736-F22B-3143-ABEB-A8FDA3EDAC0A}" srcOrd="9" destOrd="0" presId="urn:microsoft.com/office/officeart/2005/8/layout/cycle8"/>
    <dgm:cxn modelId="{89D839B6-7247-AD4C-BAF9-97960D523AF2}" type="presParOf" srcId="{B03BD6C5-FD77-D248-B59F-ACACA5EE63EA}" destId="{CDCB9F04-359A-0B4A-B297-ABCF01B64ECD}" srcOrd="10" destOrd="0" presId="urn:microsoft.com/office/officeart/2005/8/layout/cycle8"/>
    <dgm:cxn modelId="{D3802D61-D595-E444-A8A2-E8AE13E030E4}" type="presParOf" srcId="{B03BD6C5-FD77-D248-B59F-ACACA5EE63EA}" destId="{B9944C54-392A-D148-AEEC-1A5BEC6EE02D}" srcOrd="11" destOrd="0" presId="urn:microsoft.com/office/officeart/2005/8/layout/cycle8"/>
    <dgm:cxn modelId="{8A6D841C-8BFA-584C-A0B0-F17BD978D92E}" type="presParOf" srcId="{B03BD6C5-FD77-D248-B59F-ACACA5EE63EA}" destId="{07288BE9-19DF-A442-847A-C9389DC242C8}" srcOrd="12" destOrd="0" presId="urn:microsoft.com/office/officeart/2005/8/layout/cycle8"/>
    <dgm:cxn modelId="{B7F86B60-F1D4-0B43-8370-6F6AF66861EE}" type="presParOf" srcId="{B03BD6C5-FD77-D248-B59F-ACACA5EE63EA}" destId="{FBB06C40-DCB2-4747-B6FC-EEA620411D53}" srcOrd="13" destOrd="0" presId="urn:microsoft.com/office/officeart/2005/8/layout/cycle8"/>
    <dgm:cxn modelId="{DB75D8A2-7157-9545-A3B6-DE2144B4779F}" type="presParOf" srcId="{B03BD6C5-FD77-D248-B59F-ACACA5EE63EA}" destId="{714E437B-C916-6546-B6E1-C0EAB2ABE83F}"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E27FC-3355-D944-B877-451129C9EFE2}">
      <dsp:nvSpPr>
        <dsp:cNvPr id="0" name=""/>
        <dsp:cNvSpPr/>
      </dsp:nvSpPr>
      <dsp:spPr>
        <a:xfrm>
          <a:off x="3005706" y="1918613"/>
          <a:ext cx="1693291" cy="1064048"/>
        </a:xfrm>
        <a:prstGeom prst="round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err="1" smtClean="0">
              <a:solidFill>
                <a:srgbClr val="0000FF"/>
              </a:solidFill>
            </a:rPr>
            <a:t>İKLiM</a:t>
          </a:r>
          <a:r>
            <a:rPr lang="en-US" sz="1400" kern="1200" dirty="0" smtClean="0">
              <a:solidFill>
                <a:srgbClr val="0000FF"/>
              </a:solidFill>
            </a:rPr>
            <a:t> MÜZAKERELERİ</a:t>
          </a:r>
          <a:endParaRPr lang="en-US" sz="1400" kern="1200" dirty="0">
            <a:solidFill>
              <a:srgbClr val="0000FF"/>
            </a:solidFill>
          </a:endParaRPr>
        </a:p>
      </dsp:txBody>
      <dsp:txXfrm>
        <a:off x="3057649" y="1970556"/>
        <a:ext cx="1589405" cy="960162"/>
      </dsp:txXfrm>
    </dsp:sp>
    <dsp:sp modelId="{4713F027-D946-E34D-8E8E-F167FEB37B9E}">
      <dsp:nvSpPr>
        <dsp:cNvPr id="0" name=""/>
        <dsp:cNvSpPr/>
      </dsp:nvSpPr>
      <dsp:spPr>
        <a:xfrm rot="16111081">
          <a:off x="3574487" y="1661256"/>
          <a:ext cx="514885" cy="0"/>
        </a:xfrm>
        <a:custGeom>
          <a:avLst/>
          <a:gdLst/>
          <a:ahLst/>
          <a:cxnLst/>
          <a:rect l="0" t="0" r="0" b="0"/>
          <a:pathLst>
            <a:path>
              <a:moveTo>
                <a:pt x="0" y="0"/>
              </a:moveTo>
              <a:lnTo>
                <a:pt x="514885"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F6B2048-F0AF-8148-810A-78CBD9EB26F3}">
      <dsp:nvSpPr>
        <dsp:cNvPr id="0" name=""/>
        <dsp:cNvSpPr/>
      </dsp:nvSpPr>
      <dsp:spPr>
        <a:xfrm>
          <a:off x="3327539" y="223261"/>
          <a:ext cx="964920" cy="1180638"/>
        </a:xfrm>
        <a:prstGeom prst="round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smtClean="0">
              <a:solidFill>
                <a:srgbClr val="FF0000"/>
              </a:solidFill>
            </a:rPr>
            <a:t>1992</a:t>
          </a:r>
        </a:p>
        <a:p>
          <a:pPr lvl="0" algn="ctr" defTabSz="622300">
            <a:lnSpc>
              <a:spcPct val="90000"/>
            </a:lnSpc>
            <a:spcBef>
              <a:spcPct val="0"/>
            </a:spcBef>
            <a:spcAft>
              <a:spcPct val="35000"/>
            </a:spcAft>
          </a:pPr>
          <a:r>
            <a:rPr lang="en-US" sz="1400" kern="1200" dirty="0" err="1" smtClean="0">
              <a:solidFill>
                <a:srgbClr val="FF0000"/>
              </a:solidFill>
            </a:rPr>
            <a:t>BMiDÇS</a:t>
          </a:r>
          <a:endParaRPr lang="en-US" sz="1400" kern="1200" dirty="0" smtClean="0">
            <a:solidFill>
              <a:srgbClr val="FF0000"/>
            </a:solidFill>
          </a:endParaRPr>
        </a:p>
        <a:p>
          <a:pPr lvl="0" algn="ctr" defTabSz="622300">
            <a:lnSpc>
              <a:spcPct val="90000"/>
            </a:lnSpc>
            <a:spcBef>
              <a:spcPct val="0"/>
            </a:spcBef>
            <a:spcAft>
              <a:spcPct val="35000"/>
            </a:spcAft>
          </a:pPr>
          <a:r>
            <a:rPr lang="en-US" sz="1400" kern="1200" dirty="0" smtClean="0">
              <a:solidFill>
                <a:srgbClr val="FF0000"/>
              </a:solidFill>
            </a:rPr>
            <a:t>+ 2004 KYOTO</a:t>
          </a:r>
          <a:endParaRPr lang="en-US" sz="1400" kern="1200" dirty="0">
            <a:solidFill>
              <a:srgbClr val="FF0000"/>
            </a:solidFill>
          </a:endParaRPr>
        </a:p>
      </dsp:txBody>
      <dsp:txXfrm>
        <a:off x="3374643" y="270365"/>
        <a:ext cx="870712" cy="1086430"/>
      </dsp:txXfrm>
    </dsp:sp>
    <dsp:sp modelId="{293BF9B9-5C4A-F54E-A6BB-C10F94CE8AA8}">
      <dsp:nvSpPr>
        <dsp:cNvPr id="0" name=""/>
        <dsp:cNvSpPr/>
      </dsp:nvSpPr>
      <dsp:spPr>
        <a:xfrm rot="2408650">
          <a:off x="4365950" y="3303445"/>
          <a:ext cx="995122" cy="0"/>
        </a:xfrm>
        <a:custGeom>
          <a:avLst/>
          <a:gdLst/>
          <a:ahLst/>
          <a:cxnLst/>
          <a:rect l="0" t="0" r="0" b="0"/>
          <a:pathLst>
            <a:path>
              <a:moveTo>
                <a:pt x="0" y="0"/>
              </a:moveTo>
              <a:lnTo>
                <a:pt x="995122"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EADC19F-8FF6-754A-BD23-02030CF4CB32}">
      <dsp:nvSpPr>
        <dsp:cNvPr id="0" name=""/>
        <dsp:cNvSpPr/>
      </dsp:nvSpPr>
      <dsp:spPr>
        <a:xfrm>
          <a:off x="5243860" y="3423664"/>
          <a:ext cx="964920" cy="1214941"/>
        </a:xfrm>
        <a:prstGeom prst="round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US" sz="1600" kern="1200" dirty="0" smtClean="0">
              <a:solidFill>
                <a:srgbClr val="008000"/>
              </a:solidFill>
            </a:rPr>
            <a:t>2020 </a:t>
          </a:r>
          <a:r>
            <a:rPr lang="en-US" sz="1600" kern="1200" dirty="0" err="1" smtClean="0">
              <a:solidFill>
                <a:srgbClr val="008000"/>
              </a:solidFill>
            </a:rPr>
            <a:t>sonrası</a:t>
          </a:r>
          <a:endParaRPr lang="en-US" sz="1600" kern="1200" dirty="0" smtClean="0">
            <a:solidFill>
              <a:srgbClr val="008000"/>
            </a:solidFill>
          </a:endParaRPr>
        </a:p>
        <a:p>
          <a:pPr lvl="0" algn="ctr" defTabSz="711200">
            <a:lnSpc>
              <a:spcPct val="90000"/>
            </a:lnSpc>
            <a:spcBef>
              <a:spcPct val="0"/>
            </a:spcBef>
            <a:spcAft>
              <a:spcPct val="35000"/>
            </a:spcAft>
          </a:pPr>
          <a:r>
            <a:rPr lang="en-US" sz="1600" kern="1200" dirty="0" smtClean="0">
              <a:solidFill>
                <a:srgbClr val="008000"/>
              </a:solidFill>
            </a:rPr>
            <a:t>2015 Parıs</a:t>
          </a:r>
          <a:endParaRPr lang="en-US" sz="1600" kern="1200" dirty="0">
            <a:solidFill>
              <a:srgbClr val="008000"/>
            </a:solidFill>
          </a:endParaRPr>
        </a:p>
      </dsp:txBody>
      <dsp:txXfrm>
        <a:off x="5290964" y="3470768"/>
        <a:ext cx="870712" cy="1120733"/>
      </dsp:txXfrm>
    </dsp:sp>
    <dsp:sp modelId="{A32E2C86-7EBF-7347-92AA-EB31C247B653}">
      <dsp:nvSpPr>
        <dsp:cNvPr id="0" name=""/>
        <dsp:cNvSpPr/>
      </dsp:nvSpPr>
      <dsp:spPr>
        <a:xfrm rot="8465949">
          <a:off x="2259749" y="3312244"/>
          <a:ext cx="1049669" cy="0"/>
        </a:xfrm>
        <a:custGeom>
          <a:avLst/>
          <a:gdLst/>
          <a:ahLst/>
          <a:cxnLst/>
          <a:rect l="0" t="0" r="0" b="0"/>
          <a:pathLst>
            <a:path>
              <a:moveTo>
                <a:pt x="0" y="0"/>
              </a:moveTo>
              <a:lnTo>
                <a:pt x="1049669"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4C57A68-EA7E-0947-AE9F-D6A1BA473064}">
      <dsp:nvSpPr>
        <dsp:cNvPr id="0" name=""/>
        <dsp:cNvSpPr/>
      </dsp:nvSpPr>
      <dsp:spPr>
        <a:xfrm>
          <a:off x="1411218" y="3383321"/>
          <a:ext cx="964920" cy="1295627"/>
        </a:xfrm>
        <a:prstGeom prst="round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lvl="0" algn="ctr" defTabSz="577850">
            <a:lnSpc>
              <a:spcPct val="90000"/>
            </a:lnSpc>
            <a:spcBef>
              <a:spcPct val="0"/>
            </a:spcBef>
            <a:spcAft>
              <a:spcPct val="35000"/>
            </a:spcAft>
          </a:pPr>
          <a:r>
            <a:rPr lang="en-US" sz="1300" kern="1200" dirty="0" smtClean="0">
              <a:solidFill>
                <a:srgbClr val="660066"/>
              </a:solidFill>
            </a:rPr>
            <a:t>2020 </a:t>
          </a:r>
          <a:r>
            <a:rPr lang="en-US" sz="1300" kern="1200" dirty="0" err="1" smtClean="0">
              <a:solidFill>
                <a:srgbClr val="660066"/>
              </a:solidFill>
            </a:rPr>
            <a:t>öncesi</a:t>
          </a:r>
          <a:endParaRPr lang="en-US" sz="1300" kern="1200" dirty="0" smtClean="0">
            <a:solidFill>
              <a:srgbClr val="660066"/>
            </a:solidFill>
          </a:endParaRPr>
        </a:p>
        <a:p>
          <a:pPr lvl="0" algn="ctr" defTabSz="577850">
            <a:lnSpc>
              <a:spcPct val="90000"/>
            </a:lnSpc>
            <a:spcBef>
              <a:spcPct val="0"/>
            </a:spcBef>
            <a:spcAft>
              <a:spcPct val="35000"/>
            </a:spcAft>
          </a:pPr>
          <a:r>
            <a:rPr lang="en-US" sz="1300" kern="1200" dirty="0" smtClean="0">
              <a:solidFill>
                <a:srgbClr val="660066"/>
              </a:solidFill>
            </a:rPr>
            <a:t>*Cancun </a:t>
          </a:r>
          <a:r>
            <a:rPr lang="en-US" sz="1300" kern="1200" dirty="0" err="1" smtClean="0">
              <a:solidFill>
                <a:srgbClr val="660066"/>
              </a:solidFill>
            </a:rPr>
            <a:t>vaadler</a:t>
          </a:r>
          <a:endParaRPr lang="en-US" sz="1300" kern="1200" dirty="0" smtClean="0">
            <a:solidFill>
              <a:srgbClr val="660066"/>
            </a:solidFill>
          </a:endParaRPr>
        </a:p>
        <a:p>
          <a:pPr lvl="0" algn="ctr" defTabSz="577850">
            <a:lnSpc>
              <a:spcPct val="90000"/>
            </a:lnSpc>
            <a:spcBef>
              <a:spcPct val="0"/>
            </a:spcBef>
            <a:spcAft>
              <a:spcPct val="35000"/>
            </a:spcAft>
          </a:pPr>
          <a:r>
            <a:rPr lang="en-US" sz="1300" kern="1200" dirty="0" smtClean="0">
              <a:solidFill>
                <a:srgbClr val="660066"/>
              </a:solidFill>
            </a:rPr>
            <a:t>*Kyoto 2</a:t>
          </a:r>
        </a:p>
        <a:p>
          <a:pPr lvl="0" algn="ctr" defTabSz="577850">
            <a:lnSpc>
              <a:spcPct val="90000"/>
            </a:lnSpc>
            <a:spcBef>
              <a:spcPct val="0"/>
            </a:spcBef>
            <a:spcAft>
              <a:spcPct val="35000"/>
            </a:spcAft>
          </a:pPr>
          <a:endParaRPr lang="en-US" sz="900" kern="1200" dirty="0" smtClean="0">
            <a:solidFill>
              <a:srgbClr val="660066"/>
            </a:solidFill>
          </a:endParaRPr>
        </a:p>
        <a:p>
          <a:pPr lvl="0" algn="ctr" defTabSz="577850">
            <a:lnSpc>
              <a:spcPct val="90000"/>
            </a:lnSpc>
            <a:spcBef>
              <a:spcPct val="0"/>
            </a:spcBef>
            <a:spcAft>
              <a:spcPct val="35000"/>
            </a:spcAft>
          </a:pPr>
          <a:endParaRPr lang="en-US" sz="900" kern="1200" dirty="0">
            <a:solidFill>
              <a:srgbClr val="660066"/>
            </a:solidFill>
          </a:endParaRPr>
        </a:p>
      </dsp:txBody>
      <dsp:txXfrm>
        <a:off x="1458322" y="3430425"/>
        <a:ext cx="870712" cy="1201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BABE4C-FAD0-1F44-A9B2-B080519A0E6A}">
      <dsp:nvSpPr>
        <dsp:cNvPr id="0" name=""/>
        <dsp:cNvSpPr/>
      </dsp:nvSpPr>
      <dsp:spPr>
        <a:xfrm>
          <a:off x="1876798" y="312038"/>
          <a:ext cx="4032504" cy="4032504"/>
        </a:xfrm>
        <a:prstGeom prst="pie">
          <a:avLst>
            <a:gd name="adj1" fmla="val 16200000"/>
            <a:gd name="adj2" fmla="val 1800000"/>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Non-Annex Parties</a:t>
          </a:r>
          <a:endParaRPr lang="en-US" sz="2400" kern="1200" dirty="0"/>
        </a:p>
      </dsp:txBody>
      <dsp:txXfrm>
        <a:off x="4002023" y="1166545"/>
        <a:ext cx="1440180" cy="1200150"/>
      </dsp:txXfrm>
    </dsp:sp>
    <dsp:sp modelId="{4D580918-E847-BD45-A4BE-3352D752309F}">
      <dsp:nvSpPr>
        <dsp:cNvPr id="0" name=""/>
        <dsp:cNvSpPr/>
      </dsp:nvSpPr>
      <dsp:spPr>
        <a:xfrm>
          <a:off x="1793747" y="456056"/>
          <a:ext cx="4032504" cy="4032504"/>
        </a:xfrm>
        <a:prstGeom prst="pie">
          <a:avLst>
            <a:gd name="adj1" fmla="val 1800000"/>
            <a:gd name="adj2" fmla="val 9000000"/>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Developed/Developing countries</a:t>
          </a:r>
          <a:endParaRPr lang="en-US" sz="2400" kern="1200" dirty="0"/>
        </a:p>
      </dsp:txBody>
      <dsp:txXfrm>
        <a:off x="2753867" y="3072384"/>
        <a:ext cx="2160270" cy="1056132"/>
      </dsp:txXfrm>
    </dsp:sp>
    <dsp:sp modelId="{4733016F-1763-6043-B709-40D05675B250}">
      <dsp:nvSpPr>
        <dsp:cNvPr id="0" name=""/>
        <dsp:cNvSpPr/>
      </dsp:nvSpPr>
      <dsp:spPr>
        <a:xfrm>
          <a:off x="1710697" y="312038"/>
          <a:ext cx="4032504" cy="4032504"/>
        </a:xfrm>
        <a:prstGeom prst="pie">
          <a:avLst>
            <a:gd name="adj1" fmla="val 9000000"/>
            <a:gd name="adj2" fmla="val 16200000"/>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Annex Parties</a:t>
          </a:r>
          <a:endParaRPr lang="en-US" sz="2400" kern="1200" dirty="0"/>
        </a:p>
      </dsp:txBody>
      <dsp:txXfrm>
        <a:off x="2177795" y="1166545"/>
        <a:ext cx="1440180" cy="1200150"/>
      </dsp:txXfrm>
    </dsp:sp>
    <dsp:sp modelId="{07288BE9-19DF-A442-847A-C9389DC242C8}">
      <dsp:nvSpPr>
        <dsp:cNvPr id="0" name=""/>
        <dsp:cNvSpPr/>
      </dsp:nvSpPr>
      <dsp:spPr>
        <a:xfrm>
          <a:off x="1627500" y="62407"/>
          <a:ext cx="4531766" cy="4531766"/>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FBB06C40-DCB2-4747-B6FC-EEA620411D53}">
      <dsp:nvSpPr>
        <dsp:cNvPr id="0" name=""/>
        <dsp:cNvSpPr/>
      </dsp:nvSpPr>
      <dsp:spPr>
        <a:xfrm>
          <a:off x="1544116" y="206170"/>
          <a:ext cx="4531766" cy="4531766"/>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714E437B-C916-6546-B6E1-C0EAB2ABE83F}">
      <dsp:nvSpPr>
        <dsp:cNvPr id="0" name=""/>
        <dsp:cNvSpPr/>
      </dsp:nvSpPr>
      <dsp:spPr>
        <a:xfrm>
          <a:off x="1460733" y="62407"/>
          <a:ext cx="4531766" cy="4531766"/>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4AF466F-BDA4-4F18-9C7B-FF0A9A1B0E80}" type="datetime1">
              <a:rPr lang="en-US" smtClean="0"/>
              <a:pPr/>
              <a:t>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EF607B-A47E-422C-9BEF-122CCDB7C526}" type="datetime1">
              <a:rPr lang="en-US" smtClean="0"/>
              <a:pPr/>
              <a:t>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A9A7CB-BEE6-4F99-898E-913F06E8E125}" type="datetime1">
              <a:rPr lang="en-US" smtClean="0"/>
              <a:pPr/>
              <a:t>1/9/15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EE300C-6FC5-4FC3-AF1A-075E4F50620D}" type="datetime1">
              <a:rPr lang="en-US" smtClean="0"/>
              <a:pPr/>
              <a:t>1/9/15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0D295D-4A77-4DEB-B04C-9F4282A8BC04}" type="datetime1">
              <a:rPr lang="en-US" smtClean="0"/>
              <a:pPr/>
              <a:t>1/9/15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2B28685-4D0C-42D5-8013-B5904CD1FCBC}" type="datetime1">
              <a:rPr lang="en-US" smtClean="0"/>
              <a:pPr/>
              <a:t>1/9/15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226C0-9885-4BA9-BBFA-A52CBFEBB775}" type="datetime1">
              <a:rPr lang="en-US" smtClean="0"/>
              <a:pPr/>
              <a:t>1/9/15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EE1B38-C5EB-4D66-9137-0AFE9CDEDE8F}" type="datetime1">
              <a:rPr lang="en-US" smtClean="0"/>
              <a:pPr/>
              <a:t>1/9/15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27B613C-1AD7-49D3-885D-F654C5CDBAA6}" type="datetime1">
              <a:rPr lang="en-US" smtClean="0"/>
              <a:pPr/>
              <a:t>1/9/15</a:t>
            </a:fld>
            <a:endParaRPr lang="en-US" dirty="0"/>
          </a:p>
        </p:txBody>
      </p:sp>
      <p:sp>
        <p:nvSpPr>
          <p:cNvPr id="9" name="Slide Number Placeholder 8"/>
          <p:cNvSpPr>
            <a:spLocks noGrp="1"/>
          </p:cNvSpPr>
          <p:nvPr>
            <p:ph type="sldNum" sz="quarter" idx="11"/>
          </p:nvPr>
        </p:nvSpPr>
        <p:spPr/>
        <p:txBody>
          <a:bodyPr/>
          <a:lstStyle/>
          <a:p>
            <a:fld id="{6E2D2B3B-882E-40F3-A32F-6DD516915044}"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B4290-6522-4139-852E-05BD9E7F0D2E}" type="datetime1">
              <a:rPr lang="en-US" smtClean="0"/>
              <a:pPr/>
              <a:t>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B955F9-81EA-47C5-8059-9E5C2B437C70}" type="datetime1">
              <a:rPr lang="en-US" smtClean="0"/>
              <a:pPr/>
              <a:t>1/9/15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aşlık ve İçerik">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600200"/>
            <a:ext cx="8229600" cy="4525963"/>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fld id="{A4A0A7F4-ACAB-42A0-9C70-F024F0F4F3D5}" type="datetimeFigureOut">
              <a:rPr lang="tr-TR"/>
              <a:pPr>
                <a:defRPr/>
              </a:pPr>
              <a:t>1/9/15</a:t>
            </a:fld>
            <a:endParaRPr lang="tr-TR" dirty="0"/>
          </a:p>
        </p:txBody>
      </p:sp>
      <p:sp>
        <p:nvSpPr>
          <p:cNvPr id="5" name="4 Altbilgi Yer Tutucusu"/>
          <p:cNvSpPr>
            <a:spLocks noGrp="1"/>
          </p:cNvSpPr>
          <p:nvPr>
            <p:ph type="ftr" sz="quarter" idx="11"/>
          </p:nvPr>
        </p:nvSpPr>
        <p:spPr/>
        <p:txBody>
          <a:bodyPr/>
          <a:lstStyle>
            <a:lvl1pPr>
              <a:defRPr/>
            </a:lvl1pPr>
          </a:lstStyle>
          <a:p>
            <a:pPr>
              <a:defRPr/>
            </a:pPr>
            <a:r>
              <a:rPr lang="tr-TR"/>
              <a:t>20 . Taraflar Konferansı</a:t>
            </a:r>
          </a:p>
        </p:txBody>
      </p:sp>
      <p:sp>
        <p:nvSpPr>
          <p:cNvPr id="6" name="5 Slayt Numarası Yer Tutucusu"/>
          <p:cNvSpPr>
            <a:spLocks noGrp="1"/>
          </p:cNvSpPr>
          <p:nvPr>
            <p:ph type="sldNum" sz="quarter" idx="12"/>
          </p:nvPr>
        </p:nvSpPr>
        <p:spPr/>
        <p:txBody>
          <a:bodyPr/>
          <a:lstStyle>
            <a:lvl1pPr>
              <a:defRPr/>
            </a:lvl1pPr>
          </a:lstStyle>
          <a:p>
            <a:pPr>
              <a:defRPr/>
            </a:pPr>
            <a:fld id="{0058C4A3-63CC-4EDE-86CD-5F2E4448D7F4}" type="slidenum">
              <a:rPr lang="tr-TR"/>
              <a:pPr>
                <a:defRPr/>
              </a:pPr>
              <a:t>‹#›</a:t>
            </a:fld>
            <a:endParaRPr lang="tr-TR" dirty="0"/>
          </a:p>
        </p:txBody>
      </p:sp>
    </p:spTree>
    <p:extLst>
      <p:ext uri="{BB962C8B-B14F-4D97-AF65-F5344CB8AC3E}">
        <p14:creationId xmlns:p14="http://schemas.microsoft.com/office/powerpoint/2010/main" val="104502987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E2D2B3B-882E-40F3-A32F-6DD516915044}"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27B613C-1AD7-49D3-885D-F654C5CDBAA6}" type="datetime1">
              <a:rPr lang="en-US" smtClean="0"/>
              <a:pPr/>
              <a:t>1/9/15</a:t>
            </a:fld>
            <a:endParaRPr lang="en-US" dirty="0"/>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 id="2147483962" r:id="rId12"/>
  </p:sldLayoutIdLst>
  <p:hf sldNum="0"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6333"/>
            <a:ext cx="7543800" cy="4202643"/>
          </a:xfrm>
        </p:spPr>
        <p:txBody>
          <a:bodyPr/>
          <a:lstStyle/>
          <a:p>
            <a:r>
              <a:rPr lang="tr-TR" sz="4000" b="1" dirty="0"/>
              <a:t>İklim Değişikliği ile Mücadelede Yeni </a:t>
            </a:r>
            <a:r>
              <a:rPr lang="tr-TR" sz="4000" b="1" dirty="0" smtClean="0"/>
              <a:t>Rejime</a:t>
            </a:r>
            <a:br>
              <a:rPr lang="tr-TR" sz="4000" b="1" dirty="0" smtClean="0"/>
            </a:br>
            <a:r>
              <a:rPr lang="tr-TR" sz="4000" b="1" dirty="0" smtClean="0"/>
              <a:t>Doğru</a:t>
            </a:r>
            <a:r>
              <a:rPr lang="tr-TR" sz="4000" b="1" dirty="0"/>
              <a:t>: Lima’dan İpuçları </a:t>
            </a:r>
            <a:r>
              <a:rPr lang="en-US" sz="4000" dirty="0"/>
              <a:t/>
            </a:r>
            <a:br>
              <a:rPr lang="en-US" sz="4000" dirty="0"/>
            </a:br>
            <a:r>
              <a:rPr lang="en-US" sz="4000" b="1" dirty="0">
                <a:solidFill>
                  <a:srgbClr val="008000"/>
                </a:solidFill>
              </a:rPr>
              <a:t>COP-20 </a:t>
            </a:r>
            <a:r>
              <a:rPr lang="en-US" sz="4000" b="1" dirty="0" err="1">
                <a:solidFill>
                  <a:srgbClr val="008000"/>
                </a:solidFill>
              </a:rPr>
              <a:t>Lima’nın</a:t>
            </a:r>
            <a:r>
              <a:rPr lang="en-US" sz="4000" b="1" dirty="0">
                <a:solidFill>
                  <a:srgbClr val="008000"/>
                </a:solidFill>
              </a:rPr>
              <a:t> </a:t>
            </a:r>
            <a:r>
              <a:rPr lang="en-US" sz="4000" b="1" dirty="0" err="1">
                <a:solidFill>
                  <a:srgbClr val="008000"/>
                </a:solidFill>
              </a:rPr>
              <a:t>Türkiye</a:t>
            </a:r>
            <a:r>
              <a:rPr lang="en-US" sz="4000" b="1" dirty="0">
                <a:solidFill>
                  <a:srgbClr val="008000"/>
                </a:solidFill>
              </a:rPr>
              <a:t> </a:t>
            </a:r>
            <a:r>
              <a:rPr lang="en-US" sz="4000" b="1" dirty="0" err="1">
                <a:solidFill>
                  <a:srgbClr val="008000"/>
                </a:solidFill>
              </a:rPr>
              <a:t>Açısında</a:t>
            </a:r>
            <a:r>
              <a:rPr lang="en-US" sz="4000" b="1" dirty="0">
                <a:solidFill>
                  <a:srgbClr val="008000"/>
                </a:solidFill>
              </a:rPr>
              <a:t> </a:t>
            </a:r>
            <a:r>
              <a:rPr lang="en-US" sz="4000" b="1" dirty="0" err="1">
                <a:solidFill>
                  <a:srgbClr val="008000"/>
                </a:solidFill>
              </a:rPr>
              <a:t>Sonuçları</a:t>
            </a:r>
            <a:r>
              <a:rPr lang="en-US" sz="4000" b="1" dirty="0">
                <a:solidFill>
                  <a:srgbClr val="008000"/>
                </a:solidFill>
              </a:rPr>
              <a:t> </a:t>
            </a:r>
            <a:r>
              <a:rPr lang="en-US" sz="4000" b="1" dirty="0" err="1">
                <a:solidFill>
                  <a:srgbClr val="008000"/>
                </a:solidFill>
              </a:rPr>
              <a:t>ve</a:t>
            </a:r>
            <a:r>
              <a:rPr lang="en-US" sz="4000" b="1" dirty="0">
                <a:solidFill>
                  <a:srgbClr val="008000"/>
                </a:solidFill>
              </a:rPr>
              <a:t> 2020 </a:t>
            </a:r>
            <a:r>
              <a:rPr lang="en-US" sz="4000" b="1" dirty="0" err="1">
                <a:solidFill>
                  <a:srgbClr val="008000"/>
                </a:solidFill>
              </a:rPr>
              <a:t>sonrası</a:t>
            </a:r>
            <a:r>
              <a:rPr lang="en-US" sz="4000" b="1" dirty="0">
                <a:solidFill>
                  <a:srgbClr val="008000"/>
                </a:solidFill>
              </a:rPr>
              <a:t> </a:t>
            </a:r>
            <a:r>
              <a:rPr lang="en-US" sz="4000" b="1" dirty="0" err="1">
                <a:solidFill>
                  <a:srgbClr val="008000"/>
                </a:solidFill>
              </a:rPr>
              <a:t>Yol</a:t>
            </a:r>
            <a:r>
              <a:rPr lang="en-US" sz="4000" b="1" dirty="0">
                <a:solidFill>
                  <a:srgbClr val="008000"/>
                </a:solidFill>
              </a:rPr>
              <a:t> </a:t>
            </a:r>
            <a:r>
              <a:rPr lang="en-US" sz="4000" b="1" dirty="0" err="1">
                <a:solidFill>
                  <a:srgbClr val="008000"/>
                </a:solidFill>
              </a:rPr>
              <a:t>Haritasının</a:t>
            </a:r>
            <a:r>
              <a:rPr lang="en-US" sz="4000" b="1" dirty="0">
                <a:solidFill>
                  <a:srgbClr val="008000"/>
                </a:solidFill>
              </a:rPr>
              <a:t> </a:t>
            </a:r>
            <a:r>
              <a:rPr lang="en-US" sz="4000" b="1" dirty="0" err="1">
                <a:solidFill>
                  <a:srgbClr val="008000"/>
                </a:solidFill>
              </a:rPr>
              <a:t>Değerlendirilmesi</a:t>
            </a:r>
            <a:r>
              <a:rPr lang="en-US" sz="4000" b="1" dirty="0">
                <a:solidFill>
                  <a:srgbClr val="008000"/>
                </a:solidFill>
              </a:rPr>
              <a:t> </a:t>
            </a:r>
            <a:endParaRPr lang="en-US" sz="4000" dirty="0">
              <a:solidFill>
                <a:srgbClr val="008000"/>
              </a:solidFill>
            </a:endParaRPr>
          </a:p>
        </p:txBody>
      </p:sp>
      <p:sp>
        <p:nvSpPr>
          <p:cNvPr id="3" name="Subtitle 2"/>
          <p:cNvSpPr>
            <a:spLocks noGrp="1"/>
          </p:cNvSpPr>
          <p:nvPr>
            <p:ph type="subTitle" idx="1"/>
          </p:nvPr>
        </p:nvSpPr>
        <p:spPr/>
        <p:txBody>
          <a:bodyPr>
            <a:normAutofit lnSpcReduction="10000"/>
          </a:bodyPr>
          <a:lstStyle/>
          <a:p>
            <a:r>
              <a:rPr lang="en-US" dirty="0" smtClean="0"/>
              <a:t>Dr. </a:t>
            </a:r>
            <a:r>
              <a:rPr lang="en-US" dirty="0" err="1" smtClean="0"/>
              <a:t>Nilüfer</a:t>
            </a:r>
            <a:r>
              <a:rPr lang="en-US" dirty="0" smtClean="0"/>
              <a:t> Oral</a:t>
            </a:r>
          </a:p>
          <a:p>
            <a:r>
              <a:rPr lang="en-US" dirty="0" smtClean="0"/>
              <a:t>İstanbul </a:t>
            </a:r>
            <a:r>
              <a:rPr lang="en-US" dirty="0" err="1" smtClean="0"/>
              <a:t>Bilgi</a:t>
            </a:r>
            <a:r>
              <a:rPr lang="en-US" dirty="0" smtClean="0"/>
              <a:t> </a:t>
            </a:r>
            <a:r>
              <a:rPr lang="en-US" dirty="0" err="1" smtClean="0"/>
              <a:t>Üniversitesi</a:t>
            </a:r>
            <a:endParaRPr lang="en-US" dirty="0" smtClean="0"/>
          </a:p>
          <a:p>
            <a:r>
              <a:rPr lang="en-US" dirty="0" err="1" smtClean="0"/>
              <a:t>Hukuk</a:t>
            </a:r>
            <a:r>
              <a:rPr lang="en-US" dirty="0" smtClean="0"/>
              <a:t> </a:t>
            </a:r>
            <a:r>
              <a:rPr lang="en-US" dirty="0" err="1" smtClean="0"/>
              <a:t>Fakültesi</a:t>
            </a:r>
            <a:endParaRPr lang="en-US" dirty="0"/>
          </a:p>
        </p:txBody>
      </p:sp>
    </p:spTree>
    <p:extLst>
      <p:ext uri="{BB962C8B-B14F-4D97-AF65-F5344CB8AC3E}">
        <p14:creationId xmlns:p14="http://schemas.microsoft.com/office/powerpoint/2010/main" val="268985430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800" dirty="0" err="1"/>
              <a:t>İklim</a:t>
            </a:r>
            <a:r>
              <a:rPr lang="en-US" sz="4800" dirty="0"/>
              <a:t> </a:t>
            </a:r>
            <a:r>
              <a:rPr lang="en-US" sz="4800" dirty="0" err="1" smtClean="0"/>
              <a:t>Müzakereleri</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86965824"/>
              </p:ext>
            </p:extLst>
          </p:nvPr>
        </p:nvGraphicFramePr>
        <p:xfrm>
          <a:off x="457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568423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err="1" smtClean="0"/>
              <a:t>İklim</a:t>
            </a:r>
            <a:r>
              <a:rPr lang="en-US" sz="4000" dirty="0" smtClean="0"/>
              <a:t> </a:t>
            </a:r>
            <a:r>
              <a:rPr lang="en-US" sz="4000" dirty="0" err="1" smtClean="0"/>
              <a:t>Müzakereleri</a:t>
            </a:r>
            <a:r>
              <a:rPr lang="en-US" sz="4000" dirty="0" smtClean="0"/>
              <a:t> </a:t>
            </a:r>
            <a:br>
              <a:rPr lang="en-US" sz="4000" dirty="0" smtClean="0"/>
            </a:br>
            <a:r>
              <a:rPr lang="en-US" sz="4000" dirty="0" err="1" smtClean="0"/>
              <a:t>Genel</a:t>
            </a:r>
            <a:r>
              <a:rPr lang="en-US" sz="4000" dirty="0" smtClean="0"/>
              <a:t> </a:t>
            </a:r>
            <a:r>
              <a:rPr lang="en-US" sz="4000" dirty="0" err="1" smtClean="0"/>
              <a:t>Olarak</a:t>
            </a:r>
            <a:endParaRPr lang="en-US"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27793331"/>
              </p:ext>
            </p:extLst>
          </p:nvPr>
        </p:nvGraphicFramePr>
        <p:xfrm>
          <a:off x="457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716636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err="1"/>
              <a:t>İklim</a:t>
            </a:r>
            <a:r>
              <a:rPr lang="en-US" sz="4000" dirty="0"/>
              <a:t> </a:t>
            </a:r>
            <a:r>
              <a:rPr lang="en-US" sz="4000" dirty="0" err="1" smtClean="0"/>
              <a:t>Müzakereleri</a:t>
            </a:r>
            <a:endParaRPr lang="en-US" sz="4000" dirty="0"/>
          </a:p>
        </p:txBody>
      </p:sp>
      <p:sp>
        <p:nvSpPr>
          <p:cNvPr id="3" name="Content Placeholder 2"/>
          <p:cNvSpPr>
            <a:spLocks noGrp="1"/>
          </p:cNvSpPr>
          <p:nvPr>
            <p:ph idx="1"/>
          </p:nvPr>
        </p:nvSpPr>
        <p:spPr/>
        <p:txBody>
          <a:bodyPr>
            <a:normAutofit/>
          </a:bodyPr>
          <a:lstStyle/>
          <a:p>
            <a:r>
              <a:rPr lang="en-US" sz="3600" dirty="0" smtClean="0"/>
              <a:t>1992 </a:t>
            </a:r>
            <a:r>
              <a:rPr lang="en-US" sz="3600" dirty="0" err="1"/>
              <a:t>Birleşmiş</a:t>
            </a:r>
            <a:r>
              <a:rPr lang="en-US" sz="3600" dirty="0"/>
              <a:t> </a:t>
            </a:r>
            <a:r>
              <a:rPr lang="en-US" sz="3600" dirty="0" err="1"/>
              <a:t>Milletler</a:t>
            </a:r>
            <a:r>
              <a:rPr lang="en-US" sz="3600" dirty="0"/>
              <a:t> </a:t>
            </a:r>
            <a:r>
              <a:rPr lang="en-US" sz="3600" dirty="0" err="1"/>
              <a:t>İklim</a:t>
            </a:r>
            <a:r>
              <a:rPr lang="en-US" sz="3600" dirty="0"/>
              <a:t> </a:t>
            </a:r>
            <a:r>
              <a:rPr lang="en-US" sz="3600" dirty="0" err="1"/>
              <a:t>Değişikliği</a:t>
            </a:r>
            <a:r>
              <a:rPr lang="en-US" sz="3600" dirty="0"/>
              <a:t> </a:t>
            </a:r>
            <a:r>
              <a:rPr lang="en-US" sz="3600" dirty="0" err="1"/>
              <a:t>Çerçeve</a:t>
            </a:r>
            <a:r>
              <a:rPr lang="en-US" sz="3600" dirty="0"/>
              <a:t> </a:t>
            </a:r>
            <a:r>
              <a:rPr lang="en-US" sz="3600" dirty="0" err="1"/>
              <a:t>Sözleşmesi</a:t>
            </a:r>
            <a:r>
              <a:rPr lang="en-US" sz="3600" dirty="0"/>
              <a:t> (BMIDÇS) </a:t>
            </a:r>
            <a:r>
              <a:rPr lang="en-US" sz="3600" dirty="0" smtClean="0"/>
              <a:t> </a:t>
            </a:r>
            <a:r>
              <a:rPr lang="en-US" sz="3600" dirty="0" err="1" smtClean="0"/>
              <a:t>ve</a:t>
            </a:r>
            <a:r>
              <a:rPr lang="en-US" sz="3600" dirty="0" smtClean="0"/>
              <a:t> 3. </a:t>
            </a:r>
            <a:r>
              <a:rPr lang="en-US" sz="3600" dirty="0" err="1" smtClean="0"/>
              <a:t>maddedeki</a:t>
            </a:r>
            <a:r>
              <a:rPr lang="en-US" sz="3600" dirty="0" smtClean="0"/>
              <a:t> </a:t>
            </a:r>
            <a:r>
              <a:rPr lang="en-US" sz="3600" dirty="0" err="1" smtClean="0"/>
              <a:t>prensipler</a:t>
            </a:r>
            <a:endParaRPr lang="en-US" sz="3600" dirty="0"/>
          </a:p>
          <a:p>
            <a:pPr lvl="1"/>
            <a:r>
              <a:rPr lang="en-US" sz="3400" dirty="0" err="1">
                <a:solidFill>
                  <a:srgbClr val="0000FF"/>
                </a:solidFill>
              </a:rPr>
              <a:t>Ortak</a:t>
            </a:r>
            <a:r>
              <a:rPr lang="en-US" sz="3400" dirty="0">
                <a:solidFill>
                  <a:srgbClr val="0000FF"/>
                </a:solidFill>
              </a:rPr>
              <a:t> </a:t>
            </a:r>
            <a:r>
              <a:rPr lang="en-US" sz="3400" dirty="0" err="1">
                <a:solidFill>
                  <a:srgbClr val="0000FF"/>
                </a:solidFill>
              </a:rPr>
              <a:t>fakat</a:t>
            </a:r>
            <a:r>
              <a:rPr lang="en-US" sz="3400" dirty="0">
                <a:solidFill>
                  <a:srgbClr val="0000FF"/>
                </a:solidFill>
              </a:rPr>
              <a:t> </a:t>
            </a:r>
            <a:r>
              <a:rPr lang="en-US" sz="3400" dirty="0" err="1">
                <a:solidFill>
                  <a:srgbClr val="0000FF"/>
                </a:solidFill>
              </a:rPr>
              <a:t>farklı</a:t>
            </a:r>
            <a:r>
              <a:rPr lang="en-US" sz="3400" dirty="0">
                <a:solidFill>
                  <a:srgbClr val="0000FF"/>
                </a:solidFill>
              </a:rPr>
              <a:t> </a:t>
            </a:r>
            <a:r>
              <a:rPr lang="en-US" sz="3400" dirty="0" err="1">
                <a:solidFill>
                  <a:srgbClr val="0000FF"/>
                </a:solidFill>
              </a:rPr>
              <a:t>sorumluluklar</a:t>
            </a:r>
            <a:r>
              <a:rPr lang="en-US" sz="3400" dirty="0">
                <a:solidFill>
                  <a:srgbClr val="0000FF"/>
                </a:solidFill>
              </a:rPr>
              <a:t> </a:t>
            </a:r>
            <a:r>
              <a:rPr lang="en-US" sz="3400" dirty="0" err="1">
                <a:solidFill>
                  <a:srgbClr val="0000FF"/>
                </a:solidFill>
              </a:rPr>
              <a:t>ve</a:t>
            </a:r>
            <a:r>
              <a:rPr lang="en-US" sz="3400" dirty="0">
                <a:solidFill>
                  <a:srgbClr val="0000FF"/>
                </a:solidFill>
              </a:rPr>
              <a:t> </a:t>
            </a:r>
            <a:r>
              <a:rPr lang="en-US" sz="3400" dirty="0" err="1">
                <a:solidFill>
                  <a:srgbClr val="0000FF"/>
                </a:solidFill>
              </a:rPr>
              <a:t>ulusal</a:t>
            </a:r>
            <a:r>
              <a:rPr lang="en-US" sz="3400" dirty="0">
                <a:solidFill>
                  <a:srgbClr val="0000FF"/>
                </a:solidFill>
              </a:rPr>
              <a:t> </a:t>
            </a:r>
            <a:r>
              <a:rPr lang="en-US" sz="3400" dirty="0" err="1">
                <a:solidFill>
                  <a:srgbClr val="0000FF"/>
                </a:solidFill>
              </a:rPr>
              <a:t>imkanlara</a:t>
            </a:r>
            <a:r>
              <a:rPr lang="en-US" sz="3400" dirty="0">
                <a:solidFill>
                  <a:srgbClr val="0000FF"/>
                </a:solidFill>
              </a:rPr>
              <a:t> </a:t>
            </a:r>
            <a:r>
              <a:rPr lang="en-US" sz="3400" dirty="0" err="1">
                <a:solidFill>
                  <a:srgbClr val="0000FF"/>
                </a:solidFill>
              </a:rPr>
              <a:t>göre</a:t>
            </a:r>
            <a:endParaRPr lang="en-US" sz="3400" dirty="0">
              <a:solidFill>
                <a:srgbClr val="0000FF"/>
              </a:solidFill>
            </a:endParaRPr>
          </a:p>
          <a:p>
            <a:pPr lvl="1"/>
            <a:r>
              <a:rPr lang="en-US" sz="3400" dirty="0" err="1">
                <a:solidFill>
                  <a:srgbClr val="0000FF"/>
                </a:solidFill>
              </a:rPr>
              <a:t>Hakkanilik</a:t>
            </a:r>
            <a:r>
              <a:rPr lang="en-US" sz="3400" dirty="0">
                <a:solidFill>
                  <a:srgbClr val="0000FF"/>
                </a:solidFill>
              </a:rPr>
              <a:t> </a:t>
            </a:r>
            <a:r>
              <a:rPr lang="en-US" sz="3400" dirty="0" err="1">
                <a:solidFill>
                  <a:srgbClr val="0000FF"/>
                </a:solidFill>
              </a:rPr>
              <a:t>ilkesi</a:t>
            </a:r>
            <a:endParaRPr lang="en-US" sz="3400" dirty="0">
              <a:solidFill>
                <a:srgbClr val="0000FF"/>
              </a:solidFill>
            </a:endParaRPr>
          </a:p>
          <a:p>
            <a:pPr lvl="1"/>
            <a:r>
              <a:rPr lang="en-US" sz="3400" dirty="0" err="1">
                <a:solidFill>
                  <a:srgbClr val="0000FF"/>
                </a:solidFill>
              </a:rPr>
              <a:t>Sürdürülebilir</a:t>
            </a:r>
            <a:r>
              <a:rPr lang="en-US" sz="3400" dirty="0">
                <a:solidFill>
                  <a:srgbClr val="0000FF"/>
                </a:solidFill>
              </a:rPr>
              <a:t> </a:t>
            </a:r>
            <a:r>
              <a:rPr lang="en-US" sz="3400" dirty="0" err="1">
                <a:solidFill>
                  <a:srgbClr val="0000FF"/>
                </a:solidFill>
              </a:rPr>
              <a:t>kalkınma</a:t>
            </a:r>
            <a:r>
              <a:rPr lang="en-US" sz="3400" dirty="0">
                <a:solidFill>
                  <a:srgbClr val="0000FF"/>
                </a:solidFill>
              </a:rPr>
              <a:t> </a:t>
            </a:r>
            <a:r>
              <a:rPr lang="en-US" sz="3400" dirty="0" err="1" smtClean="0">
                <a:solidFill>
                  <a:srgbClr val="0000FF"/>
                </a:solidFill>
              </a:rPr>
              <a:t>hakkı</a:t>
            </a:r>
            <a:endParaRPr lang="en-US" sz="3400" dirty="0" smtClean="0">
              <a:solidFill>
                <a:srgbClr val="0000FF"/>
              </a:solidFill>
            </a:endParaRPr>
          </a:p>
          <a:p>
            <a:pPr lvl="0"/>
            <a:r>
              <a:rPr lang="en-US" sz="3600" dirty="0" smtClean="0">
                <a:solidFill>
                  <a:srgbClr val="0000FF"/>
                </a:solidFill>
              </a:rPr>
              <a:t>(</a:t>
            </a:r>
            <a:r>
              <a:rPr lang="en-US" sz="3600" dirty="0" err="1" smtClean="0">
                <a:solidFill>
                  <a:srgbClr val="0000FF"/>
                </a:solidFill>
              </a:rPr>
              <a:t>Tarihi</a:t>
            </a:r>
            <a:r>
              <a:rPr lang="en-US" sz="3600" dirty="0" smtClean="0">
                <a:solidFill>
                  <a:srgbClr val="0000FF"/>
                </a:solidFill>
              </a:rPr>
              <a:t> </a:t>
            </a:r>
            <a:r>
              <a:rPr lang="en-US" sz="3600" dirty="0" err="1" smtClean="0">
                <a:solidFill>
                  <a:srgbClr val="0000FF"/>
                </a:solidFill>
              </a:rPr>
              <a:t>sorumluluk</a:t>
            </a:r>
            <a:r>
              <a:rPr lang="en-US" sz="3600" dirty="0" smtClean="0">
                <a:solidFill>
                  <a:srgbClr val="0000FF"/>
                </a:solidFill>
              </a:rPr>
              <a:t>)</a:t>
            </a:r>
            <a:endParaRPr lang="en-US" sz="3600" dirty="0">
              <a:solidFill>
                <a:srgbClr val="0000FF"/>
              </a:solidFill>
            </a:endParaRPr>
          </a:p>
          <a:p>
            <a:pPr marL="114300" indent="0">
              <a:buNone/>
            </a:pPr>
            <a:endParaRPr lang="en-US" sz="3600" dirty="0" smtClean="0"/>
          </a:p>
        </p:txBody>
      </p:sp>
    </p:spTree>
    <p:extLst>
      <p:ext uri="{BB962C8B-B14F-4D97-AF65-F5344CB8AC3E}">
        <p14:creationId xmlns:p14="http://schemas.microsoft.com/office/powerpoint/2010/main" val="256478117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800" dirty="0" err="1"/>
              <a:t>İklim</a:t>
            </a:r>
            <a:r>
              <a:rPr lang="en-US" sz="4800" dirty="0"/>
              <a:t> </a:t>
            </a:r>
            <a:r>
              <a:rPr lang="en-US" sz="4800" dirty="0" err="1" smtClean="0"/>
              <a:t>Müzakereleri</a:t>
            </a:r>
            <a:endParaRPr lang="en-US" dirty="0"/>
          </a:p>
        </p:txBody>
      </p:sp>
      <p:sp>
        <p:nvSpPr>
          <p:cNvPr id="3" name="Content Placeholder 2"/>
          <p:cNvSpPr>
            <a:spLocks noGrp="1"/>
          </p:cNvSpPr>
          <p:nvPr>
            <p:ph idx="1"/>
          </p:nvPr>
        </p:nvSpPr>
        <p:spPr/>
        <p:txBody>
          <a:bodyPr>
            <a:normAutofit fontScale="92500" lnSpcReduction="10000"/>
          </a:bodyPr>
          <a:lstStyle/>
          <a:p>
            <a:pPr marL="114300" indent="0">
              <a:buNone/>
            </a:pPr>
            <a:endParaRPr lang="en-US" sz="3600" dirty="0" smtClean="0"/>
          </a:p>
          <a:p>
            <a:r>
              <a:rPr lang="en-US" sz="3600" dirty="0" err="1"/>
              <a:t>Gelişmiş</a:t>
            </a:r>
            <a:r>
              <a:rPr lang="en-US" sz="3600" dirty="0"/>
              <a:t> </a:t>
            </a:r>
            <a:r>
              <a:rPr lang="en-US" sz="3600" dirty="0" err="1"/>
              <a:t>Taraf</a:t>
            </a:r>
            <a:r>
              <a:rPr lang="en-US" sz="3600" dirty="0"/>
              <a:t> </a:t>
            </a:r>
            <a:r>
              <a:rPr lang="en-US" sz="3600" dirty="0" err="1" smtClean="0"/>
              <a:t>ülkeler</a:t>
            </a:r>
            <a:r>
              <a:rPr lang="en-US" sz="3600" dirty="0" smtClean="0"/>
              <a:t> </a:t>
            </a:r>
            <a:r>
              <a:rPr lang="en-US" sz="3600" dirty="0" err="1" smtClean="0"/>
              <a:t>ve</a:t>
            </a:r>
            <a:r>
              <a:rPr lang="en-US" sz="3600" dirty="0" smtClean="0"/>
              <a:t> </a:t>
            </a:r>
            <a:r>
              <a:rPr lang="en-US" sz="3600" dirty="0" err="1" smtClean="0"/>
              <a:t>Gelişmekte</a:t>
            </a:r>
            <a:r>
              <a:rPr lang="en-US" sz="3600" dirty="0" smtClean="0"/>
              <a:t> </a:t>
            </a:r>
            <a:r>
              <a:rPr lang="en-US" sz="3600" dirty="0" err="1" smtClean="0"/>
              <a:t>olan</a:t>
            </a:r>
            <a:r>
              <a:rPr lang="en-US" sz="3600" dirty="0" smtClean="0"/>
              <a:t>  </a:t>
            </a:r>
            <a:r>
              <a:rPr lang="en-US" sz="3600" dirty="0" err="1"/>
              <a:t>Taraf</a:t>
            </a:r>
            <a:r>
              <a:rPr lang="en-US" sz="3600" dirty="0"/>
              <a:t> </a:t>
            </a:r>
            <a:r>
              <a:rPr lang="en-US" sz="3600" dirty="0" err="1" smtClean="0"/>
              <a:t>ülkeler</a:t>
            </a:r>
            <a:r>
              <a:rPr lang="en-US" sz="3600" dirty="0" smtClean="0"/>
              <a:t> </a:t>
            </a:r>
            <a:r>
              <a:rPr lang="en-US" sz="3600" dirty="0" err="1" smtClean="0"/>
              <a:t>arasında</a:t>
            </a:r>
            <a:r>
              <a:rPr lang="en-US" sz="3600" dirty="0" smtClean="0"/>
              <a:t> </a:t>
            </a:r>
            <a:r>
              <a:rPr lang="en-US" sz="3600" dirty="0" err="1" smtClean="0"/>
              <a:t>bölünme</a:t>
            </a:r>
            <a:endParaRPr lang="en-US" sz="3600" dirty="0" smtClean="0"/>
          </a:p>
          <a:p>
            <a:pPr lvl="1"/>
            <a:r>
              <a:rPr lang="en-US" sz="3400" dirty="0" err="1" smtClean="0">
                <a:solidFill>
                  <a:srgbClr val="FF0000"/>
                </a:solidFill>
              </a:rPr>
              <a:t>Geçmiş</a:t>
            </a:r>
            <a:r>
              <a:rPr lang="en-US" sz="3400" dirty="0" smtClean="0">
                <a:solidFill>
                  <a:srgbClr val="FF0000"/>
                </a:solidFill>
              </a:rPr>
              <a:t> </a:t>
            </a:r>
            <a:r>
              <a:rPr lang="en-US" sz="3400" dirty="0" err="1" smtClean="0">
                <a:solidFill>
                  <a:srgbClr val="FF0000"/>
                </a:solidFill>
              </a:rPr>
              <a:t>tarihi</a:t>
            </a:r>
            <a:r>
              <a:rPr lang="en-US" sz="3400" dirty="0" smtClean="0">
                <a:solidFill>
                  <a:srgbClr val="FF0000"/>
                </a:solidFill>
              </a:rPr>
              <a:t> </a:t>
            </a:r>
            <a:r>
              <a:rPr lang="en-US" sz="3400" dirty="0" err="1" smtClean="0">
                <a:solidFill>
                  <a:srgbClr val="FF0000"/>
                </a:solidFill>
              </a:rPr>
              <a:t>sorumluluk</a:t>
            </a:r>
            <a:r>
              <a:rPr lang="en-US" sz="3400" dirty="0" smtClean="0">
                <a:solidFill>
                  <a:srgbClr val="FF0000"/>
                </a:solidFill>
              </a:rPr>
              <a:t> </a:t>
            </a:r>
            <a:r>
              <a:rPr lang="en-US" sz="3400" dirty="0" err="1" smtClean="0">
                <a:solidFill>
                  <a:srgbClr val="FF0000"/>
                </a:solidFill>
              </a:rPr>
              <a:t>ile</a:t>
            </a:r>
            <a:r>
              <a:rPr lang="en-US" sz="3400" dirty="0" smtClean="0">
                <a:solidFill>
                  <a:srgbClr val="FF0000"/>
                </a:solidFill>
              </a:rPr>
              <a:t> </a:t>
            </a:r>
            <a:r>
              <a:rPr lang="en-US" sz="3400" dirty="0" err="1" smtClean="0">
                <a:solidFill>
                  <a:srgbClr val="FF0000"/>
                </a:solidFill>
              </a:rPr>
              <a:t>geleceğin</a:t>
            </a:r>
            <a:r>
              <a:rPr lang="en-US" sz="3400" dirty="0" smtClean="0">
                <a:solidFill>
                  <a:srgbClr val="FF0000"/>
                </a:solidFill>
              </a:rPr>
              <a:t> </a:t>
            </a:r>
            <a:r>
              <a:rPr lang="en-US" sz="3400" dirty="0" err="1" smtClean="0">
                <a:solidFill>
                  <a:srgbClr val="FF0000"/>
                </a:solidFill>
              </a:rPr>
              <a:t>tarihi</a:t>
            </a:r>
            <a:r>
              <a:rPr lang="en-US" sz="3400" dirty="0" smtClean="0">
                <a:solidFill>
                  <a:srgbClr val="FF0000"/>
                </a:solidFill>
              </a:rPr>
              <a:t> </a:t>
            </a:r>
            <a:r>
              <a:rPr lang="en-US" sz="3400" dirty="0" err="1" smtClean="0">
                <a:solidFill>
                  <a:srgbClr val="FF0000"/>
                </a:solidFill>
              </a:rPr>
              <a:t>sorumluluğu</a:t>
            </a:r>
            <a:endParaRPr lang="en-US" sz="3400" dirty="0" smtClean="0">
              <a:solidFill>
                <a:srgbClr val="FF0000"/>
              </a:solidFill>
            </a:endParaRPr>
          </a:p>
          <a:p>
            <a:pPr lvl="1"/>
            <a:r>
              <a:rPr lang="en-US" sz="3200" dirty="0" err="1">
                <a:solidFill>
                  <a:srgbClr val="FF0000"/>
                </a:solidFill>
              </a:rPr>
              <a:t>Sürdürülebilir</a:t>
            </a:r>
            <a:r>
              <a:rPr lang="en-US" sz="3200" dirty="0">
                <a:solidFill>
                  <a:srgbClr val="FF0000"/>
                </a:solidFill>
              </a:rPr>
              <a:t> </a:t>
            </a:r>
            <a:r>
              <a:rPr lang="en-US" sz="3200" dirty="0" err="1">
                <a:solidFill>
                  <a:srgbClr val="FF0000"/>
                </a:solidFill>
              </a:rPr>
              <a:t>kalkınma</a:t>
            </a:r>
            <a:r>
              <a:rPr lang="en-US" sz="3200" dirty="0">
                <a:solidFill>
                  <a:srgbClr val="FF0000"/>
                </a:solidFill>
              </a:rPr>
              <a:t> </a:t>
            </a:r>
            <a:r>
              <a:rPr lang="en-US" sz="3200" dirty="0" err="1" smtClean="0">
                <a:solidFill>
                  <a:srgbClr val="FF0000"/>
                </a:solidFill>
              </a:rPr>
              <a:t>hakkı</a:t>
            </a:r>
            <a:endParaRPr lang="en-US" sz="3200" dirty="0" smtClean="0">
              <a:solidFill>
                <a:srgbClr val="FF0000"/>
              </a:solidFill>
            </a:endParaRPr>
          </a:p>
          <a:p>
            <a:pPr lvl="1"/>
            <a:r>
              <a:rPr lang="en-US" sz="3200" dirty="0" err="1" smtClean="0">
                <a:solidFill>
                  <a:srgbClr val="FF0000"/>
                </a:solidFill>
              </a:rPr>
              <a:t>Arttırılmış</a:t>
            </a:r>
            <a:r>
              <a:rPr lang="en-US" sz="3200" dirty="0" smtClean="0">
                <a:solidFill>
                  <a:srgbClr val="FF0000"/>
                </a:solidFill>
              </a:rPr>
              <a:t> </a:t>
            </a:r>
            <a:r>
              <a:rPr lang="en-US" sz="3200" dirty="0" err="1" smtClean="0">
                <a:solidFill>
                  <a:srgbClr val="FF0000"/>
                </a:solidFill>
              </a:rPr>
              <a:t>azaltım</a:t>
            </a:r>
            <a:r>
              <a:rPr lang="en-US" sz="3200" dirty="0" smtClean="0">
                <a:solidFill>
                  <a:srgbClr val="FF0000"/>
                </a:solidFill>
              </a:rPr>
              <a:t> </a:t>
            </a:r>
            <a:r>
              <a:rPr lang="en-US" sz="3200" dirty="0" err="1" smtClean="0">
                <a:solidFill>
                  <a:srgbClr val="FF0000"/>
                </a:solidFill>
              </a:rPr>
              <a:t>hırsı</a:t>
            </a:r>
            <a:endParaRPr lang="en-US" sz="3200" dirty="0" smtClean="0">
              <a:solidFill>
                <a:srgbClr val="FF0000"/>
              </a:solidFill>
            </a:endParaRPr>
          </a:p>
          <a:p>
            <a:pPr lvl="1"/>
            <a:r>
              <a:rPr lang="en-US" sz="3200" dirty="0" err="1" smtClean="0">
                <a:solidFill>
                  <a:srgbClr val="FF0000"/>
                </a:solidFill>
              </a:rPr>
              <a:t>Finans</a:t>
            </a:r>
            <a:r>
              <a:rPr lang="en-US" sz="3200" dirty="0" smtClean="0">
                <a:solidFill>
                  <a:srgbClr val="FF0000"/>
                </a:solidFill>
              </a:rPr>
              <a:t> </a:t>
            </a:r>
          </a:p>
          <a:p>
            <a:pPr lvl="1"/>
            <a:r>
              <a:rPr lang="en-US" sz="3200" dirty="0" smtClean="0">
                <a:solidFill>
                  <a:srgbClr val="FF0000"/>
                </a:solidFill>
              </a:rPr>
              <a:t>MRV</a:t>
            </a:r>
            <a:endParaRPr lang="en-US" sz="3200" dirty="0">
              <a:solidFill>
                <a:srgbClr val="FF0000"/>
              </a:solidFill>
            </a:endParaRPr>
          </a:p>
          <a:p>
            <a:pPr marL="411480" lvl="1" indent="0">
              <a:buNone/>
            </a:pPr>
            <a:endParaRPr lang="en-US" sz="3400" dirty="0" smtClean="0"/>
          </a:p>
        </p:txBody>
      </p:sp>
    </p:spTree>
    <p:extLst>
      <p:ext uri="{BB962C8B-B14F-4D97-AF65-F5344CB8AC3E}">
        <p14:creationId xmlns:p14="http://schemas.microsoft.com/office/powerpoint/2010/main" val="64382506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1"/>
          <p:cNvSpPr>
            <a:spLocks noGrp="1"/>
          </p:cNvSpPr>
          <p:nvPr>
            <p:ph type="title"/>
          </p:nvPr>
        </p:nvSpPr>
        <p:spPr/>
        <p:txBody>
          <a:bodyPr/>
          <a:lstStyle/>
          <a:p>
            <a:pPr algn="ctr" eaLnBrk="1" hangingPunct="1">
              <a:defRPr/>
            </a:pPr>
            <a:r>
              <a:rPr lang="tr-TR" sz="2400" b="1" dirty="0" smtClean="0">
                <a:solidFill>
                  <a:srgbClr val="0000FF"/>
                </a:solidFill>
                <a:cs typeface="Arial" charset="0"/>
              </a:rPr>
              <a:t/>
            </a:r>
            <a:br>
              <a:rPr lang="tr-TR" sz="2400" b="1" dirty="0" smtClean="0">
                <a:solidFill>
                  <a:srgbClr val="0000FF"/>
                </a:solidFill>
                <a:cs typeface="Arial" charset="0"/>
              </a:rPr>
            </a:br>
            <a:r>
              <a:rPr lang="tr-TR" sz="4000" b="1" dirty="0" smtClean="0">
                <a:solidFill>
                  <a:srgbClr val="0000FF"/>
                </a:solidFill>
                <a:cs typeface="Arial" charset="0"/>
              </a:rPr>
              <a:t>ABD-Çin Anlaşması</a:t>
            </a:r>
            <a:endParaRPr lang="en-US" sz="4000" b="1" dirty="0">
              <a:solidFill>
                <a:srgbClr val="FF0000"/>
              </a:solidFill>
              <a:latin typeface="Arial" charset="0"/>
              <a:ea typeface="ＭＳ Ｐゴシック" pitchFamily="34" charset="-128"/>
              <a:cs typeface="Arial" charset="0"/>
            </a:endParaRPr>
          </a:p>
        </p:txBody>
      </p:sp>
      <p:sp>
        <p:nvSpPr>
          <p:cNvPr id="4" name="Content Placeholder 3"/>
          <p:cNvSpPr>
            <a:spLocks noGrp="1"/>
          </p:cNvSpPr>
          <p:nvPr>
            <p:ph idx="1"/>
          </p:nvPr>
        </p:nvSpPr>
        <p:spPr/>
        <p:txBody>
          <a:bodyPr/>
          <a:lstStyle/>
          <a:p>
            <a:endParaRPr lang="en-US"/>
          </a:p>
        </p:txBody>
      </p:sp>
      <p:sp>
        <p:nvSpPr>
          <p:cNvPr id="2" name="Metin kutusu 1"/>
          <p:cNvSpPr txBox="1"/>
          <p:nvPr/>
        </p:nvSpPr>
        <p:spPr>
          <a:xfrm>
            <a:off x="683568" y="1768211"/>
            <a:ext cx="8280920" cy="3247043"/>
          </a:xfrm>
          <a:prstGeom prst="rect">
            <a:avLst/>
          </a:prstGeom>
          <a:noFill/>
        </p:spPr>
        <p:txBody>
          <a:bodyPr wrap="square" rtlCol="0">
            <a:spAutoFit/>
          </a:bodyPr>
          <a:lstStyle/>
          <a:p>
            <a:pPr marL="285750" indent="-285750" algn="just">
              <a:spcAft>
                <a:spcPts val="600"/>
              </a:spcAft>
              <a:buFont typeface="Wingdings" pitchFamily="2" charset="2"/>
              <a:buChar char="Ø"/>
            </a:pPr>
            <a:r>
              <a:rPr lang="tr-TR" sz="1900" dirty="0" smtClean="0"/>
              <a:t>9-11 Kasım 2014 tarihleri arasında Pekin’de gerçekleştirilen </a:t>
            </a:r>
            <a:r>
              <a:rPr lang="tr-TR" sz="1900" dirty="0"/>
              <a:t>Asya-Pasifik Ekonomi İşbirliği Örgütü </a:t>
            </a:r>
            <a:r>
              <a:rPr lang="tr-TR" sz="1900" dirty="0" smtClean="0"/>
              <a:t>Zirvesi’nde iki ülke iklim değişikliği ile mücadele konusunda anlaştığını açıkladı.</a:t>
            </a:r>
          </a:p>
          <a:p>
            <a:pPr marL="285750" indent="-285750" algn="just">
              <a:spcAft>
                <a:spcPts val="600"/>
              </a:spcAft>
              <a:buFont typeface="Wingdings" pitchFamily="2" charset="2"/>
              <a:buChar char="Ø"/>
            </a:pPr>
            <a:r>
              <a:rPr lang="tr-TR" sz="1900" b="1" dirty="0" smtClean="0">
                <a:solidFill>
                  <a:srgbClr val="FF0000"/>
                </a:solidFill>
              </a:rPr>
              <a:t>ABD, </a:t>
            </a:r>
            <a:r>
              <a:rPr lang="tr-TR" sz="1900" b="1" u="sng" dirty="0" smtClean="0">
                <a:solidFill>
                  <a:srgbClr val="006600"/>
                </a:solidFill>
              </a:rPr>
              <a:t>2050 itibariyle </a:t>
            </a:r>
            <a:r>
              <a:rPr lang="tr-TR" sz="1900" b="1" u="sng" dirty="0" smtClean="0"/>
              <a:t>ekonomi genelinde </a:t>
            </a:r>
            <a:r>
              <a:rPr lang="tr-TR" sz="1900" b="1" u="sng" dirty="0" smtClean="0">
                <a:solidFill>
                  <a:srgbClr val="FF0000"/>
                </a:solidFill>
              </a:rPr>
              <a:t>% 80’lik </a:t>
            </a:r>
            <a:r>
              <a:rPr lang="tr-TR" sz="1900" b="1" u="sng" dirty="0"/>
              <a:t>azaltım yapacağını</a:t>
            </a:r>
            <a:r>
              <a:rPr lang="tr-TR" sz="1900" dirty="0"/>
              <a:t>, bu </a:t>
            </a:r>
            <a:r>
              <a:rPr lang="tr-TR" sz="1900" dirty="0" smtClean="0"/>
              <a:t>amaçla emisyonlarını </a:t>
            </a:r>
            <a:r>
              <a:rPr lang="tr-TR" sz="1900" b="1" u="sng" dirty="0">
                <a:solidFill>
                  <a:srgbClr val="006600"/>
                </a:solidFill>
              </a:rPr>
              <a:t>2025 yılı itibariyle 2005 yılı seviyesine </a:t>
            </a:r>
            <a:r>
              <a:rPr lang="tr-TR" sz="1900" b="1" u="sng" dirty="0"/>
              <a:t>göre </a:t>
            </a:r>
            <a:r>
              <a:rPr lang="tr-TR" sz="1900" b="1" u="sng" dirty="0" smtClean="0">
                <a:solidFill>
                  <a:srgbClr val="FF0000"/>
                </a:solidFill>
              </a:rPr>
              <a:t>% </a:t>
            </a:r>
            <a:r>
              <a:rPr lang="tr-TR" sz="1900" b="1" u="sng" dirty="0">
                <a:solidFill>
                  <a:srgbClr val="FF0000"/>
                </a:solidFill>
              </a:rPr>
              <a:t>26 ile 28 </a:t>
            </a:r>
            <a:r>
              <a:rPr lang="tr-TR" sz="1900" b="1" u="sng" dirty="0"/>
              <a:t>azaltmayı</a:t>
            </a:r>
            <a:r>
              <a:rPr lang="tr-TR" sz="1900" dirty="0"/>
              <a:t> hedeflediğini </a:t>
            </a:r>
            <a:r>
              <a:rPr lang="tr-TR" sz="1900" dirty="0" smtClean="0"/>
              <a:t>duyurdu.</a:t>
            </a:r>
          </a:p>
          <a:p>
            <a:pPr marL="285750" indent="-285750" algn="just">
              <a:spcAft>
                <a:spcPts val="600"/>
              </a:spcAft>
              <a:buFont typeface="Wingdings" pitchFamily="2" charset="2"/>
              <a:buChar char="Ø"/>
            </a:pPr>
            <a:r>
              <a:rPr lang="tr-TR" sz="1900" b="1" dirty="0" smtClean="0">
                <a:solidFill>
                  <a:srgbClr val="FF0000"/>
                </a:solidFill>
              </a:rPr>
              <a:t>ÇİN</a:t>
            </a:r>
            <a:r>
              <a:rPr lang="tr-TR" sz="1900" dirty="0" smtClean="0"/>
              <a:t>, </a:t>
            </a:r>
            <a:r>
              <a:rPr lang="tr-TR" sz="1900" b="1" dirty="0" smtClean="0"/>
              <a:t>2030’da en üst seviyeye ulaşacak olan emisyonlarını </a:t>
            </a:r>
            <a:r>
              <a:rPr lang="tr-TR" sz="1900" dirty="0" smtClean="0"/>
              <a:t>azaltmak için </a:t>
            </a:r>
            <a:r>
              <a:rPr lang="tr-TR" sz="1900" b="1" u="sng" dirty="0" smtClean="0">
                <a:solidFill>
                  <a:srgbClr val="006600"/>
                </a:solidFill>
              </a:rPr>
              <a:t>yenilenebilir enerji ve enerji verimliliği yatırımları</a:t>
            </a:r>
            <a:r>
              <a:rPr lang="tr-TR" sz="1900" dirty="0" smtClean="0">
                <a:solidFill>
                  <a:srgbClr val="006600"/>
                </a:solidFill>
              </a:rPr>
              <a:t> </a:t>
            </a:r>
            <a:r>
              <a:rPr lang="tr-TR" sz="1900" dirty="0" smtClean="0"/>
              <a:t>yapacağını ilan etti. </a:t>
            </a:r>
          </a:p>
          <a:p>
            <a:pPr marL="285750" indent="-285750" algn="just">
              <a:spcAft>
                <a:spcPts val="600"/>
              </a:spcAft>
              <a:buFont typeface="Wingdings" pitchFamily="2" charset="2"/>
              <a:buChar char="Ø"/>
            </a:pPr>
            <a:r>
              <a:rPr lang="tr-TR" sz="1900" dirty="0" smtClean="0"/>
              <a:t>Anlaşmaya varılmasında </a:t>
            </a:r>
            <a:r>
              <a:rPr lang="tr-TR" sz="1900" b="1" u="sng" dirty="0" smtClean="0">
                <a:solidFill>
                  <a:srgbClr val="0000FF"/>
                </a:solidFill>
              </a:rPr>
              <a:t>Çin’deki aşırı hava kirliliği</a:t>
            </a:r>
            <a:r>
              <a:rPr lang="tr-TR" sz="1900" dirty="0" smtClean="0"/>
              <a:t>nin de etkili olduğu ifade edildi. </a:t>
            </a:r>
          </a:p>
        </p:txBody>
      </p:sp>
    </p:spTree>
    <p:extLst>
      <p:ext uri="{BB962C8B-B14F-4D97-AF65-F5344CB8AC3E}">
        <p14:creationId xmlns:p14="http://schemas.microsoft.com/office/powerpoint/2010/main" val="137006808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1"/>
          <p:cNvSpPr>
            <a:spLocks noGrp="1"/>
          </p:cNvSpPr>
          <p:nvPr>
            <p:ph type="title"/>
          </p:nvPr>
        </p:nvSpPr>
        <p:spPr/>
        <p:txBody>
          <a:bodyPr/>
          <a:lstStyle/>
          <a:p>
            <a:pPr algn="ctr" eaLnBrk="1" hangingPunct="1">
              <a:defRPr/>
            </a:pPr>
            <a:r>
              <a:rPr lang="tr-TR" sz="3600" b="1" dirty="0" smtClean="0">
                <a:solidFill>
                  <a:srgbClr val="FF0000"/>
                </a:solidFill>
                <a:latin typeface="Arial" pitchFamily="34" charset="0"/>
                <a:cs typeface="Arial" pitchFamily="34" charset="0"/>
              </a:rPr>
              <a:t>2020 SONRASI </a:t>
            </a:r>
            <a:r>
              <a:rPr lang="tr-TR" sz="3600" b="1" dirty="0" smtClean="0">
                <a:solidFill>
                  <a:srgbClr val="FF0000"/>
                </a:solidFill>
                <a:latin typeface="Arial" pitchFamily="34" charset="0"/>
                <a:ea typeface="ＭＳ Ｐゴシック" pitchFamily="34" charset="-128"/>
                <a:cs typeface="Arial" pitchFamily="34" charset="0"/>
              </a:rPr>
              <a:t>AVRUPA </a:t>
            </a:r>
            <a:r>
              <a:rPr lang="tr-TR" sz="3600" b="1" dirty="0" smtClean="0">
                <a:solidFill>
                  <a:srgbClr val="FF0000"/>
                </a:solidFill>
                <a:latin typeface="Arial" charset="0"/>
                <a:ea typeface="ＭＳ Ｐゴシック" pitchFamily="34" charset="-128"/>
                <a:cs typeface="Arial" charset="0"/>
              </a:rPr>
              <a:t>BİRLİĞİ (AB)</a:t>
            </a:r>
            <a:endParaRPr lang="en-US" sz="3600" b="1" dirty="0">
              <a:solidFill>
                <a:srgbClr val="FF0000"/>
              </a:solidFill>
              <a:latin typeface="Arial" charset="0"/>
              <a:ea typeface="ＭＳ Ｐゴシック" pitchFamily="34" charset="-128"/>
              <a:cs typeface="Arial" charset="0"/>
            </a:endParaRPr>
          </a:p>
        </p:txBody>
      </p:sp>
      <p:sp>
        <p:nvSpPr>
          <p:cNvPr id="4" name="Content Placeholder 3"/>
          <p:cNvSpPr>
            <a:spLocks noGrp="1"/>
          </p:cNvSpPr>
          <p:nvPr>
            <p:ph idx="1"/>
          </p:nvPr>
        </p:nvSpPr>
        <p:spPr/>
        <p:txBody>
          <a:bodyPr/>
          <a:lstStyle/>
          <a:p>
            <a:endParaRPr lang="en-US" dirty="0"/>
          </a:p>
        </p:txBody>
      </p:sp>
      <p:sp>
        <p:nvSpPr>
          <p:cNvPr id="2" name="Metin kutusu 1"/>
          <p:cNvSpPr txBox="1"/>
          <p:nvPr/>
        </p:nvSpPr>
        <p:spPr>
          <a:xfrm>
            <a:off x="611561" y="1081446"/>
            <a:ext cx="7465640" cy="4093428"/>
          </a:xfrm>
          <a:prstGeom prst="rect">
            <a:avLst/>
          </a:prstGeom>
          <a:noFill/>
        </p:spPr>
        <p:txBody>
          <a:bodyPr wrap="square" rtlCol="0">
            <a:spAutoFit/>
          </a:bodyPr>
          <a:lstStyle/>
          <a:p>
            <a:pPr marL="342900" indent="-342900" algn="just">
              <a:spcAft>
                <a:spcPts val="600"/>
              </a:spcAft>
              <a:buFont typeface="Wingdings" pitchFamily="2" charset="2"/>
              <a:buChar char="ü"/>
            </a:pPr>
            <a:endParaRPr lang="tr-TR" sz="1900" b="1" dirty="0" smtClean="0"/>
          </a:p>
          <a:p>
            <a:pPr marL="342900" indent="-342900" algn="just">
              <a:spcAft>
                <a:spcPts val="600"/>
              </a:spcAft>
              <a:buFont typeface="Wingdings" pitchFamily="2" charset="2"/>
              <a:buChar char="ü"/>
            </a:pPr>
            <a:endParaRPr lang="tr-TR" sz="1900" b="1" dirty="0"/>
          </a:p>
          <a:p>
            <a:pPr marL="342900" indent="-342900" algn="just">
              <a:spcAft>
                <a:spcPts val="600"/>
              </a:spcAft>
              <a:buFont typeface="Wingdings" pitchFamily="2" charset="2"/>
              <a:buChar char="ü"/>
            </a:pPr>
            <a:r>
              <a:rPr lang="tr-TR" sz="2400" b="1" dirty="0" smtClean="0"/>
              <a:t>23 Ekim 2014 BM İklim Zirvesi’nde, </a:t>
            </a:r>
            <a:r>
              <a:rPr lang="tr-TR" sz="2400" b="1" u="sng" dirty="0" smtClean="0"/>
              <a:t>AB tarafından 2030 yılında</a:t>
            </a:r>
            <a:r>
              <a:rPr lang="tr-TR" sz="2400" dirty="0" smtClean="0"/>
              <a:t>;</a:t>
            </a:r>
          </a:p>
          <a:p>
            <a:pPr marL="742950" lvl="1" indent="-285750">
              <a:spcAft>
                <a:spcPts val="600"/>
              </a:spcAft>
              <a:buFont typeface="Wingdings" pitchFamily="2" charset="2"/>
              <a:buChar char="Ø"/>
            </a:pPr>
            <a:r>
              <a:rPr lang="tr-TR" sz="2400" b="1" dirty="0" smtClean="0">
                <a:solidFill>
                  <a:srgbClr val="FF0000"/>
                </a:solidFill>
              </a:rPr>
              <a:t>Emisyonların 1990 yılına göre </a:t>
            </a:r>
            <a:r>
              <a:rPr lang="tr-TR" sz="2400" b="1" u="sng" dirty="0" smtClean="0">
                <a:solidFill>
                  <a:srgbClr val="FF0000"/>
                </a:solidFill>
              </a:rPr>
              <a:t>en az % 40</a:t>
            </a:r>
            <a:r>
              <a:rPr lang="tr-TR" sz="2400" b="1" dirty="0" smtClean="0">
                <a:solidFill>
                  <a:srgbClr val="FF0000"/>
                </a:solidFill>
              </a:rPr>
              <a:t> azaltılacağı</a:t>
            </a:r>
            <a:r>
              <a:rPr lang="tr-TR" sz="2400" dirty="0" smtClean="0"/>
              <a:t>,</a:t>
            </a:r>
          </a:p>
          <a:p>
            <a:pPr marL="742950" lvl="1" indent="-285750">
              <a:spcAft>
                <a:spcPts val="600"/>
              </a:spcAft>
              <a:buFont typeface="Wingdings" pitchFamily="2" charset="2"/>
              <a:buChar char="Ø"/>
            </a:pPr>
            <a:r>
              <a:rPr lang="tr-TR" sz="2400" b="1" dirty="0" smtClean="0">
                <a:solidFill>
                  <a:srgbClr val="0000FF"/>
                </a:solidFill>
              </a:rPr>
              <a:t>Yenilenebilir enerjinin payının </a:t>
            </a:r>
            <a:r>
              <a:rPr lang="tr-TR" sz="2400" b="1" u="sng" dirty="0" smtClean="0">
                <a:solidFill>
                  <a:srgbClr val="0000FF"/>
                </a:solidFill>
              </a:rPr>
              <a:t>en az % 27</a:t>
            </a:r>
            <a:r>
              <a:rPr lang="tr-TR" sz="2400" b="1" dirty="0" smtClean="0">
                <a:solidFill>
                  <a:srgbClr val="0000FF"/>
                </a:solidFill>
              </a:rPr>
              <a:t>’ye çıkarılacağı</a:t>
            </a:r>
            <a:r>
              <a:rPr lang="tr-TR" sz="2400" dirty="0" smtClean="0"/>
              <a:t>,</a:t>
            </a:r>
          </a:p>
          <a:p>
            <a:pPr marL="742950" lvl="1" indent="-285750">
              <a:spcAft>
                <a:spcPts val="600"/>
              </a:spcAft>
              <a:buFont typeface="Wingdings" pitchFamily="2" charset="2"/>
              <a:buChar char="Ø"/>
            </a:pPr>
            <a:r>
              <a:rPr lang="tr-TR" sz="2400" b="1" u="sng" dirty="0" smtClean="0">
                <a:solidFill>
                  <a:srgbClr val="006600"/>
                </a:solidFill>
              </a:rPr>
              <a:t>En az % 27</a:t>
            </a:r>
            <a:r>
              <a:rPr lang="tr-TR" sz="2400" b="1" dirty="0" smtClean="0">
                <a:solidFill>
                  <a:srgbClr val="006600"/>
                </a:solidFill>
              </a:rPr>
              <a:t> düzeyinde enerji verimliliği sağlanacağ</a:t>
            </a:r>
            <a:r>
              <a:rPr lang="tr-TR" sz="2400" dirty="0" smtClean="0"/>
              <a:t>ı </a:t>
            </a:r>
          </a:p>
          <a:p>
            <a:pPr marL="268288" lvl="1">
              <a:spcAft>
                <a:spcPts val="600"/>
              </a:spcAft>
            </a:pPr>
            <a:r>
              <a:rPr lang="tr-TR" sz="2400" dirty="0" smtClean="0"/>
              <a:t>açıklanmıştır. </a:t>
            </a:r>
          </a:p>
        </p:txBody>
      </p:sp>
    </p:spTree>
    <p:extLst>
      <p:ext uri="{BB962C8B-B14F-4D97-AF65-F5344CB8AC3E}">
        <p14:creationId xmlns:p14="http://schemas.microsoft.com/office/powerpoint/2010/main" val="270900425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2020 ÖNCESİ</a:t>
            </a:r>
            <a:endParaRPr lang="en-US" dirty="0"/>
          </a:p>
        </p:txBody>
      </p:sp>
      <p:sp>
        <p:nvSpPr>
          <p:cNvPr id="3" name="Content Placeholder 2"/>
          <p:cNvSpPr>
            <a:spLocks noGrp="1"/>
          </p:cNvSpPr>
          <p:nvPr>
            <p:ph idx="1"/>
          </p:nvPr>
        </p:nvSpPr>
        <p:spPr/>
        <p:txBody>
          <a:bodyPr/>
          <a:lstStyle/>
          <a:p>
            <a:pPr marL="114300" indent="0">
              <a:buNone/>
            </a:pPr>
            <a:endParaRPr lang="en-US" i="1" dirty="0" smtClean="0">
              <a:solidFill>
                <a:srgbClr val="0000FF"/>
              </a:solidFill>
            </a:endParaRPr>
          </a:p>
          <a:p>
            <a:r>
              <a:rPr lang="en-US" sz="2400" dirty="0" smtClean="0">
                <a:solidFill>
                  <a:srgbClr val="0000FF"/>
                </a:solidFill>
              </a:rPr>
              <a:t>2009</a:t>
            </a:r>
            <a:r>
              <a:rPr lang="en-US" sz="2400" i="1" dirty="0" smtClean="0">
                <a:solidFill>
                  <a:srgbClr val="0000FF"/>
                </a:solidFill>
              </a:rPr>
              <a:t> </a:t>
            </a:r>
            <a:r>
              <a:rPr lang="en-US" sz="2400" dirty="0" err="1" smtClean="0">
                <a:solidFill>
                  <a:srgbClr val="0000FF"/>
                </a:solidFill>
              </a:rPr>
              <a:t>Copenhag</a:t>
            </a:r>
            <a:r>
              <a:rPr lang="en-US" sz="2400" dirty="0" smtClean="0">
                <a:solidFill>
                  <a:srgbClr val="0000FF"/>
                </a:solidFill>
              </a:rPr>
              <a:t> </a:t>
            </a:r>
            <a:r>
              <a:rPr lang="en-US" sz="2400" dirty="0" err="1">
                <a:solidFill>
                  <a:srgbClr val="0000FF"/>
                </a:solidFill>
              </a:rPr>
              <a:t>Mütabakatı</a:t>
            </a:r>
            <a:r>
              <a:rPr lang="en-US" sz="2400" dirty="0">
                <a:solidFill>
                  <a:srgbClr val="0000FF"/>
                </a:solidFill>
              </a:rPr>
              <a:t> </a:t>
            </a:r>
            <a:r>
              <a:rPr lang="en-US" sz="2400" dirty="0" smtClean="0">
                <a:solidFill>
                  <a:srgbClr val="0000FF"/>
                </a:solidFill>
              </a:rPr>
              <a:t> </a:t>
            </a:r>
            <a:r>
              <a:rPr lang="en-US" sz="2400" dirty="0" err="1" smtClean="0">
                <a:solidFill>
                  <a:srgbClr val="0000FF"/>
                </a:solidFill>
              </a:rPr>
              <a:t>vaadler</a:t>
            </a:r>
            <a:r>
              <a:rPr lang="en-US" sz="2400" dirty="0" smtClean="0">
                <a:solidFill>
                  <a:srgbClr val="0000FF"/>
                </a:solidFill>
              </a:rPr>
              <a:t> (pledges)</a:t>
            </a:r>
          </a:p>
          <a:p>
            <a:pPr marL="114300" indent="0">
              <a:buNone/>
            </a:pPr>
            <a:endParaRPr lang="en-US" sz="2400" dirty="0" smtClean="0">
              <a:solidFill>
                <a:srgbClr val="0000FF"/>
              </a:solidFill>
            </a:endParaRPr>
          </a:p>
          <a:p>
            <a:r>
              <a:rPr lang="en-US" sz="2400" dirty="0" err="1" smtClean="0">
                <a:solidFill>
                  <a:srgbClr val="0000FF"/>
                </a:solidFill>
              </a:rPr>
              <a:t>Türkiye</a:t>
            </a:r>
            <a:r>
              <a:rPr lang="en-US" sz="2400" dirty="0" smtClean="0">
                <a:solidFill>
                  <a:srgbClr val="0000FF"/>
                </a:solidFill>
              </a:rPr>
              <a:t> </a:t>
            </a:r>
            <a:r>
              <a:rPr lang="en-US" sz="2400" dirty="0" err="1" smtClean="0">
                <a:solidFill>
                  <a:srgbClr val="0000FF"/>
                </a:solidFill>
              </a:rPr>
              <a:t>bildirimde</a:t>
            </a:r>
            <a:r>
              <a:rPr lang="en-US" sz="2400" dirty="0" smtClean="0">
                <a:solidFill>
                  <a:srgbClr val="0000FF"/>
                </a:solidFill>
              </a:rPr>
              <a:t> </a:t>
            </a:r>
            <a:r>
              <a:rPr lang="en-US" sz="2400" dirty="0" err="1" smtClean="0">
                <a:solidFill>
                  <a:srgbClr val="0000FF"/>
                </a:solidFill>
              </a:rPr>
              <a:t>bulunmadı</a:t>
            </a:r>
            <a:r>
              <a:rPr lang="en-US" sz="2400" dirty="0" smtClean="0">
                <a:solidFill>
                  <a:srgbClr val="0000FF"/>
                </a:solidFill>
              </a:rPr>
              <a:t> </a:t>
            </a:r>
            <a:r>
              <a:rPr lang="en-US" sz="2400" dirty="0" err="1" smtClean="0">
                <a:solidFill>
                  <a:srgbClr val="0000FF"/>
                </a:solidFill>
              </a:rPr>
              <a:t>ve</a:t>
            </a:r>
            <a:r>
              <a:rPr lang="en-US" sz="2400" dirty="0" smtClean="0">
                <a:solidFill>
                  <a:srgbClr val="0000FF"/>
                </a:solidFill>
              </a:rPr>
              <a:t> </a:t>
            </a:r>
            <a:r>
              <a:rPr lang="en-US" sz="2400" dirty="0" err="1">
                <a:solidFill>
                  <a:srgbClr val="0000FF"/>
                </a:solidFill>
              </a:rPr>
              <a:t>Copenhag</a:t>
            </a:r>
            <a:r>
              <a:rPr lang="en-US" sz="2400" dirty="0">
                <a:solidFill>
                  <a:srgbClr val="0000FF"/>
                </a:solidFill>
              </a:rPr>
              <a:t> </a:t>
            </a:r>
            <a:r>
              <a:rPr lang="en-US" sz="2400" dirty="0" err="1" smtClean="0">
                <a:solidFill>
                  <a:srgbClr val="0000FF"/>
                </a:solidFill>
              </a:rPr>
              <a:t>Mütabakatını</a:t>
            </a:r>
            <a:r>
              <a:rPr lang="en-US" sz="2400" dirty="0" smtClean="0">
                <a:solidFill>
                  <a:srgbClr val="0000FF"/>
                </a:solidFill>
              </a:rPr>
              <a:t> </a:t>
            </a:r>
            <a:r>
              <a:rPr lang="en-US" sz="2400" dirty="0" err="1" smtClean="0">
                <a:solidFill>
                  <a:srgbClr val="0000FF"/>
                </a:solidFill>
              </a:rPr>
              <a:t>onaylamadı</a:t>
            </a:r>
            <a:r>
              <a:rPr lang="en-US" sz="2400" dirty="0" smtClean="0">
                <a:solidFill>
                  <a:srgbClr val="0000FF"/>
                </a:solidFill>
              </a:rPr>
              <a:t> </a:t>
            </a:r>
          </a:p>
          <a:p>
            <a:pPr marL="114300" indent="0">
              <a:buNone/>
            </a:pPr>
            <a:endParaRPr lang="en-US" sz="2400" dirty="0"/>
          </a:p>
          <a:p>
            <a:endParaRPr lang="en-US" dirty="0"/>
          </a:p>
        </p:txBody>
      </p:sp>
    </p:spTree>
    <p:extLst>
      <p:ext uri="{BB962C8B-B14F-4D97-AF65-F5344CB8AC3E}">
        <p14:creationId xmlns:p14="http://schemas.microsoft.com/office/powerpoint/2010/main" val="227364692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Başlık 1"/>
          <p:cNvSpPr>
            <a:spLocks noGrp="1"/>
          </p:cNvSpPr>
          <p:nvPr>
            <p:ph type="title"/>
          </p:nvPr>
        </p:nvSpPr>
        <p:spPr>
          <a:xfrm>
            <a:off x="395288" y="115888"/>
            <a:ext cx="8362950" cy="792162"/>
          </a:xfrm>
        </p:spPr>
        <p:txBody>
          <a:bodyPr/>
          <a:lstStyle/>
          <a:p>
            <a:pPr eaLnBrk="1" hangingPunct="1">
              <a:defRPr/>
            </a:pPr>
            <a:r>
              <a:rPr lang="tr-TR" sz="2400" b="1" dirty="0">
                <a:solidFill>
                  <a:srgbClr val="0000FF"/>
                </a:solidFill>
                <a:cs typeface="Arial" charset="0"/>
              </a:rPr>
              <a:t>ULUSLARARASI EMİSYON AZALTIM ÇABALARI</a:t>
            </a:r>
            <a:br>
              <a:rPr lang="tr-TR" sz="2400" b="1" dirty="0">
                <a:solidFill>
                  <a:srgbClr val="0000FF"/>
                </a:solidFill>
                <a:cs typeface="Arial" charset="0"/>
              </a:rPr>
            </a:br>
            <a:r>
              <a:rPr lang="tr-TR" sz="2000" b="1" dirty="0">
                <a:solidFill>
                  <a:srgbClr val="FF0000"/>
                </a:solidFill>
                <a:latin typeface="Arial" charset="0"/>
                <a:ea typeface="ＭＳ Ｐゴシック" pitchFamily="34" charset="-128"/>
                <a:cs typeface="Arial" charset="0"/>
              </a:rPr>
              <a:t>2020 </a:t>
            </a:r>
            <a:r>
              <a:rPr lang="tr-TR" sz="2000" b="1" dirty="0" smtClean="0">
                <a:solidFill>
                  <a:srgbClr val="FF0000"/>
                </a:solidFill>
                <a:latin typeface="Arial" charset="0"/>
                <a:ea typeface="ＭＳ Ｐゴシック" pitchFamily="34" charset="-128"/>
                <a:cs typeface="Arial" charset="0"/>
              </a:rPr>
              <a:t>ÖNCESİ EK - 1 TARAFLARI (</a:t>
            </a:r>
            <a:r>
              <a:rPr lang="tr-TR" sz="2000" b="1" dirty="0" err="1" smtClean="0">
                <a:solidFill>
                  <a:srgbClr val="FF0000"/>
                </a:solidFill>
                <a:latin typeface="Arial" charset="0"/>
                <a:ea typeface="ＭＳ Ｐゴシック" pitchFamily="34" charset="-128"/>
                <a:cs typeface="Arial" charset="0"/>
              </a:rPr>
              <a:t>Copenhag</a:t>
            </a:r>
            <a:r>
              <a:rPr lang="tr-TR" sz="2000" b="1" dirty="0" smtClean="0">
                <a:solidFill>
                  <a:srgbClr val="FF0000"/>
                </a:solidFill>
                <a:latin typeface="Arial" charset="0"/>
                <a:ea typeface="ＭＳ Ｐゴシック" pitchFamily="34" charset="-128"/>
                <a:cs typeface="Arial" charset="0"/>
              </a:rPr>
              <a:t> </a:t>
            </a:r>
            <a:r>
              <a:rPr lang="tr-TR" sz="2000" b="1" dirty="0" err="1" smtClean="0">
                <a:solidFill>
                  <a:srgbClr val="FF0000"/>
                </a:solidFill>
                <a:latin typeface="Arial" charset="0"/>
                <a:ea typeface="ＭＳ Ｐゴシック" pitchFamily="34" charset="-128"/>
                <a:cs typeface="Arial" charset="0"/>
              </a:rPr>
              <a:t>pledges</a:t>
            </a:r>
            <a:r>
              <a:rPr lang="tr-TR" sz="2000" b="1" dirty="0" smtClean="0">
                <a:solidFill>
                  <a:srgbClr val="FF0000"/>
                </a:solidFill>
                <a:latin typeface="Arial" charset="0"/>
                <a:ea typeface="ＭＳ Ｐゴシック" pitchFamily="34" charset="-128"/>
                <a:cs typeface="Arial" charset="0"/>
              </a:rPr>
              <a:t>)</a:t>
            </a:r>
            <a:endParaRPr lang="en-US" sz="2000" b="1" dirty="0">
              <a:solidFill>
                <a:srgbClr val="FF0000"/>
              </a:solidFill>
              <a:latin typeface="Arial" charset="0"/>
              <a:ea typeface="ＭＳ Ｐゴシック" pitchFamily="34" charset="-128"/>
              <a:cs typeface="Arial" charset="0"/>
            </a:endParaRPr>
          </a:p>
        </p:txBody>
      </p:sp>
      <p:graphicFrame>
        <p:nvGraphicFramePr>
          <p:cNvPr id="4" name="Tablo 3"/>
          <p:cNvGraphicFramePr>
            <a:graphicFrameLocks noGrp="1"/>
          </p:cNvGraphicFramePr>
          <p:nvPr>
            <p:extLst>
              <p:ext uri="{D42A27DB-BD31-4B8C-83A1-F6EECF244321}">
                <p14:modId xmlns:p14="http://schemas.microsoft.com/office/powerpoint/2010/main" val="1238743743"/>
              </p:ext>
            </p:extLst>
          </p:nvPr>
        </p:nvGraphicFramePr>
        <p:xfrm>
          <a:off x="755576" y="1445439"/>
          <a:ext cx="8136904" cy="4935889"/>
        </p:xfrm>
        <a:graphic>
          <a:graphicData uri="http://schemas.openxmlformats.org/drawingml/2006/table">
            <a:tbl>
              <a:tblPr firstRow="1" bandRow="1">
                <a:tableStyleId>{5C22544A-7EE6-4342-B048-85BDC9FD1C3A}</a:tableStyleId>
              </a:tblPr>
              <a:tblGrid>
                <a:gridCol w="1686025"/>
                <a:gridCol w="6450879"/>
              </a:tblGrid>
              <a:tr h="354596">
                <a:tc gridSpan="2">
                  <a:txBody>
                    <a:bodyPr/>
                    <a:lstStyle/>
                    <a:p>
                      <a:r>
                        <a:rPr lang="tr-TR" sz="1600" dirty="0" smtClean="0">
                          <a:latin typeface="Arial" pitchFamily="34" charset="0"/>
                          <a:cs typeface="Arial" pitchFamily="34" charset="0"/>
                        </a:rPr>
                        <a:t>Baz yıla göre emisyon azaltımı</a:t>
                      </a:r>
                      <a:endParaRPr lang="en-US" sz="1600" dirty="0">
                        <a:latin typeface="Arial" pitchFamily="34" charset="0"/>
                        <a:cs typeface="Arial" pitchFamily="34" charset="0"/>
                      </a:endParaRPr>
                    </a:p>
                  </a:txBody>
                  <a:tcPr marL="91447" marR="91447" marT="45728" marB="45728">
                    <a:solidFill>
                      <a:schemeClr val="tx2">
                        <a:lumMod val="75000"/>
                      </a:schemeClr>
                    </a:solidFill>
                  </a:tcPr>
                </a:tc>
                <a:tc hMerge="1">
                  <a:txBody>
                    <a:bodyPr/>
                    <a:lstStyle/>
                    <a:p>
                      <a:endParaRPr lang="en-US" dirty="0"/>
                    </a:p>
                  </a:txBody>
                  <a:tcPr/>
                </a:tc>
              </a:tr>
              <a:tr h="354596">
                <a:tc>
                  <a:txBody>
                    <a:bodyPr/>
                    <a:lstStyle/>
                    <a:p>
                      <a:r>
                        <a:rPr lang="tr-TR" sz="1600" b="1" dirty="0" smtClean="0">
                          <a:latin typeface="Arial" pitchFamily="34" charset="0"/>
                          <a:cs typeface="Arial" pitchFamily="34" charset="0"/>
                        </a:rPr>
                        <a:t>ABD</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2005 yılının %17 altı</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Kanada</a:t>
                      </a:r>
                      <a:endParaRPr lang="en-US" sz="1600" b="1" dirty="0">
                        <a:latin typeface="Arial" pitchFamily="34" charset="0"/>
                        <a:cs typeface="Arial" pitchFamily="34" charset="0"/>
                      </a:endParaRPr>
                    </a:p>
                  </a:txBody>
                  <a:tcPr marL="91447" marR="91447"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2005 yılının %17 altı</a:t>
                      </a:r>
                      <a:endParaRPr lang="en-US" sz="1600" dirty="0" smtClean="0">
                        <a:latin typeface="Arial" pitchFamily="34" charset="0"/>
                        <a:cs typeface="Arial" pitchFamily="34" charset="0"/>
                      </a:endParaRPr>
                    </a:p>
                  </a:txBody>
                  <a:tcPr marL="91447" marR="91447" marT="45728" marB="45728"/>
                </a:tc>
              </a:tr>
              <a:tr h="340020">
                <a:tc>
                  <a:txBody>
                    <a:bodyPr/>
                    <a:lstStyle/>
                    <a:p>
                      <a:r>
                        <a:rPr lang="tr-TR" sz="1600" b="1" dirty="0" smtClean="0">
                          <a:latin typeface="Arial" pitchFamily="34" charset="0"/>
                          <a:cs typeface="Arial" pitchFamily="34" charset="0"/>
                        </a:rPr>
                        <a:t>Japonya</a:t>
                      </a:r>
                      <a:endParaRPr lang="en-US" sz="1600" b="1" dirty="0">
                        <a:latin typeface="Arial" pitchFamily="34" charset="0"/>
                        <a:cs typeface="Arial" pitchFamily="34" charset="0"/>
                      </a:endParaRPr>
                    </a:p>
                  </a:txBody>
                  <a:tcPr marL="91447" marR="91447"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aseline="0" dirty="0" smtClean="0">
                          <a:latin typeface="Arial" pitchFamily="34" charset="0"/>
                          <a:cs typeface="Arial" pitchFamily="34" charset="0"/>
                        </a:rPr>
                        <a:t>2020 yılında 2005 yılına göre %3.8</a:t>
                      </a:r>
                      <a:endParaRPr lang="en-US" sz="1600" dirty="0" smtClean="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İzlanda</a:t>
                      </a:r>
                      <a:endParaRPr lang="en-US" sz="1600" b="1" dirty="0">
                        <a:latin typeface="Arial" pitchFamily="34" charset="0"/>
                        <a:cs typeface="Arial" pitchFamily="34" charset="0"/>
                      </a:endParaRPr>
                    </a:p>
                  </a:txBody>
                  <a:tcPr marL="91447" marR="91447"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%15 altı</a:t>
                      </a:r>
                      <a:endParaRPr lang="en-US" sz="1600" dirty="0" smtClean="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Avustralya</a:t>
                      </a:r>
                      <a:endParaRPr lang="en-US" sz="1600" b="1" dirty="0">
                        <a:latin typeface="Arial" pitchFamily="34" charset="0"/>
                        <a:cs typeface="Arial" pitchFamily="34" charset="0"/>
                      </a:endParaRPr>
                    </a:p>
                  </a:txBody>
                  <a:tcPr marL="91447" marR="91447"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2000 yılının %5 altı</a:t>
                      </a:r>
                      <a:endParaRPr lang="en-US" sz="1600" dirty="0" smtClean="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Avrupa Birliği</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%30 altı</a:t>
                      </a:r>
                      <a:endParaRPr lang="en-US" sz="1600" dirty="0">
                        <a:latin typeface="Arial" pitchFamily="34" charset="0"/>
                        <a:cs typeface="Arial" pitchFamily="34" charset="0"/>
                      </a:endParaRPr>
                    </a:p>
                  </a:txBody>
                  <a:tcPr marL="91447" marR="91447" marT="45728" marB="45728"/>
                </a:tc>
              </a:tr>
              <a:tr h="340717">
                <a:tc>
                  <a:txBody>
                    <a:bodyPr/>
                    <a:lstStyle/>
                    <a:p>
                      <a:r>
                        <a:rPr lang="tr-TR" sz="1600" b="1" dirty="0" smtClean="0">
                          <a:latin typeface="Arial" pitchFamily="34" charset="0"/>
                          <a:cs typeface="Arial" pitchFamily="34" charset="0"/>
                        </a:rPr>
                        <a:t>Kazakistan</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1992 yılının %15 altı, 2050 yılında 1992 yılının %25 altı</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Lihtenştayn</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%20 altı</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Monako</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1992 yılının %30 altı, 2050 yılında karbon nötr</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Yeni Zelanda</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%5 altı</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Norveç</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2030 yılında</a:t>
                      </a:r>
                      <a:r>
                        <a:rPr lang="tr-TR" sz="1600" baseline="0" dirty="0" smtClean="0">
                          <a:latin typeface="Arial" pitchFamily="34" charset="0"/>
                          <a:cs typeface="Arial" pitchFamily="34" charset="0"/>
                        </a:rPr>
                        <a:t> karbon nötr</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İsviçre</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en az % 20 altı</a:t>
                      </a:r>
                      <a:endParaRPr lang="en-US" sz="1600" dirty="0">
                        <a:latin typeface="Arial" pitchFamily="34" charset="0"/>
                        <a:cs typeface="Arial" pitchFamily="34" charset="0"/>
                      </a:endParaRPr>
                    </a:p>
                  </a:txBody>
                  <a:tcPr marL="91447" marR="91447" marT="45728" marB="45728"/>
                </a:tc>
              </a:tr>
              <a:tr h="354596">
                <a:tc>
                  <a:txBody>
                    <a:bodyPr/>
                    <a:lstStyle/>
                    <a:p>
                      <a:r>
                        <a:rPr lang="tr-TR" sz="1600" b="1" dirty="0" smtClean="0">
                          <a:latin typeface="Arial" pitchFamily="34" charset="0"/>
                          <a:cs typeface="Arial" pitchFamily="34" charset="0"/>
                        </a:rPr>
                        <a:t>Ukrayna</a:t>
                      </a:r>
                      <a:endParaRPr lang="en-US" sz="1600" b="1" dirty="0">
                        <a:latin typeface="Arial" pitchFamily="34" charset="0"/>
                        <a:cs typeface="Arial" pitchFamily="34" charset="0"/>
                      </a:endParaRPr>
                    </a:p>
                  </a:txBody>
                  <a:tcPr marL="91447" marR="91447" marT="45728" marB="45728"/>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 2050 yılında %50</a:t>
                      </a:r>
                      <a:endParaRPr lang="en-US" sz="1600" dirty="0">
                        <a:latin typeface="Arial" pitchFamily="34" charset="0"/>
                        <a:cs typeface="Arial" pitchFamily="34" charset="0"/>
                      </a:endParaRPr>
                    </a:p>
                  </a:txBody>
                  <a:tcPr marL="91447" marR="91447" marT="45728" marB="45728"/>
                </a:tc>
              </a:tr>
            </a:tbl>
          </a:graphicData>
        </a:graphic>
      </p:graphicFrame>
    </p:spTree>
    <p:extLst>
      <p:ext uri="{BB962C8B-B14F-4D97-AF65-F5344CB8AC3E}">
        <p14:creationId xmlns:p14="http://schemas.microsoft.com/office/powerpoint/2010/main" val="24775610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556515655"/>
              </p:ext>
            </p:extLst>
          </p:nvPr>
        </p:nvGraphicFramePr>
        <p:xfrm>
          <a:off x="684213" y="1212344"/>
          <a:ext cx="4103687" cy="2072640"/>
        </p:xfrm>
        <a:graphic>
          <a:graphicData uri="http://schemas.openxmlformats.org/drawingml/2006/table">
            <a:tbl>
              <a:tblPr firstRow="1" bandRow="1">
                <a:tableStyleId>{5C22544A-7EE6-4342-B048-85BDC9FD1C3A}</a:tableStyleId>
              </a:tblPr>
              <a:tblGrid>
                <a:gridCol w="1415065"/>
                <a:gridCol w="2688622"/>
              </a:tblGrid>
              <a:tr h="256419">
                <a:tc gridSpan="2">
                  <a:txBody>
                    <a:bodyPr/>
                    <a:lstStyle/>
                    <a:p>
                      <a:r>
                        <a:rPr lang="tr-TR" sz="1600" dirty="0" smtClean="0">
                          <a:latin typeface="Arial" pitchFamily="34" charset="0"/>
                          <a:cs typeface="Arial" pitchFamily="34" charset="0"/>
                        </a:rPr>
                        <a:t>Baz yıla göre emisyon azaltımı</a:t>
                      </a:r>
                      <a:endParaRPr lang="en-US" sz="1600" dirty="0">
                        <a:latin typeface="Arial" pitchFamily="34" charset="0"/>
                        <a:cs typeface="Arial" pitchFamily="34" charset="0"/>
                      </a:endParaRPr>
                    </a:p>
                  </a:txBody>
                  <a:tcPr marL="91423" marR="91423">
                    <a:solidFill>
                      <a:schemeClr val="tx2">
                        <a:lumMod val="75000"/>
                      </a:schemeClr>
                    </a:solidFill>
                  </a:tcPr>
                </a:tc>
                <a:tc hMerge="1">
                  <a:txBody>
                    <a:bodyPr/>
                    <a:lstStyle/>
                    <a:p>
                      <a:endParaRPr lang="en-US" dirty="0"/>
                    </a:p>
                  </a:txBody>
                  <a:tcPr/>
                </a:tc>
              </a:tr>
              <a:tr h="282312">
                <a:tc>
                  <a:txBody>
                    <a:bodyPr/>
                    <a:lstStyle/>
                    <a:p>
                      <a:r>
                        <a:rPr lang="tr-TR" sz="1600" b="1" dirty="0" smtClean="0">
                          <a:latin typeface="Arial" pitchFamily="34" charset="0"/>
                          <a:cs typeface="Arial" pitchFamily="34" charset="0"/>
                        </a:rPr>
                        <a:t>Antigua ve Barbuda</a:t>
                      </a:r>
                      <a:endParaRPr lang="en-US" sz="1600" b="1" dirty="0">
                        <a:latin typeface="Arial" pitchFamily="34" charset="0"/>
                        <a:cs typeface="Arial" pitchFamily="34" charset="0"/>
                      </a:endParaRPr>
                    </a:p>
                  </a:txBody>
                  <a:tcPr marL="91423" marR="91423"/>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%25 altı</a:t>
                      </a:r>
                      <a:endParaRPr lang="en-US" sz="1600" dirty="0">
                        <a:latin typeface="Arial" pitchFamily="34" charset="0"/>
                        <a:cs typeface="Arial" pitchFamily="34" charset="0"/>
                      </a:endParaRPr>
                    </a:p>
                  </a:txBody>
                  <a:tcPr marL="91423" marR="91423"/>
                </a:tc>
              </a:tr>
              <a:tr h="362312">
                <a:tc>
                  <a:txBody>
                    <a:bodyPr/>
                    <a:lstStyle/>
                    <a:p>
                      <a:r>
                        <a:rPr lang="tr-TR" sz="1600" b="1" dirty="0" smtClean="0">
                          <a:latin typeface="Arial" pitchFamily="34" charset="0"/>
                          <a:cs typeface="Arial" pitchFamily="34" charset="0"/>
                        </a:rPr>
                        <a:t>Marshall Adaları</a:t>
                      </a:r>
                      <a:endParaRPr lang="en-US" sz="1600" b="1" dirty="0">
                        <a:latin typeface="Arial" pitchFamily="34" charset="0"/>
                        <a:cs typeface="Arial" pitchFamily="34" charset="0"/>
                      </a:endParaRPr>
                    </a:p>
                  </a:txBody>
                  <a:tcPr marL="91423" marR="914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2009 yılının %40 altı</a:t>
                      </a:r>
                      <a:endParaRPr lang="en-US" sz="1600" dirty="0" smtClean="0">
                        <a:latin typeface="Arial" pitchFamily="34" charset="0"/>
                        <a:cs typeface="Arial" pitchFamily="34" charset="0"/>
                      </a:endParaRPr>
                    </a:p>
                  </a:txBody>
                  <a:tcPr marL="91423" marR="91423"/>
                </a:tc>
              </a:tr>
              <a:tr h="442586">
                <a:tc>
                  <a:txBody>
                    <a:bodyPr/>
                    <a:lstStyle/>
                    <a:p>
                      <a:r>
                        <a:rPr lang="tr-TR" sz="1600" b="1" dirty="0" smtClean="0">
                          <a:latin typeface="Arial" pitchFamily="34" charset="0"/>
                          <a:cs typeface="Arial" pitchFamily="34" charset="0"/>
                        </a:rPr>
                        <a:t>Moldova</a:t>
                      </a:r>
                      <a:endParaRPr lang="en-US" sz="1600" b="1" dirty="0">
                        <a:latin typeface="Arial" pitchFamily="34" charset="0"/>
                        <a:cs typeface="Arial" pitchFamily="34" charset="0"/>
                      </a:endParaRPr>
                    </a:p>
                  </a:txBody>
                  <a:tcPr marL="91423" marR="914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1990 yılının en az %25 altı</a:t>
                      </a:r>
                      <a:endParaRPr lang="en-US" sz="1600" dirty="0" smtClean="0">
                        <a:latin typeface="Arial" pitchFamily="34" charset="0"/>
                        <a:cs typeface="Arial" pitchFamily="34" charset="0"/>
                      </a:endParaRPr>
                    </a:p>
                  </a:txBody>
                  <a:tcPr marL="91423" marR="91423"/>
                </a:tc>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562110368"/>
              </p:ext>
            </p:extLst>
          </p:nvPr>
        </p:nvGraphicFramePr>
        <p:xfrm>
          <a:off x="5076825" y="1197244"/>
          <a:ext cx="3598863" cy="5013635"/>
        </p:xfrm>
        <a:graphic>
          <a:graphicData uri="http://schemas.openxmlformats.org/drawingml/2006/table">
            <a:tbl>
              <a:tblPr firstRow="1" bandRow="1">
                <a:tableStyleId>{5C22544A-7EE6-4342-B048-85BDC9FD1C3A}</a:tableStyleId>
              </a:tblPr>
              <a:tblGrid>
                <a:gridCol w="1511522"/>
                <a:gridCol w="2087341"/>
              </a:tblGrid>
              <a:tr h="731939">
                <a:tc gridSpan="2">
                  <a:txBody>
                    <a:bodyPr/>
                    <a:lstStyle/>
                    <a:p>
                      <a:r>
                        <a:rPr lang="tr-TR" sz="1600" dirty="0" smtClean="0">
                          <a:latin typeface="Arial" pitchFamily="34" charset="0"/>
                          <a:cs typeface="Arial" pitchFamily="34" charset="0"/>
                        </a:rPr>
                        <a:t>BAU Senaryosuna göre emisyon azaltımı</a:t>
                      </a:r>
                      <a:endParaRPr lang="en-US" sz="1600" dirty="0">
                        <a:latin typeface="Arial" pitchFamily="34" charset="0"/>
                        <a:cs typeface="Arial" pitchFamily="34" charset="0"/>
                      </a:endParaRPr>
                    </a:p>
                  </a:txBody>
                  <a:tcPr marL="91401" marR="91401" marT="45716" marB="45716">
                    <a:solidFill>
                      <a:schemeClr val="tx2">
                        <a:lumMod val="75000"/>
                      </a:schemeClr>
                    </a:solidFill>
                  </a:tcPr>
                </a:tc>
                <a:tc hMerge="1">
                  <a:txBody>
                    <a:bodyPr/>
                    <a:lstStyle/>
                    <a:p>
                      <a:endParaRPr lang="en-US" dirty="0"/>
                    </a:p>
                  </a:txBody>
                  <a:tcPr/>
                </a:tc>
              </a:tr>
              <a:tr h="563713">
                <a:tc>
                  <a:txBody>
                    <a:bodyPr/>
                    <a:lstStyle/>
                    <a:p>
                      <a:r>
                        <a:rPr lang="tr-TR" sz="1600" b="1" dirty="0" smtClean="0">
                          <a:latin typeface="Arial" pitchFamily="34" charset="0"/>
                          <a:cs typeface="Arial" pitchFamily="34" charset="0"/>
                        </a:rPr>
                        <a:t>Brezilya</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%36,1 ila %38,9</a:t>
                      </a:r>
                      <a:endParaRPr lang="en-US" sz="1600" dirty="0" smtClean="0">
                        <a:latin typeface="Arial" pitchFamily="34" charset="0"/>
                        <a:cs typeface="Arial" pitchFamily="34" charset="0"/>
                      </a:endParaRPr>
                    </a:p>
                  </a:txBody>
                  <a:tcPr marL="91401" marR="91401" marT="45716" marB="45716"/>
                </a:tc>
              </a:tr>
              <a:tr h="551854">
                <a:tc>
                  <a:txBody>
                    <a:bodyPr/>
                    <a:lstStyle/>
                    <a:p>
                      <a:r>
                        <a:rPr lang="tr-TR" sz="1600" b="1" dirty="0" smtClean="0">
                          <a:latin typeface="Arial" pitchFamily="34" charset="0"/>
                          <a:cs typeface="Arial" pitchFamily="34" charset="0"/>
                        </a:rPr>
                        <a:t>Şili</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 (başlangıç yılı: 2007)</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Endonezya</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%26</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İsrail</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%20</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Meksika</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%30</a:t>
                      </a:r>
                      <a:endParaRPr lang="en-US" sz="1600" dirty="0" smtClean="0">
                        <a:latin typeface="Arial" pitchFamily="34" charset="0"/>
                        <a:cs typeface="Arial" pitchFamily="34" charset="0"/>
                      </a:endParaRPr>
                    </a:p>
                  </a:txBody>
                  <a:tcPr marL="91401" marR="91401" marT="45716" marB="45716"/>
                </a:tc>
              </a:tr>
              <a:tr h="491951">
                <a:tc>
                  <a:txBody>
                    <a:bodyPr/>
                    <a:lstStyle/>
                    <a:p>
                      <a:r>
                        <a:rPr lang="tr-TR" sz="1600" b="1" dirty="0" smtClean="0">
                          <a:latin typeface="Arial" pitchFamily="34" charset="0"/>
                          <a:cs typeface="Arial" pitchFamily="34" charset="0"/>
                        </a:rPr>
                        <a:t>Papua Yeni</a:t>
                      </a:r>
                      <a:r>
                        <a:rPr lang="tr-TR" sz="1600" b="1" baseline="0" dirty="0" smtClean="0">
                          <a:latin typeface="Arial" pitchFamily="34" charset="0"/>
                          <a:cs typeface="Arial" pitchFamily="34" charset="0"/>
                        </a:rPr>
                        <a:t> Gine</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2030 yılından önce en az %50</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Güney Kore</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%30</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Singapur</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%16</a:t>
                      </a:r>
                      <a:endParaRPr lang="en-US" sz="1600" dirty="0" smtClean="0">
                        <a:latin typeface="Arial" pitchFamily="34" charset="0"/>
                        <a:cs typeface="Arial" pitchFamily="34" charset="0"/>
                      </a:endParaRPr>
                    </a:p>
                  </a:txBody>
                  <a:tcPr marL="91401" marR="91401" marT="45716" marB="45716"/>
                </a:tc>
              </a:tr>
              <a:tr h="424060">
                <a:tc>
                  <a:txBody>
                    <a:bodyPr/>
                    <a:lstStyle/>
                    <a:p>
                      <a:r>
                        <a:rPr lang="tr-TR" sz="1600" b="1" dirty="0" smtClean="0">
                          <a:latin typeface="Arial" pitchFamily="34" charset="0"/>
                          <a:cs typeface="Arial" pitchFamily="34" charset="0"/>
                        </a:rPr>
                        <a:t>Güney Afrika</a:t>
                      </a:r>
                      <a:endParaRPr lang="en-US" sz="1600" b="1" dirty="0">
                        <a:latin typeface="Arial" pitchFamily="34" charset="0"/>
                        <a:cs typeface="Arial" pitchFamily="34" charset="0"/>
                      </a:endParaRPr>
                    </a:p>
                  </a:txBody>
                  <a:tcPr marL="91401" marR="91401"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latin typeface="Arial" pitchFamily="34" charset="0"/>
                          <a:cs typeface="Arial" pitchFamily="34" charset="0"/>
                        </a:rPr>
                        <a:t>2020 yılında %34</a:t>
                      </a:r>
                      <a:endParaRPr lang="en-US" sz="1600" dirty="0" smtClean="0">
                        <a:latin typeface="Arial" pitchFamily="34" charset="0"/>
                        <a:cs typeface="Arial" pitchFamily="34" charset="0"/>
                      </a:endParaRPr>
                    </a:p>
                  </a:txBody>
                  <a:tcPr marL="91401" marR="91401" marT="45716" marB="45716"/>
                </a:tc>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2440702529"/>
              </p:ext>
            </p:extLst>
          </p:nvPr>
        </p:nvGraphicFramePr>
        <p:xfrm>
          <a:off x="684213" y="3484096"/>
          <a:ext cx="4103687" cy="1529080"/>
        </p:xfrm>
        <a:graphic>
          <a:graphicData uri="http://schemas.openxmlformats.org/drawingml/2006/table">
            <a:tbl>
              <a:tblPr firstRow="1" bandRow="1">
                <a:tableStyleId>{5C22544A-7EE6-4342-B048-85BDC9FD1C3A}</a:tableStyleId>
              </a:tblPr>
              <a:tblGrid>
                <a:gridCol w="1415065"/>
                <a:gridCol w="2688622"/>
              </a:tblGrid>
              <a:tr h="370840">
                <a:tc gridSpan="2">
                  <a:txBody>
                    <a:bodyPr/>
                    <a:lstStyle/>
                    <a:p>
                      <a:r>
                        <a:rPr lang="tr-TR" sz="1600" dirty="0" smtClean="0">
                          <a:latin typeface="Arial" pitchFamily="34" charset="0"/>
                          <a:cs typeface="Arial" pitchFamily="34" charset="0"/>
                        </a:rPr>
                        <a:t>Emisyon yoğunluğunda azaltım</a:t>
                      </a:r>
                      <a:endParaRPr lang="en-US" sz="1600" dirty="0">
                        <a:latin typeface="Arial" pitchFamily="34" charset="0"/>
                        <a:cs typeface="Arial" pitchFamily="34" charset="0"/>
                      </a:endParaRPr>
                    </a:p>
                  </a:txBody>
                  <a:tcPr marL="91423" marR="91423">
                    <a:solidFill>
                      <a:schemeClr val="tx2">
                        <a:lumMod val="75000"/>
                      </a:schemeClr>
                    </a:solidFill>
                  </a:tcPr>
                </a:tc>
                <a:tc hMerge="1">
                  <a:txBody>
                    <a:bodyPr/>
                    <a:lstStyle/>
                    <a:p>
                      <a:endParaRPr lang="en-US" dirty="0"/>
                    </a:p>
                  </a:txBody>
                  <a:tcPr/>
                </a:tc>
              </a:tr>
              <a:tr h="370840">
                <a:tc>
                  <a:txBody>
                    <a:bodyPr/>
                    <a:lstStyle/>
                    <a:p>
                      <a:r>
                        <a:rPr lang="tr-TR" sz="1600" b="1" dirty="0" smtClean="0">
                          <a:latin typeface="Arial" pitchFamily="34" charset="0"/>
                          <a:cs typeface="Arial" pitchFamily="34" charset="0"/>
                        </a:rPr>
                        <a:t>Çin</a:t>
                      </a:r>
                      <a:endParaRPr lang="en-US" sz="1600" b="1" dirty="0">
                        <a:latin typeface="Arial" pitchFamily="34" charset="0"/>
                        <a:cs typeface="Arial" pitchFamily="34" charset="0"/>
                      </a:endParaRPr>
                    </a:p>
                  </a:txBody>
                  <a:tcPr marL="91423" marR="91423"/>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2005 yılına göre %40-45</a:t>
                      </a:r>
                      <a:endParaRPr lang="en-US" sz="1600" dirty="0">
                        <a:latin typeface="Arial" pitchFamily="34" charset="0"/>
                        <a:cs typeface="Arial" pitchFamily="34" charset="0"/>
                      </a:endParaRPr>
                    </a:p>
                  </a:txBody>
                  <a:tcPr marL="91423" marR="91423"/>
                </a:tc>
              </a:tr>
              <a:tr h="370840">
                <a:tc>
                  <a:txBody>
                    <a:bodyPr/>
                    <a:lstStyle/>
                    <a:p>
                      <a:r>
                        <a:rPr lang="tr-TR" sz="1600" b="1" dirty="0" smtClean="0">
                          <a:latin typeface="Arial" pitchFamily="34" charset="0"/>
                          <a:cs typeface="Arial" pitchFamily="34" charset="0"/>
                        </a:rPr>
                        <a:t>Hindistan</a:t>
                      </a:r>
                      <a:endParaRPr lang="en-US" sz="1600" b="1" dirty="0">
                        <a:latin typeface="Arial" pitchFamily="34" charset="0"/>
                        <a:cs typeface="Arial" pitchFamily="34" charset="0"/>
                      </a:endParaRPr>
                    </a:p>
                  </a:txBody>
                  <a:tcPr marL="91423" marR="91423"/>
                </a:tc>
                <a:tc>
                  <a:txBody>
                    <a:bodyPr/>
                    <a:lstStyle/>
                    <a:p>
                      <a:r>
                        <a:rPr lang="tr-TR" sz="1600" dirty="0" smtClean="0">
                          <a:latin typeface="Arial" pitchFamily="34" charset="0"/>
                          <a:cs typeface="Arial" pitchFamily="34" charset="0"/>
                        </a:rPr>
                        <a:t>2020 yılında</a:t>
                      </a:r>
                      <a:r>
                        <a:rPr lang="tr-TR" sz="1600" baseline="0" dirty="0" smtClean="0">
                          <a:latin typeface="Arial" pitchFamily="34" charset="0"/>
                          <a:cs typeface="Arial" pitchFamily="34" charset="0"/>
                        </a:rPr>
                        <a:t> 2005 yılına göre %20-25</a:t>
                      </a:r>
                      <a:endParaRPr lang="en-US" sz="1600" dirty="0">
                        <a:latin typeface="Arial" pitchFamily="34" charset="0"/>
                        <a:cs typeface="Arial" pitchFamily="34" charset="0"/>
                      </a:endParaRPr>
                    </a:p>
                  </a:txBody>
                  <a:tcPr marL="91423" marR="91423"/>
                </a:tc>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1748215395"/>
              </p:ext>
            </p:extLst>
          </p:nvPr>
        </p:nvGraphicFramePr>
        <p:xfrm>
          <a:off x="683568" y="5185048"/>
          <a:ext cx="4103688" cy="1484312"/>
        </p:xfrm>
        <a:graphic>
          <a:graphicData uri="http://schemas.openxmlformats.org/drawingml/2006/table">
            <a:tbl>
              <a:tblPr firstRow="1" bandRow="1">
                <a:tableStyleId>{5C22544A-7EE6-4342-B048-85BDC9FD1C3A}</a:tableStyleId>
              </a:tblPr>
              <a:tblGrid>
                <a:gridCol w="1415065"/>
                <a:gridCol w="2688623"/>
              </a:tblGrid>
              <a:tr h="371078">
                <a:tc gridSpan="2">
                  <a:txBody>
                    <a:bodyPr/>
                    <a:lstStyle/>
                    <a:p>
                      <a:r>
                        <a:rPr lang="tr-TR" sz="1600" dirty="0" smtClean="0">
                          <a:latin typeface="Arial" pitchFamily="34" charset="0"/>
                          <a:cs typeface="Arial" pitchFamily="34" charset="0"/>
                        </a:rPr>
                        <a:t>Karbon Nötrlüğü (Sıfır Karbon)</a:t>
                      </a:r>
                      <a:endParaRPr lang="en-US" sz="1600" dirty="0">
                        <a:latin typeface="Arial" pitchFamily="34" charset="0"/>
                        <a:cs typeface="Arial" pitchFamily="34" charset="0"/>
                      </a:endParaRPr>
                    </a:p>
                  </a:txBody>
                  <a:tcPr marL="91423" marR="91423" marT="45749" marB="45749">
                    <a:solidFill>
                      <a:schemeClr val="tx2">
                        <a:lumMod val="75000"/>
                      </a:schemeClr>
                    </a:solidFill>
                  </a:tcPr>
                </a:tc>
                <a:tc hMerge="1">
                  <a:txBody>
                    <a:bodyPr/>
                    <a:lstStyle/>
                    <a:p>
                      <a:endParaRPr lang="en-US" dirty="0"/>
                    </a:p>
                  </a:txBody>
                  <a:tcPr/>
                </a:tc>
              </a:tr>
              <a:tr h="371078">
                <a:tc>
                  <a:txBody>
                    <a:bodyPr/>
                    <a:lstStyle/>
                    <a:p>
                      <a:r>
                        <a:rPr lang="tr-TR" sz="1600" b="1" dirty="0" smtClean="0">
                          <a:latin typeface="Arial" pitchFamily="34" charset="0"/>
                          <a:cs typeface="Arial" pitchFamily="34" charset="0"/>
                        </a:rPr>
                        <a:t>Bhutan</a:t>
                      </a:r>
                      <a:endParaRPr lang="en-US" sz="1600" b="1" dirty="0">
                        <a:latin typeface="Arial" pitchFamily="34" charset="0"/>
                        <a:cs typeface="Arial" pitchFamily="34" charset="0"/>
                      </a:endParaRPr>
                    </a:p>
                  </a:txBody>
                  <a:tcPr marL="91423" marR="91423" marT="45749" marB="45749"/>
                </a:tc>
                <a:tc>
                  <a:txBody>
                    <a:bodyPr/>
                    <a:lstStyle/>
                    <a:p>
                      <a:r>
                        <a:rPr lang="tr-TR" sz="1600" dirty="0" smtClean="0">
                          <a:latin typeface="Arial" pitchFamily="34" charset="0"/>
                          <a:cs typeface="Arial" pitchFamily="34" charset="0"/>
                        </a:rPr>
                        <a:t>Yutak alanlarla eşitlenecek</a:t>
                      </a:r>
                      <a:endParaRPr lang="en-US" sz="1600" dirty="0">
                        <a:latin typeface="Arial" pitchFamily="34" charset="0"/>
                        <a:cs typeface="Arial" pitchFamily="34" charset="0"/>
                      </a:endParaRPr>
                    </a:p>
                  </a:txBody>
                  <a:tcPr marL="91423" marR="91423" marT="45749" marB="45749"/>
                </a:tc>
              </a:tr>
              <a:tr h="371078">
                <a:tc>
                  <a:txBody>
                    <a:bodyPr/>
                    <a:lstStyle/>
                    <a:p>
                      <a:r>
                        <a:rPr lang="tr-TR" sz="1600" b="1" dirty="0" smtClean="0">
                          <a:latin typeface="Arial" pitchFamily="34" charset="0"/>
                          <a:cs typeface="Arial" pitchFamily="34" charset="0"/>
                        </a:rPr>
                        <a:t>Kosta Rika</a:t>
                      </a:r>
                      <a:endParaRPr lang="en-US" sz="1600" b="1" dirty="0">
                        <a:latin typeface="Arial" pitchFamily="34" charset="0"/>
                        <a:cs typeface="Arial" pitchFamily="34" charset="0"/>
                      </a:endParaRPr>
                    </a:p>
                  </a:txBody>
                  <a:tcPr marL="91423" marR="91423" marT="45749" marB="45749"/>
                </a:tc>
                <a:tc>
                  <a:txBody>
                    <a:bodyPr/>
                    <a:lstStyle/>
                    <a:p>
                      <a:r>
                        <a:rPr lang="tr-TR" sz="1600" dirty="0" smtClean="0">
                          <a:latin typeface="Arial" pitchFamily="34" charset="0"/>
                          <a:cs typeface="Arial" pitchFamily="34" charset="0"/>
                        </a:rPr>
                        <a:t>2021 yılından itibaren</a:t>
                      </a:r>
                      <a:endParaRPr lang="en-US" sz="1600" dirty="0">
                        <a:latin typeface="Arial" pitchFamily="34" charset="0"/>
                        <a:cs typeface="Arial" pitchFamily="34" charset="0"/>
                      </a:endParaRPr>
                    </a:p>
                  </a:txBody>
                  <a:tcPr marL="91423" marR="91423" marT="45749" marB="45749"/>
                </a:tc>
              </a:tr>
              <a:tr h="371078">
                <a:tc>
                  <a:txBody>
                    <a:bodyPr/>
                    <a:lstStyle/>
                    <a:p>
                      <a:r>
                        <a:rPr lang="tr-TR" sz="1600" b="1" dirty="0" smtClean="0">
                          <a:latin typeface="Arial" pitchFamily="34" charset="0"/>
                          <a:cs typeface="Arial" pitchFamily="34" charset="0"/>
                        </a:rPr>
                        <a:t>Maldivler</a:t>
                      </a:r>
                      <a:endParaRPr lang="en-US" sz="1600" b="1" dirty="0">
                        <a:latin typeface="Arial" pitchFamily="34" charset="0"/>
                        <a:cs typeface="Arial" pitchFamily="34" charset="0"/>
                      </a:endParaRPr>
                    </a:p>
                  </a:txBody>
                  <a:tcPr marL="91423" marR="91423" marT="45749" marB="45749"/>
                </a:tc>
                <a:tc>
                  <a:txBody>
                    <a:bodyPr/>
                    <a:lstStyle/>
                    <a:p>
                      <a:r>
                        <a:rPr lang="tr-TR" sz="1600" dirty="0" smtClean="0">
                          <a:latin typeface="Arial" pitchFamily="34" charset="0"/>
                          <a:cs typeface="Arial" pitchFamily="34" charset="0"/>
                        </a:rPr>
                        <a:t>2020 yılından itibaren</a:t>
                      </a:r>
                      <a:endParaRPr lang="en-US" sz="1600" dirty="0">
                        <a:latin typeface="Arial" pitchFamily="34" charset="0"/>
                        <a:cs typeface="Arial" pitchFamily="34" charset="0"/>
                      </a:endParaRPr>
                    </a:p>
                  </a:txBody>
                  <a:tcPr marL="91423" marR="91423" marT="45749" marB="45749"/>
                </a:tc>
              </a:tr>
            </a:tbl>
          </a:graphicData>
        </a:graphic>
      </p:graphicFrame>
      <p:sp>
        <p:nvSpPr>
          <p:cNvPr id="8" name="Başlık 1"/>
          <p:cNvSpPr>
            <a:spLocks noGrp="1"/>
          </p:cNvSpPr>
          <p:nvPr>
            <p:ph type="title"/>
          </p:nvPr>
        </p:nvSpPr>
        <p:spPr>
          <a:xfrm>
            <a:off x="395288" y="115888"/>
            <a:ext cx="8362950" cy="792162"/>
          </a:xfrm>
        </p:spPr>
        <p:txBody>
          <a:bodyPr/>
          <a:lstStyle/>
          <a:p>
            <a:pPr eaLnBrk="1" hangingPunct="1">
              <a:defRPr/>
            </a:pPr>
            <a:r>
              <a:rPr lang="tr-TR" sz="2400" b="1" dirty="0">
                <a:solidFill>
                  <a:srgbClr val="0000FF"/>
                </a:solidFill>
                <a:cs typeface="Arial" charset="0"/>
              </a:rPr>
              <a:t>ULUSLARARASI EMİSYON AZALTIM ÇABALARI</a:t>
            </a:r>
            <a:br>
              <a:rPr lang="tr-TR" sz="2400" b="1" dirty="0">
                <a:solidFill>
                  <a:srgbClr val="0000FF"/>
                </a:solidFill>
                <a:cs typeface="Arial" charset="0"/>
              </a:rPr>
            </a:br>
            <a:r>
              <a:rPr lang="tr-TR" sz="2000" b="1" dirty="0" smtClean="0">
                <a:solidFill>
                  <a:srgbClr val="FF0000"/>
                </a:solidFill>
                <a:latin typeface="Arial" charset="0"/>
                <a:ea typeface="ＭＳ Ｐゴシック" pitchFamily="34" charset="-128"/>
                <a:cs typeface="Arial" charset="0"/>
              </a:rPr>
              <a:t>2020 ÖNCESİ  EK - 1 DIŞI TARAFLAR</a:t>
            </a:r>
            <a:endParaRPr lang="en-US" sz="2000" b="1" dirty="0">
              <a:solidFill>
                <a:srgbClr val="FF0000"/>
              </a:solidFill>
              <a:latin typeface="Arial" charset="0"/>
              <a:ea typeface="ＭＳ Ｐゴシック" pitchFamily="34" charset="-128"/>
              <a:cs typeface="Arial" charset="0"/>
            </a:endParaRPr>
          </a:p>
        </p:txBody>
      </p:sp>
    </p:spTree>
    <p:extLst>
      <p:ext uri="{BB962C8B-B14F-4D97-AF65-F5344CB8AC3E}">
        <p14:creationId xmlns:p14="http://schemas.microsoft.com/office/powerpoint/2010/main" val="289331649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5467"/>
            <a:ext cx="7620000" cy="1282171"/>
          </a:xfrm>
        </p:spPr>
        <p:txBody>
          <a:bodyPr/>
          <a:lstStyle/>
          <a:p>
            <a:pPr algn="ctr"/>
            <a:r>
              <a:rPr lang="en-US" sz="3600" dirty="0">
                <a:solidFill>
                  <a:srgbClr val="FF0000"/>
                </a:solidFill>
              </a:rPr>
              <a:t>2009 </a:t>
            </a:r>
            <a:r>
              <a:rPr lang="en-US" sz="3600" dirty="0" err="1">
                <a:solidFill>
                  <a:srgbClr val="FF0000"/>
                </a:solidFill>
              </a:rPr>
              <a:t>Kopenhag</a:t>
            </a:r>
            <a:r>
              <a:rPr lang="en-US" sz="3600" dirty="0">
                <a:solidFill>
                  <a:srgbClr val="FF0000"/>
                </a:solidFill>
              </a:rPr>
              <a:t> – 2014 Lima </a:t>
            </a:r>
            <a:r>
              <a:rPr lang="en-US" sz="3600" dirty="0" err="1">
                <a:solidFill>
                  <a:srgbClr val="FF0000"/>
                </a:solidFill>
              </a:rPr>
              <a:t>arası</a:t>
            </a:r>
            <a:r>
              <a:rPr lang="en-US" sz="3600" dirty="0">
                <a:solidFill>
                  <a:srgbClr val="FF0000"/>
                </a:solidFill>
              </a:rPr>
              <a:t> </a:t>
            </a:r>
            <a:r>
              <a:rPr lang="en-US" sz="3600" dirty="0" err="1">
                <a:solidFill>
                  <a:srgbClr val="FF0000"/>
                </a:solidFill>
              </a:rPr>
              <a:t>bazı</a:t>
            </a:r>
            <a:r>
              <a:rPr lang="en-US" sz="3600" dirty="0">
                <a:solidFill>
                  <a:srgbClr val="FF0000"/>
                </a:solidFill>
              </a:rPr>
              <a:t> </a:t>
            </a:r>
            <a:r>
              <a:rPr lang="en-US" sz="3600" dirty="0" err="1">
                <a:solidFill>
                  <a:srgbClr val="FF0000"/>
                </a:solidFill>
              </a:rPr>
              <a:t>temel</a:t>
            </a:r>
            <a:r>
              <a:rPr lang="en-US" sz="3600" dirty="0">
                <a:solidFill>
                  <a:srgbClr val="FF0000"/>
                </a:solidFill>
              </a:rPr>
              <a:t> </a:t>
            </a:r>
            <a:r>
              <a:rPr lang="en-US" sz="3600" dirty="0" err="1">
                <a:solidFill>
                  <a:srgbClr val="FF0000"/>
                </a:solidFill>
              </a:rPr>
              <a:t>gelişmeler</a:t>
            </a:r>
            <a:r>
              <a:rPr lang="en-US" sz="3600" dirty="0">
                <a:solidFill>
                  <a:srgbClr val="FF0000"/>
                </a:solidFill>
              </a:rPr>
              <a:t/>
            </a:r>
            <a:br>
              <a:rPr lang="en-US" sz="3600" dirty="0">
                <a:solidFill>
                  <a:srgbClr val="FF0000"/>
                </a:solidFill>
              </a:rPr>
            </a:br>
            <a:endParaRPr lang="en-US" sz="3600" dirty="0"/>
          </a:p>
        </p:txBody>
      </p:sp>
      <p:sp>
        <p:nvSpPr>
          <p:cNvPr id="3" name="Content Placeholder 2"/>
          <p:cNvSpPr>
            <a:spLocks noGrp="1"/>
          </p:cNvSpPr>
          <p:nvPr>
            <p:ph idx="1"/>
          </p:nvPr>
        </p:nvSpPr>
        <p:spPr>
          <a:xfrm>
            <a:off x="457200" y="1227667"/>
            <a:ext cx="7620000" cy="5173133"/>
          </a:xfrm>
        </p:spPr>
        <p:txBody>
          <a:bodyPr>
            <a:normAutofit fontScale="92500" lnSpcReduction="20000"/>
          </a:bodyPr>
          <a:lstStyle/>
          <a:p>
            <a:pPr marL="457200" lvl="0" indent="-342900">
              <a:buFont typeface="+mj-lt"/>
              <a:buAutoNum type="arabicPeriod"/>
            </a:pPr>
            <a:r>
              <a:rPr lang="en-US" sz="1600" b="1" i="1" dirty="0" err="1" smtClean="0"/>
              <a:t>Hızlı</a:t>
            </a:r>
            <a:r>
              <a:rPr lang="en-US" sz="1600" b="1" i="1" dirty="0" smtClean="0"/>
              <a:t> </a:t>
            </a:r>
            <a:r>
              <a:rPr lang="en-US" sz="1600" b="1" i="1" dirty="0" err="1"/>
              <a:t>Başlangıç</a:t>
            </a:r>
            <a:r>
              <a:rPr lang="en-US" sz="1600" b="1" i="1" dirty="0"/>
              <a:t> </a:t>
            </a:r>
            <a:r>
              <a:rPr lang="en-US" sz="1600" b="1" i="1" dirty="0" err="1"/>
              <a:t>Finans</a:t>
            </a:r>
            <a:r>
              <a:rPr lang="en-US" sz="1600" b="1" dirty="0"/>
              <a:t> </a:t>
            </a:r>
            <a:r>
              <a:rPr lang="en-US" sz="1600" dirty="0"/>
              <a:t>(Fast-Track Finance) </a:t>
            </a:r>
            <a:r>
              <a:rPr lang="en-US" sz="1600" dirty="0" err="1"/>
              <a:t>kuruldu</a:t>
            </a:r>
            <a:r>
              <a:rPr lang="en-US" sz="1600" dirty="0"/>
              <a:t>. </a:t>
            </a:r>
            <a:endParaRPr lang="en-US" sz="1600" dirty="0" smtClean="0"/>
          </a:p>
          <a:p>
            <a:pPr marL="457200" lvl="0" indent="-342900">
              <a:buFont typeface="+mj-lt"/>
              <a:buAutoNum type="arabicPeriod"/>
            </a:pPr>
            <a:r>
              <a:rPr lang="en-US" sz="1600" b="1" dirty="0" err="1"/>
              <a:t>D</a:t>
            </a:r>
            <a:r>
              <a:rPr lang="en-US" sz="1600" b="1" dirty="0" err="1" smtClean="0"/>
              <a:t>üşük</a:t>
            </a:r>
            <a:r>
              <a:rPr lang="en-US" sz="1600" b="1" dirty="0" smtClean="0"/>
              <a:t> </a:t>
            </a:r>
            <a:r>
              <a:rPr lang="en-US" sz="1600" b="1" dirty="0" err="1"/>
              <a:t>karbon</a:t>
            </a:r>
            <a:r>
              <a:rPr lang="en-US" sz="1600" b="1" dirty="0"/>
              <a:t> </a:t>
            </a:r>
            <a:r>
              <a:rPr lang="en-US" sz="1600" b="1" dirty="0" err="1"/>
              <a:t>ekonomisine</a:t>
            </a:r>
            <a:r>
              <a:rPr lang="en-US" sz="1600" b="1" dirty="0"/>
              <a:t> </a:t>
            </a:r>
            <a:r>
              <a:rPr lang="en-US" sz="1600" dirty="0" err="1"/>
              <a:t>geçiş</a:t>
            </a:r>
            <a:r>
              <a:rPr lang="en-US" sz="1600" dirty="0"/>
              <a:t> </a:t>
            </a:r>
            <a:r>
              <a:rPr lang="en-US" sz="1600" dirty="0" err="1" smtClean="0"/>
              <a:t>hedefi</a:t>
            </a:r>
            <a:r>
              <a:rPr lang="en-US" sz="1600" dirty="0" smtClean="0"/>
              <a:t> </a:t>
            </a:r>
            <a:r>
              <a:rPr lang="en-US" sz="1600" dirty="0" err="1" smtClean="0"/>
              <a:t>konuldu</a:t>
            </a:r>
            <a:endParaRPr lang="en-US" sz="1600" i="1" dirty="0" smtClean="0"/>
          </a:p>
          <a:p>
            <a:pPr marL="457200" indent="-342900">
              <a:buFont typeface="+mj-lt"/>
              <a:buAutoNum type="arabicPeriod"/>
            </a:pPr>
            <a:r>
              <a:rPr lang="en-US" sz="1600" b="1" i="1" dirty="0" err="1" smtClean="0"/>
              <a:t>Yeşil</a:t>
            </a:r>
            <a:r>
              <a:rPr lang="en-US" sz="1600" b="1" i="1" dirty="0" smtClean="0"/>
              <a:t> </a:t>
            </a:r>
            <a:r>
              <a:rPr lang="en-US" sz="1600" b="1" i="1" dirty="0" err="1"/>
              <a:t>İklim</a:t>
            </a:r>
            <a:r>
              <a:rPr lang="en-US" sz="1600" b="1" i="1" dirty="0"/>
              <a:t> </a:t>
            </a:r>
            <a:r>
              <a:rPr lang="en-US" sz="1600" b="1" i="1" dirty="0" err="1" smtClean="0"/>
              <a:t>Fonu</a:t>
            </a:r>
            <a:r>
              <a:rPr lang="en-US" sz="1600" b="1" i="1" dirty="0" smtClean="0"/>
              <a:t> </a:t>
            </a:r>
            <a:r>
              <a:rPr lang="en-US" sz="1600" i="1" dirty="0" err="1" smtClean="0"/>
              <a:t>oluşturuldu</a:t>
            </a:r>
            <a:endParaRPr lang="en-US" sz="1600" i="1" dirty="0" smtClean="0"/>
          </a:p>
          <a:p>
            <a:pPr marL="457200" lvl="0" indent="-342900">
              <a:buFont typeface="+mj-lt"/>
              <a:buAutoNum type="arabicPeriod"/>
            </a:pPr>
            <a:r>
              <a:rPr lang="en-US" sz="1600" i="1" dirty="0" smtClean="0"/>
              <a:t> </a:t>
            </a:r>
            <a:r>
              <a:rPr lang="en-US" sz="1600" b="1" i="1" dirty="0" err="1"/>
              <a:t>Uyum</a:t>
            </a:r>
            <a:r>
              <a:rPr lang="en-US" sz="1600" b="1" i="1" dirty="0"/>
              <a:t> </a:t>
            </a:r>
            <a:r>
              <a:rPr lang="en-US" sz="1600" b="1" i="1" dirty="0" err="1"/>
              <a:t>Çerçevesi</a:t>
            </a:r>
            <a:r>
              <a:rPr lang="en-US" sz="1600" b="1" dirty="0"/>
              <a:t> </a:t>
            </a:r>
            <a:r>
              <a:rPr lang="en-US" sz="1600" b="1" dirty="0" err="1"/>
              <a:t>ve</a:t>
            </a:r>
            <a:r>
              <a:rPr lang="en-US" sz="1600" b="1" dirty="0"/>
              <a:t> </a:t>
            </a:r>
            <a:r>
              <a:rPr lang="en-US" sz="1600" b="1" i="1" dirty="0" err="1"/>
              <a:t>Uyum</a:t>
            </a:r>
            <a:r>
              <a:rPr lang="en-US" sz="1600" b="1" i="1" dirty="0"/>
              <a:t> </a:t>
            </a:r>
            <a:r>
              <a:rPr lang="en-US" sz="1600" b="1" i="1" dirty="0" err="1"/>
              <a:t>Komitesi</a:t>
            </a:r>
            <a:r>
              <a:rPr lang="en-US" sz="1600" b="1" dirty="0"/>
              <a:t> </a:t>
            </a:r>
            <a:r>
              <a:rPr lang="en-US" sz="1600" dirty="0" err="1" smtClean="0"/>
              <a:t>kuruldu</a:t>
            </a:r>
            <a:endParaRPr lang="en-US" sz="1600" dirty="0" smtClean="0"/>
          </a:p>
          <a:p>
            <a:pPr marL="457200" lvl="0" indent="-342900">
              <a:buFont typeface="+mj-lt"/>
              <a:buAutoNum type="arabicPeriod"/>
            </a:pPr>
            <a:r>
              <a:rPr lang="en-US" sz="1600" b="1" i="1" dirty="0" err="1"/>
              <a:t>Teknoloji</a:t>
            </a:r>
            <a:r>
              <a:rPr lang="en-US" sz="1600" b="1" i="1" dirty="0"/>
              <a:t> </a:t>
            </a:r>
            <a:r>
              <a:rPr lang="en-US" sz="1600" b="1" i="1" dirty="0" err="1"/>
              <a:t>Mekanizması</a:t>
            </a:r>
            <a:r>
              <a:rPr lang="en-US" sz="1600" b="1" dirty="0"/>
              <a:t> </a:t>
            </a:r>
            <a:r>
              <a:rPr lang="en-US" sz="1600" dirty="0" err="1" smtClean="0"/>
              <a:t>ve</a:t>
            </a:r>
            <a:r>
              <a:rPr lang="en-US" sz="1600" dirty="0" smtClean="0"/>
              <a:t> </a:t>
            </a:r>
            <a:r>
              <a:rPr lang="en-US" sz="1600" dirty="0" err="1"/>
              <a:t>bunun</a:t>
            </a:r>
            <a:r>
              <a:rPr lang="en-US" sz="1600" dirty="0"/>
              <a:t> </a:t>
            </a:r>
            <a:r>
              <a:rPr lang="en-US" sz="1600" dirty="0" err="1"/>
              <a:t>için</a:t>
            </a:r>
            <a:r>
              <a:rPr lang="en-US" sz="1600" dirty="0"/>
              <a:t> </a:t>
            </a:r>
            <a:r>
              <a:rPr lang="en-US" sz="1600" dirty="0" err="1"/>
              <a:t>bir</a:t>
            </a:r>
            <a:r>
              <a:rPr lang="en-US" sz="1600" dirty="0"/>
              <a:t> </a:t>
            </a:r>
            <a:r>
              <a:rPr lang="en-US" sz="1600" b="1" dirty="0" err="1"/>
              <a:t>Yürütme</a:t>
            </a:r>
            <a:r>
              <a:rPr lang="en-US" sz="1600" b="1" dirty="0"/>
              <a:t> </a:t>
            </a:r>
            <a:r>
              <a:rPr lang="en-US" sz="1600" b="1" dirty="0" err="1"/>
              <a:t>Komitesi</a:t>
            </a:r>
            <a:r>
              <a:rPr lang="en-US" sz="1600" b="1" dirty="0"/>
              <a:t> </a:t>
            </a:r>
            <a:r>
              <a:rPr lang="en-US" sz="1600" dirty="0"/>
              <a:t>(Technology Executive Committee) </a:t>
            </a:r>
            <a:r>
              <a:rPr lang="en-US" sz="1600" dirty="0" err="1"/>
              <a:t>ile</a:t>
            </a:r>
            <a:r>
              <a:rPr lang="en-US" sz="1600" dirty="0"/>
              <a:t> </a:t>
            </a:r>
            <a:r>
              <a:rPr lang="en-US" sz="1600" b="1" dirty="0" err="1"/>
              <a:t>İklim</a:t>
            </a:r>
            <a:r>
              <a:rPr lang="en-US" sz="1600" b="1" dirty="0"/>
              <a:t> </a:t>
            </a:r>
            <a:r>
              <a:rPr lang="en-US" sz="1600" b="1" dirty="0" err="1"/>
              <a:t>Teknoloji</a:t>
            </a:r>
            <a:r>
              <a:rPr lang="en-US" sz="1600" b="1" dirty="0"/>
              <a:t> </a:t>
            </a:r>
            <a:r>
              <a:rPr lang="en-US" sz="1600" b="1" dirty="0" err="1"/>
              <a:t>Merkezi</a:t>
            </a:r>
            <a:r>
              <a:rPr lang="en-US" sz="1600" b="1" dirty="0"/>
              <a:t> </a:t>
            </a:r>
            <a:r>
              <a:rPr lang="en-US" sz="1600" b="1" dirty="0" err="1"/>
              <a:t>ve</a:t>
            </a:r>
            <a:r>
              <a:rPr lang="en-US" sz="1600" b="1" dirty="0"/>
              <a:t> </a:t>
            </a:r>
            <a:r>
              <a:rPr lang="en-US" sz="1600" b="1" dirty="0" err="1"/>
              <a:t>Ağı</a:t>
            </a:r>
            <a:r>
              <a:rPr lang="en-US" sz="1600" b="1" dirty="0"/>
              <a:t> </a:t>
            </a:r>
            <a:r>
              <a:rPr lang="en-US" sz="1600" dirty="0" err="1" smtClean="0"/>
              <a:t>kuruldu</a:t>
            </a:r>
            <a:endParaRPr lang="en-US" sz="1600" dirty="0"/>
          </a:p>
          <a:p>
            <a:pPr marL="457200" indent="-342900">
              <a:buFont typeface="+mj-lt"/>
              <a:buAutoNum type="arabicPeriod"/>
            </a:pPr>
            <a:r>
              <a:rPr lang="en-US" sz="1600" dirty="0" err="1"/>
              <a:t>Gelişmekte</a:t>
            </a:r>
            <a:r>
              <a:rPr lang="en-US" sz="1600" dirty="0"/>
              <a:t> </a:t>
            </a:r>
            <a:r>
              <a:rPr lang="en-US" sz="1600" dirty="0" err="1"/>
              <a:t>olan</a:t>
            </a:r>
            <a:r>
              <a:rPr lang="en-US" sz="1600" dirty="0"/>
              <a:t> </a:t>
            </a:r>
            <a:r>
              <a:rPr lang="en-US" sz="1600" dirty="0" err="1"/>
              <a:t>ülkelerin</a:t>
            </a:r>
            <a:r>
              <a:rPr lang="en-US" sz="1600" dirty="0"/>
              <a:t> </a:t>
            </a:r>
            <a:r>
              <a:rPr lang="en-US" sz="1600" b="1" dirty="0" err="1"/>
              <a:t>ulusal</a:t>
            </a:r>
            <a:r>
              <a:rPr lang="en-US" sz="1600" b="1" dirty="0"/>
              <a:t> </a:t>
            </a:r>
            <a:r>
              <a:rPr lang="en-US" sz="1600" b="1" dirty="0" err="1"/>
              <a:t>imkanlarına</a:t>
            </a:r>
            <a:r>
              <a:rPr lang="en-US" sz="1600" b="1" dirty="0"/>
              <a:t> </a:t>
            </a:r>
            <a:r>
              <a:rPr lang="en-US" sz="1600" b="1" dirty="0" err="1"/>
              <a:t>uygun</a:t>
            </a:r>
            <a:r>
              <a:rPr lang="en-US" sz="1600" b="1" dirty="0"/>
              <a:t> </a:t>
            </a:r>
            <a:r>
              <a:rPr lang="en-US" sz="1600" b="1" dirty="0" err="1"/>
              <a:t>azaltım</a:t>
            </a:r>
            <a:r>
              <a:rPr lang="en-US" sz="1600" b="1" dirty="0"/>
              <a:t> </a:t>
            </a:r>
            <a:r>
              <a:rPr lang="en-US" sz="1600" b="1" dirty="0" err="1"/>
              <a:t>eylemlerinin</a:t>
            </a:r>
            <a:r>
              <a:rPr lang="en-US" sz="1600" b="1" dirty="0"/>
              <a:t> (NAMA) </a:t>
            </a:r>
            <a:endParaRPr lang="en-US" sz="1600" b="1" dirty="0" smtClean="0"/>
          </a:p>
          <a:p>
            <a:pPr marL="457200" indent="-342900">
              <a:buFont typeface="+mj-lt"/>
              <a:buAutoNum type="arabicPeriod"/>
            </a:pPr>
            <a:r>
              <a:rPr lang="en-US" sz="1600" dirty="0" err="1" smtClean="0"/>
              <a:t>NAMAlar</a:t>
            </a:r>
            <a:r>
              <a:rPr lang="en-US" sz="1600" dirty="0" smtClean="0"/>
              <a:t> </a:t>
            </a:r>
            <a:r>
              <a:rPr lang="en-US" sz="1600" dirty="0" err="1"/>
              <a:t>için</a:t>
            </a:r>
            <a:r>
              <a:rPr lang="en-US" sz="1600" dirty="0"/>
              <a:t> </a:t>
            </a:r>
            <a:r>
              <a:rPr lang="en-US" sz="1600" dirty="0" err="1"/>
              <a:t>ayrı</a:t>
            </a:r>
            <a:r>
              <a:rPr lang="en-US" sz="1600" dirty="0"/>
              <a:t> </a:t>
            </a:r>
            <a:r>
              <a:rPr lang="en-US" sz="1600" dirty="0" err="1"/>
              <a:t>bir</a:t>
            </a:r>
            <a:r>
              <a:rPr lang="en-US" sz="1600" dirty="0"/>
              <a:t> </a:t>
            </a:r>
            <a:r>
              <a:rPr lang="en-US" sz="1600" dirty="0" err="1"/>
              <a:t>sicil</a:t>
            </a:r>
            <a:r>
              <a:rPr lang="en-US" sz="1600" dirty="0"/>
              <a:t> </a:t>
            </a:r>
            <a:r>
              <a:rPr lang="en-US" sz="1600" dirty="0" err="1" smtClean="0"/>
              <a:t>kuruldu</a:t>
            </a:r>
            <a:endParaRPr lang="en-US" sz="1600" dirty="0" smtClean="0"/>
          </a:p>
          <a:p>
            <a:pPr marL="457200" indent="-342900">
              <a:buFont typeface="+mj-lt"/>
              <a:buAutoNum type="arabicPeriod"/>
            </a:pPr>
            <a:r>
              <a:rPr lang="en-US" sz="1600" dirty="0" err="1" smtClean="0"/>
              <a:t>Yeni</a:t>
            </a:r>
            <a:r>
              <a:rPr lang="en-US" sz="1600" dirty="0" smtClean="0"/>
              <a:t> </a:t>
            </a:r>
            <a:r>
              <a:rPr lang="en-US" sz="1600" dirty="0" err="1" smtClean="0"/>
              <a:t>bir</a:t>
            </a:r>
            <a:r>
              <a:rPr lang="en-US" sz="1600" dirty="0" smtClean="0"/>
              <a:t> MRV </a:t>
            </a:r>
            <a:r>
              <a:rPr lang="en-US" sz="1600" dirty="0" err="1" smtClean="0"/>
              <a:t>sistemi</a:t>
            </a:r>
            <a:r>
              <a:rPr lang="en-US" sz="1600" dirty="0" smtClean="0"/>
              <a:t> </a:t>
            </a:r>
            <a:r>
              <a:rPr lang="en-US" sz="1600" dirty="0" err="1" smtClean="0"/>
              <a:t>kuruldu</a:t>
            </a:r>
            <a:r>
              <a:rPr lang="en-US" sz="1600" dirty="0" smtClean="0"/>
              <a:t>: </a:t>
            </a:r>
            <a:r>
              <a:rPr lang="en-US" sz="1600" dirty="0" err="1"/>
              <a:t>Gelişmekte</a:t>
            </a:r>
            <a:r>
              <a:rPr lang="en-US" sz="1600" dirty="0"/>
              <a:t> </a:t>
            </a:r>
            <a:r>
              <a:rPr lang="en-US" sz="1600" dirty="0" err="1"/>
              <a:t>olan</a:t>
            </a:r>
            <a:r>
              <a:rPr lang="en-US" sz="1600" dirty="0"/>
              <a:t> </a:t>
            </a:r>
            <a:r>
              <a:rPr lang="en-US" sz="1600" dirty="0" err="1" smtClean="0"/>
              <a:t>ülkeler</a:t>
            </a:r>
            <a:r>
              <a:rPr lang="en-US" sz="1600" dirty="0" smtClean="0"/>
              <a:t> </a:t>
            </a:r>
            <a:r>
              <a:rPr lang="en-US" sz="1600" dirty="0" err="1" smtClean="0"/>
              <a:t>ve</a:t>
            </a:r>
            <a:r>
              <a:rPr lang="en-US" sz="1600" dirty="0" smtClean="0"/>
              <a:t> </a:t>
            </a:r>
            <a:r>
              <a:rPr lang="en-US" sz="1600" dirty="0" err="1" smtClean="0"/>
              <a:t>gelismis</a:t>
            </a:r>
            <a:r>
              <a:rPr lang="en-US" sz="1600" dirty="0" smtClean="0"/>
              <a:t> </a:t>
            </a:r>
            <a:r>
              <a:rPr lang="en-US" sz="1600" dirty="0" err="1" smtClean="0"/>
              <a:t>ulkelere</a:t>
            </a:r>
            <a:r>
              <a:rPr lang="en-US" sz="1600" smtClean="0"/>
              <a:t> gore </a:t>
            </a:r>
            <a:r>
              <a:rPr lang="en-US" sz="1600" dirty="0" err="1" smtClean="0"/>
              <a:t>farkli</a:t>
            </a:r>
            <a:endParaRPr lang="en-US" sz="1600" dirty="0" smtClean="0"/>
          </a:p>
          <a:p>
            <a:pPr marL="457200" indent="-342900">
              <a:buFont typeface="+mj-lt"/>
              <a:buAutoNum type="arabicPeriod"/>
            </a:pPr>
            <a:r>
              <a:rPr lang="en-US" sz="1600" b="1" dirty="0" smtClean="0"/>
              <a:t>REDD</a:t>
            </a:r>
            <a:r>
              <a:rPr lang="en-US" sz="1600" b="1" dirty="0"/>
              <a:t>+</a:t>
            </a:r>
            <a:r>
              <a:rPr lang="en-US" sz="1600" dirty="0"/>
              <a:t> </a:t>
            </a:r>
            <a:r>
              <a:rPr lang="en-US" sz="1600" dirty="0" err="1" smtClean="0"/>
              <a:t>somutlaştı</a:t>
            </a:r>
            <a:r>
              <a:rPr lang="en-US" sz="1600" dirty="0" smtClean="0"/>
              <a:t> </a:t>
            </a:r>
            <a:r>
              <a:rPr lang="en-US" sz="1600" dirty="0" err="1" smtClean="0"/>
              <a:t>ve</a:t>
            </a:r>
            <a:r>
              <a:rPr lang="en-US" sz="1600" dirty="0" smtClean="0"/>
              <a:t> </a:t>
            </a:r>
            <a:r>
              <a:rPr lang="en-US" sz="1600" dirty="0" err="1" smtClean="0"/>
              <a:t>kural</a:t>
            </a:r>
            <a:r>
              <a:rPr lang="en-US" sz="1600" dirty="0" smtClean="0"/>
              <a:t> </a:t>
            </a:r>
            <a:r>
              <a:rPr lang="en-US" sz="1600" dirty="0" err="1" smtClean="0"/>
              <a:t>kitabı</a:t>
            </a:r>
            <a:r>
              <a:rPr lang="en-US" sz="1600" dirty="0" smtClean="0"/>
              <a:t> </a:t>
            </a:r>
            <a:r>
              <a:rPr lang="en-US" sz="1600" dirty="0" err="1" smtClean="0"/>
              <a:t>kabul</a:t>
            </a:r>
            <a:r>
              <a:rPr lang="en-US" sz="1600" dirty="0" smtClean="0"/>
              <a:t> </a:t>
            </a:r>
            <a:r>
              <a:rPr lang="en-US" sz="1600" dirty="0" err="1" smtClean="0"/>
              <a:t>edildi</a:t>
            </a:r>
            <a:endParaRPr lang="en-US" sz="1600" dirty="0" smtClean="0"/>
          </a:p>
          <a:p>
            <a:pPr marL="457200" indent="-342900">
              <a:buFont typeface="+mj-lt"/>
              <a:buAutoNum type="arabicPeriod"/>
            </a:pPr>
            <a:r>
              <a:rPr lang="en-US" sz="1600" b="1" dirty="0" smtClean="0"/>
              <a:t>Kyoto </a:t>
            </a:r>
            <a:r>
              <a:rPr lang="en-US" sz="1600" b="1" dirty="0" err="1"/>
              <a:t>Protokolü'n</a:t>
            </a:r>
            <a:r>
              <a:rPr lang="en-US" sz="1600" dirty="0" err="1"/>
              <a:t>ün</a:t>
            </a:r>
            <a:r>
              <a:rPr lang="en-US" sz="1600" dirty="0"/>
              <a:t> </a:t>
            </a:r>
            <a:r>
              <a:rPr lang="en-US" sz="1600" b="1" dirty="0" err="1"/>
              <a:t>ikinci</a:t>
            </a:r>
            <a:r>
              <a:rPr lang="en-US" sz="1600" b="1" dirty="0"/>
              <a:t> </a:t>
            </a:r>
            <a:r>
              <a:rPr lang="en-US" sz="1600" b="1" dirty="0" err="1"/>
              <a:t>dönemi</a:t>
            </a:r>
            <a:r>
              <a:rPr lang="en-US" sz="1600" b="1" dirty="0"/>
              <a:t> </a:t>
            </a:r>
            <a:r>
              <a:rPr lang="en-US" sz="1600" dirty="0" err="1" smtClean="0"/>
              <a:t>için</a:t>
            </a:r>
            <a:r>
              <a:rPr lang="en-US" sz="1600" dirty="0" smtClean="0"/>
              <a:t> </a:t>
            </a:r>
            <a:r>
              <a:rPr lang="en-US" sz="1600" dirty="0" err="1" smtClean="0"/>
              <a:t>karar</a:t>
            </a:r>
            <a:r>
              <a:rPr lang="en-US" sz="1600" dirty="0" smtClean="0"/>
              <a:t> </a:t>
            </a:r>
            <a:r>
              <a:rPr lang="en-US" sz="1600" dirty="0" err="1" smtClean="0"/>
              <a:t>alındı</a:t>
            </a:r>
            <a:r>
              <a:rPr lang="en-US" sz="1600" dirty="0" smtClean="0"/>
              <a:t> (2013-2020)</a:t>
            </a:r>
          </a:p>
          <a:p>
            <a:pPr lvl="1"/>
            <a:r>
              <a:rPr lang="en-US" sz="1400" dirty="0" smtClean="0"/>
              <a:t>2020 </a:t>
            </a:r>
            <a:r>
              <a:rPr lang="en-US" sz="1400" dirty="0" err="1"/>
              <a:t>yılına</a:t>
            </a:r>
            <a:r>
              <a:rPr lang="en-US" sz="1400" dirty="0"/>
              <a:t> </a:t>
            </a:r>
            <a:r>
              <a:rPr lang="en-US" sz="1400" dirty="0" err="1"/>
              <a:t>kadar</a:t>
            </a:r>
            <a:r>
              <a:rPr lang="en-US" sz="1400" dirty="0"/>
              <a:t> </a:t>
            </a:r>
            <a:r>
              <a:rPr lang="en-US" sz="1400" i="1" dirty="0" err="1"/>
              <a:t>salım</a:t>
            </a:r>
            <a:r>
              <a:rPr lang="en-US" sz="1400" i="1" dirty="0"/>
              <a:t> </a:t>
            </a:r>
            <a:r>
              <a:rPr lang="en-US" sz="1400" i="1" dirty="0" err="1"/>
              <a:t>sınırlandırma</a:t>
            </a:r>
            <a:r>
              <a:rPr lang="en-US" sz="1400" i="1" dirty="0"/>
              <a:t> </a:t>
            </a:r>
            <a:r>
              <a:rPr lang="en-US" sz="1400" i="1" dirty="0" err="1"/>
              <a:t>ve</a:t>
            </a:r>
            <a:r>
              <a:rPr lang="en-US" sz="1400" i="1" dirty="0"/>
              <a:t> </a:t>
            </a:r>
            <a:r>
              <a:rPr lang="en-US" sz="1400" i="1" dirty="0" err="1"/>
              <a:t>azaltım</a:t>
            </a:r>
            <a:r>
              <a:rPr lang="en-US" sz="1400" i="1" dirty="0"/>
              <a:t> </a:t>
            </a:r>
            <a:r>
              <a:rPr lang="en-US" sz="1400" i="1" dirty="0" err="1"/>
              <a:t>taahhütleri</a:t>
            </a:r>
            <a:r>
              <a:rPr lang="en-US" sz="1400" dirty="0"/>
              <a:t>  1990 </a:t>
            </a:r>
            <a:r>
              <a:rPr lang="en-US" sz="1400" dirty="0" err="1"/>
              <a:t>yılına</a:t>
            </a:r>
            <a:r>
              <a:rPr lang="en-US" sz="1400" dirty="0"/>
              <a:t> </a:t>
            </a:r>
            <a:r>
              <a:rPr lang="en-US" sz="1400" dirty="0" err="1"/>
              <a:t>göre</a:t>
            </a:r>
            <a:r>
              <a:rPr lang="en-US" sz="1400" dirty="0"/>
              <a:t> </a:t>
            </a:r>
            <a:r>
              <a:rPr lang="en-US" sz="1400" dirty="0" err="1"/>
              <a:t>toplam</a:t>
            </a:r>
            <a:r>
              <a:rPr lang="en-US" sz="1400" dirty="0"/>
              <a:t> </a:t>
            </a:r>
            <a:r>
              <a:rPr lang="en-US" sz="1400" b="1" dirty="0" err="1"/>
              <a:t>olarak</a:t>
            </a:r>
            <a:r>
              <a:rPr lang="en-US" sz="1400" b="1" dirty="0"/>
              <a:t> en </a:t>
            </a:r>
            <a:r>
              <a:rPr lang="en-US" sz="1400" b="1" dirty="0" err="1"/>
              <a:t>az</a:t>
            </a:r>
            <a:r>
              <a:rPr lang="en-US" sz="1400" b="1" dirty="0"/>
              <a:t> %25-40 </a:t>
            </a:r>
            <a:r>
              <a:rPr lang="en-US" sz="1400" b="1" dirty="0" err="1"/>
              <a:t>azaltımaları</a:t>
            </a:r>
            <a:r>
              <a:rPr lang="en-US" sz="1400" b="1" dirty="0"/>
              <a:t> </a:t>
            </a:r>
            <a:r>
              <a:rPr lang="en-US" sz="1400" dirty="0" err="1" smtClean="0"/>
              <a:t>gerekiyor</a:t>
            </a:r>
            <a:r>
              <a:rPr lang="en-US" sz="1400" dirty="0" smtClean="0"/>
              <a:t> </a:t>
            </a:r>
          </a:p>
          <a:p>
            <a:pPr marL="457200" indent="-342900">
              <a:buFont typeface="+mj-lt"/>
              <a:buAutoNum type="arabicPeriod"/>
            </a:pPr>
            <a:r>
              <a:rPr lang="en-US" sz="1600" b="1" dirty="0" err="1"/>
              <a:t>Artırılmış</a:t>
            </a:r>
            <a:r>
              <a:rPr lang="en-US" sz="1600" b="1" dirty="0"/>
              <a:t> </a:t>
            </a:r>
            <a:r>
              <a:rPr lang="en-US" sz="1600" b="1" dirty="0" err="1"/>
              <a:t>Eylem</a:t>
            </a:r>
            <a:r>
              <a:rPr lang="en-US" sz="1600" b="1" dirty="0"/>
              <a:t> </a:t>
            </a:r>
            <a:r>
              <a:rPr lang="en-US" sz="1600" b="1" dirty="0" err="1"/>
              <a:t>İçin</a:t>
            </a:r>
            <a:r>
              <a:rPr lang="en-US" sz="1600" b="1" dirty="0"/>
              <a:t> Durban </a:t>
            </a:r>
            <a:r>
              <a:rPr lang="en-US" sz="1600" b="1" dirty="0" err="1"/>
              <a:t>Platformu</a:t>
            </a:r>
            <a:r>
              <a:rPr lang="en-US" sz="1600" b="1" dirty="0"/>
              <a:t> </a:t>
            </a:r>
            <a:r>
              <a:rPr lang="en-US" sz="1600" b="1" dirty="0" err="1"/>
              <a:t>Geçici</a:t>
            </a:r>
            <a:r>
              <a:rPr lang="en-US" sz="1600" b="1" dirty="0"/>
              <a:t> </a:t>
            </a:r>
            <a:r>
              <a:rPr lang="en-US" sz="1600" b="1" dirty="0" err="1"/>
              <a:t>Çalışma</a:t>
            </a:r>
            <a:r>
              <a:rPr lang="en-US" sz="1600" b="1" dirty="0"/>
              <a:t> </a:t>
            </a:r>
            <a:r>
              <a:rPr lang="en-US" sz="1600" b="1" dirty="0" err="1"/>
              <a:t>Gr</a:t>
            </a:r>
            <a:r>
              <a:rPr lang="en-US" sz="1600" dirty="0" err="1"/>
              <a:t>ubu'nun</a:t>
            </a:r>
            <a:r>
              <a:rPr lang="en-US" sz="1600" dirty="0"/>
              <a:t> (AWG-ADP) </a:t>
            </a:r>
            <a:r>
              <a:rPr lang="en-US" sz="1600" dirty="0" err="1" smtClean="0"/>
              <a:t>kuruldu</a:t>
            </a:r>
            <a:endParaRPr lang="en-US" sz="1600" dirty="0" smtClean="0"/>
          </a:p>
          <a:p>
            <a:pPr marL="457200" lvl="0" indent="-342900">
              <a:buFont typeface="+mj-lt"/>
              <a:buAutoNum type="arabicPeriod"/>
            </a:pPr>
            <a:r>
              <a:rPr lang="en-US" sz="1600" dirty="0" err="1"/>
              <a:t>Çalışması</a:t>
            </a:r>
            <a:r>
              <a:rPr lang="en-US" sz="1600" dirty="0"/>
              <a:t> en </a:t>
            </a:r>
            <a:r>
              <a:rPr lang="en-US" sz="1600" dirty="0" err="1"/>
              <a:t>geç</a:t>
            </a:r>
            <a:r>
              <a:rPr lang="en-US" sz="1600" dirty="0"/>
              <a:t> 2015 </a:t>
            </a:r>
            <a:r>
              <a:rPr lang="en-US" sz="1600" dirty="0" err="1"/>
              <a:t>yılında</a:t>
            </a:r>
            <a:r>
              <a:rPr lang="en-US" sz="1600" dirty="0"/>
              <a:t> </a:t>
            </a:r>
            <a:r>
              <a:rPr lang="en-US" sz="1600" dirty="0" err="1"/>
              <a:t>bitecek</a:t>
            </a:r>
            <a:r>
              <a:rPr lang="en-US" sz="1600" dirty="0"/>
              <a:t> </a:t>
            </a:r>
            <a:r>
              <a:rPr lang="en-US" sz="1600" dirty="0" err="1"/>
              <a:t>ve</a:t>
            </a:r>
            <a:r>
              <a:rPr lang="en-US" sz="1600" dirty="0"/>
              <a:t> 2020 </a:t>
            </a:r>
            <a:r>
              <a:rPr lang="en-US" sz="1600" dirty="0" err="1"/>
              <a:t>yılında</a:t>
            </a:r>
            <a:r>
              <a:rPr lang="en-US" sz="1600" dirty="0"/>
              <a:t> </a:t>
            </a:r>
            <a:r>
              <a:rPr lang="en-US" sz="1600" dirty="0" err="1"/>
              <a:t>yürürlüğü</a:t>
            </a:r>
            <a:r>
              <a:rPr lang="en-US" sz="1600" dirty="0"/>
              <a:t> </a:t>
            </a:r>
            <a:r>
              <a:rPr lang="en-US" sz="1600" dirty="0" err="1"/>
              <a:t>girecek</a:t>
            </a:r>
            <a:r>
              <a:rPr lang="en-US" sz="1600" dirty="0"/>
              <a:t> </a:t>
            </a:r>
            <a:r>
              <a:rPr lang="en-US" sz="1600" dirty="0" err="1"/>
              <a:t>ve</a:t>
            </a:r>
            <a:r>
              <a:rPr lang="en-US" sz="1600" dirty="0"/>
              <a:t> </a:t>
            </a:r>
            <a:r>
              <a:rPr lang="en-US" sz="1600" dirty="0" err="1"/>
              <a:t>tüm</a:t>
            </a:r>
            <a:r>
              <a:rPr lang="en-US" sz="1600" dirty="0"/>
              <a:t> </a:t>
            </a:r>
            <a:r>
              <a:rPr lang="en-US" sz="1600" dirty="0" err="1"/>
              <a:t>Taraflarca</a:t>
            </a:r>
            <a:r>
              <a:rPr lang="en-US" sz="1600" dirty="0"/>
              <a:t> </a:t>
            </a:r>
            <a:r>
              <a:rPr lang="en-US" sz="1600" dirty="0" err="1"/>
              <a:t>uygulanılacak</a:t>
            </a:r>
            <a:r>
              <a:rPr lang="en-US" sz="1600" dirty="0"/>
              <a:t> </a:t>
            </a:r>
            <a:r>
              <a:rPr lang="en-US" sz="1600" b="1" dirty="0" err="1"/>
              <a:t>bir</a:t>
            </a:r>
            <a:r>
              <a:rPr lang="en-US" sz="1600" b="1" dirty="0"/>
              <a:t> </a:t>
            </a:r>
            <a:r>
              <a:rPr lang="en-US" sz="1600" b="1" dirty="0" err="1"/>
              <a:t>protokol</a:t>
            </a:r>
            <a:r>
              <a:rPr lang="en-US" sz="1600" b="1" dirty="0"/>
              <a:t>, </a:t>
            </a:r>
            <a:r>
              <a:rPr lang="en-US" sz="1600" b="1" dirty="0" err="1"/>
              <a:t>veya</a:t>
            </a:r>
            <a:r>
              <a:rPr lang="en-US" sz="1600" b="1" dirty="0"/>
              <a:t> </a:t>
            </a:r>
            <a:r>
              <a:rPr lang="en-US" sz="1600" b="1" dirty="0" err="1"/>
              <a:t>başka</a:t>
            </a:r>
            <a:r>
              <a:rPr lang="en-US" sz="1600" b="1" dirty="0"/>
              <a:t> </a:t>
            </a:r>
            <a:r>
              <a:rPr lang="en-US" sz="1600" b="1" dirty="0" err="1"/>
              <a:t>hukuki</a:t>
            </a:r>
            <a:r>
              <a:rPr lang="en-US" sz="1600" b="1" dirty="0"/>
              <a:t> </a:t>
            </a:r>
            <a:r>
              <a:rPr lang="en-US" sz="1600" b="1" dirty="0" err="1"/>
              <a:t>bir</a:t>
            </a:r>
            <a:r>
              <a:rPr lang="en-US" sz="1600" b="1" dirty="0"/>
              <a:t> </a:t>
            </a:r>
            <a:r>
              <a:rPr lang="en-US" sz="1600" b="1" dirty="0" err="1"/>
              <a:t>enstruman</a:t>
            </a:r>
            <a:r>
              <a:rPr lang="en-US" sz="1600" b="1" dirty="0"/>
              <a:t> </a:t>
            </a:r>
            <a:r>
              <a:rPr lang="en-US" sz="1600" b="1" dirty="0" err="1"/>
              <a:t>veya</a:t>
            </a:r>
            <a:r>
              <a:rPr lang="en-US" sz="1600" b="1" dirty="0"/>
              <a:t> </a:t>
            </a:r>
            <a:r>
              <a:rPr lang="en-US" sz="1600" b="1" dirty="0" err="1"/>
              <a:t>hukuki</a:t>
            </a:r>
            <a:r>
              <a:rPr lang="en-US" sz="1600" b="1" dirty="0"/>
              <a:t> </a:t>
            </a:r>
            <a:r>
              <a:rPr lang="en-US" sz="1600" b="1" dirty="0" err="1"/>
              <a:t>gücü</a:t>
            </a:r>
            <a:r>
              <a:rPr lang="en-US" sz="1600" b="1" dirty="0"/>
              <a:t> </a:t>
            </a:r>
            <a:r>
              <a:rPr lang="en-US" sz="1600" b="1" dirty="0" err="1"/>
              <a:t>olan</a:t>
            </a:r>
            <a:r>
              <a:rPr lang="en-US" sz="1600" b="1" dirty="0"/>
              <a:t> </a:t>
            </a:r>
            <a:r>
              <a:rPr lang="en-US" sz="1600" b="1" dirty="0" err="1"/>
              <a:t>ve</a:t>
            </a:r>
            <a:r>
              <a:rPr lang="en-US" sz="1600" b="1" dirty="0"/>
              <a:t> </a:t>
            </a:r>
            <a:r>
              <a:rPr lang="en-US" sz="1600" b="1" dirty="0" err="1"/>
              <a:t>mütabakat</a:t>
            </a:r>
            <a:r>
              <a:rPr lang="en-US" sz="1600" b="1" dirty="0"/>
              <a:t> </a:t>
            </a:r>
            <a:r>
              <a:rPr lang="en-US" sz="1600" dirty="0" err="1"/>
              <a:t>sağlanılmış</a:t>
            </a:r>
            <a:r>
              <a:rPr lang="en-US" sz="1600" dirty="0"/>
              <a:t> </a:t>
            </a:r>
            <a:r>
              <a:rPr lang="en-US" sz="1600" dirty="0" err="1"/>
              <a:t>bir</a:t>
            </a:r>
            <a:r>
              <a:rPr lang="en-US" sz="1600" dirty="0"/>
              <a:t> </a:t>
            </a:r>
            <a:r>
              <a:rPr lang="en-US" sz="1600" dirty="0" err="1"/>
              <a:t>sonuç</a:t>
            </a:r>
            <a:r>
              <a:rPr lang="en-US" sz="1600" dirty="0"/>
              <a:t> </a:t>
            </a:r>
            <a:r>
              <a:rPr lang="en-US" sz="1600" dirty="0" err="1"/>
              <a:t>verecek</a:t>
            </a:r>
            <a:r>
              <a:rPr lang="en-US" sz="1600" dirty="0"/>
              <a:t> </a:t>
            </a:r>
            <a:r>
              <a:rPr lang="en-US" sz="1600" i="1" dirty="0" err="1"/>
              <a:t>Geçici</a:t>
            </a:r>
            <a:r>
              <a:rPr lang="en-US" sz="1600" dirty="0"/>
              <a:t> </a:t>
            </a:r>
            <a:r>
              <a:rPr lang="en-US" sz="1600" i="1" dirty="0" err="1"/>
              <a:t>Arttırılmış</a:t>
            </a:r>
            <a:r>
              <a:rPr lang="en-US" sz="1600" i="1" dirty="0"/>
              <a:t> </a:t>
            </a:r>
            <a:r>
              <a:rPr lang="en-US" sz="1600" i="1" dirty="0" err="1"/>
              <a:t>Eylem</a:t>
            </a:r>
            <a:r>
              <a:rPr lang="en-US" sz="1600" i="1" dirty="0"/>
              <a:t> </a:t>
            </a:r>
            <a:r>
              <a:rPr lang="en-US" sz="1600" i="1" dirty="0" err="1"/>
              <a:t>İçin</a:t>
            </a:r>
            <a:r>
              <a:rPr lang="en-US" sz="1600" i="1" dirty="0"/>
              <a:t> Durban </a:t>
            </a:r>
            <a:r>
              <a:rPr lang="en-US" sz="1600" i="1" dirty="0" err="1"/>
              <a:t>Platformu</a:t>
            </a:r>
            <a:r>
              <a:rPr lang="en-US" sz="1600" i="1" dirty="0"/>
              <a:t> </a:t>
            </a:r>
            <a:r>
              <a:rPr lang="en-US" sz="1600" i="1" dirty="0" err="1"/>
              <a:t>Çalışma</a:t>
            </a:r>
            <a:r>
              <a:rPr lang="en-US" sz="1600" i="1" dirty="0"/>
              <a:t> </a:t>
            </a:r>
            <a:r>
              <a:rPr lang="en-US" sz="1600" i="1" dirty="0" err="1"/>
              <a:t>Grubunun</a:t>
            </a:r>
            <a:r>
              <a:rPr lang="en-US" sz="1600" dirty="0"/>
              <a:t> </a:t>
            </a:r>
            <a:r>
              <a:rPr lang="en-US" sz="1600" dirty="0" err="1"/>
              <a:t>kurulmasını</a:t>
            </a:r>
            <a:r>
              <a:rPr lang="en-US" sz="1600" dirty="0"/>
              <a:t> </a:t>
            </a:r>
            <a:r>
              <a:rPr lang="en-US" sz="1600" dirty="0" err="1"/>
              <a:t>ve</a:t>
            </a:r>
            <a:r>
              <a:rPr lang="en-US" sz="1600" dirty="0"/>
              <a:t> 2012 </a:t>
            </a:r>
            <a:r>
              <a:rPr lang="en-US" sz="1600" dirty="0" err="1"/>
              <a:t>yılında</a:t>
            </a:r>
            <a:r>
              <a:rPr lang="en-US" sz="1600" dirty="0"/>
              <a:t> </a:t>
            </a:r>
            <a:r>
              <a:rPr lang="en-US" sz="1600" dirty="0" err="1"/>
              <a:t>yeni</a:t>
            </a:r>
            <a:r>
              <a:rPr lang="en-US" sz="1600" dirty="0"/>
              <a:t> </a:t>
            </a:r>
            <a:r>
              <a:rPr lang="en-US" sz="1600" dirty="0" err="1"/>
              <a:t>bir</a:t>
            </a:r>
            <a:r>
              <a:rPr lang="en-US" sz="1600" dirty="0"/>
              <a:t> </a:t>
            </a:r>
            <a:r>
              <a:rPr lang="en-US" sz="1600" dirty="0" err="1"/>
              <a:t>sürecin</a:t>
            </a:r>
            <a:r>
              <a:rPr lang="en-US" sz="1600" dirty="0"/>
              <a:t> </a:t>
            </a:r>
            <a:r>
              <a:rPr lang="en-US" sz="1600" dirty="0" err="1"/>
              <a:t>acilen</a:t>
            </a:r>
            <a:r>
              <a:rPr lang="en-US" sz="1600" dirty="0"/>
              <a:t> </a:t>
            </a:r>
            <a:r>
              <a:rPr lang="en-US" sz="1600" dirty="0" err="1"/>
              <a:t>başlatılmasına</a:t>
            </a:r>
            <a:r>
              <a:rPr lang="en-US" sz="1600" dirty="0"/>
              <a:t> </a:t>
            </a:r>
            <a:r>
              <a:rPr lang="en-US" sz="1600" dirty="0" err="1"/>
              <a:t>karar</a:t>
            </a:r>
            <a:r>
              <a:rPr lang="en-US" sz="1600" dirty="0"/>
              <a:t> </a:t>
            </a:r>
            <a:r>
              <a:rPr lang="en-US" sz="1600" dirty="0" err="1"/>
              <a:t>verildi</a:t>
            </a:r>
            <a:r>
              <a:rPr lang="en-US" sz="1600" dirty="0" smtClean="0"/>
              <a:t>.</a:t>
            </a:r>
          </a:p>
          <a:p>
            <a:pPr marL="457200" lvl="0" indent="-342900">
              <a:buFont typeface="+mj-lt"/>
              <a:buAutoNum type="arabicPeriod"/>
            </a:pPr>
            <a:r>
              <a:rPr lang="en-US" sz="1400" b="1" dirty="0" err="1"/>
              <a:t>Uluslararası</a:t>
            </a:r>
            <a:r>
              <a:rPr lang="en-US" sz="1400" b="1" dirty="0"/>
              <a:t> </a:t>
            </a:r>
            <a:r>
              <a:rPr lang="en-US" sz="1400" b="1" dirty="0" err="1"/>
              <a:t>Kayıp</a:t>
            </a:r>
            <a:r>
              <a:rPr lang="en-US" sz="1400" b="1" dirty="0"/>
              <a:t> </a:t>
            </a:r>
            <a:r>
              <a:rPr lang="en-US" sz="1400" b="1" dirty="0" err="1"/>
              <a:t>ve</a:t>
            </a:r>
            <a:r>
              <a:rPr lang="en-US" sz="1400" b="1" dirty="0"/>
              <a:t> </a:t>
            </a:r>
            <a:r>
              <a:rPr lang="en-US" sz="1400" b="1" dirty="0" err="1"/>
              <a:t>Zararların</a:t>
            </a:r>
            <a:r>
              <a:rPr lang="en-US" sz="1400" b="1" dirty="0"/>
              <a:t> </a:t>
            </a:r>
            <a:r>
              <a:rPr lang="en-US" sz="1400" b="1" dirty="0" err="1"/>
              <a:t>Telafisi</a:t>
            </a:r>
            <a:r>
              <a:rPr lang="en-US" sz="1400" b="1" dirty="0"/>
              <a:t> </a:t>
            </a:r>
            <a:r>
              <a:rPr lang="en-US" sz="1400" b="1" dirty="0" smtClean="0"/>
              <a:t> </a:t>
            </a:r>
            <a:r>
              <a:rPr lang="en-US" sz="1400" dirty="0" smtClean="0"/>
              <a:t>(Loss and Damage) </a:t>
            </a:r>
            <a:r>
              <a:rPr lang="en-US" sz="1400" dirty="0" err="1" smtClean="0"/>
              <a:t>için</a:t>
            </a:r>
            <a:r>
              <a:rPr lang="en-US" sz="1400" dirty="0" smtClean="0"/>
              <a:t> </a:t>
            </a:r>
            <a:r>
              <a:rPr lang="en-US" sz="1400" dirty="0" err="1"/>
              <a:t>yeni</a:t>
            </a:r>
            <a:r>
              <a:rPr lang="en-US" sz="1400" dirty="0"/>
              <a:t> </a:t>
            </a:r>
            <a:r>
              <a:rPr lang="en-US" sz="1400" dirty="0" err="1"/>
              <a:t>bir</a:t>
            </a:r>
            <a:r>
              <a:rPr lang="en-US" sz="1400" dirty="0"/>
              <a:t> </a:t>
            </a:r>
            <a:r>
              <a:rPr lang="en-US" sz="1400" dirty="0" err="1"/>
              <a:t>mekanizmanın</a:t>
            </a:r>
            <a:r>
              <a:rPr lang="en-US" sz="1400" dirty="0"/>
              <a:t> </a:t>
            </a:r>
            <a:r>
              <a:rPr lang="en-US" sz="1400" dirty="0" err="1"/>
              <a:t>ve</a:t>
            </a:r>
            <a:r>
              <a:rPr lang="en-US" sz="1400" dirty="0"/>
              <a:t> </a:t>
            </a:r>
            <a:r>
              <a:rPr lang="en-US" sz="1400" dirty="0" err="1"/>
              <a:t>İcra</a:t>
            </a:r>
            <a:r>
              <a:rPr lang="en-US" sz="1400" dirty="0"/>
              <a:t> </a:t>
            </a:r>
            <a:r>
              <a:rPr lang="en-US" sz="1400" dirty="0" err="1"/>
              <a:t>Komitesinin</a:t>
            </a:r>
            <a:r>
              <a:rPr lang="en-US" sz="1400" dirty="0"/>
              <a:t> </a:t>
            </a:r>
            <a:r>
              <a:rPr lang="en-US" sz="1400" dirty="0" err="1" smtClean="0"/>
              <a:t>kuruldu</a:t>
            </a:r>
            <a:endParaRPr lang="en-US" sz="1400" dirty="0" smtClean="0"/>
          </a:p>
          <a:p>
            <a:pPr marL="457200" lvl="0" indent="-342900">
              <a:buFont typeface="+mj-lt"/>
              <a:buAutoNum type="arabicPeriod"/>
            </a:pPr>
            <a:r>
              <a:rPr lang="en-US" sz="1400" dirty="0" err="1" smtClean="0"/>
              <a:t>Tüm</a:t>
            </a:r>
            <a:r>
              <a:rPr lang="en-US" sz="1400" dirty="0" smtClean="0"/>
              <a:t> </a:t>
            </a:r>
            <a:r>
              <a:rPr lang="en-US" sz="1400" dirty="0" err="1" smtClean="0"/>
              <a:t>Taraf</a:t>
            </a:r>
            <a:r>
              <a:rPr lang="en-US" sz="1400" dirty="0" smtClean="0"/>
              <a:t> </a:t>
            </a:r>
            <a:r>
              <a:rPr lang="en-US" sz="1400" dirty="0" err="1" smtClean="0"/>
              <a:t>ülkeler</a:t>
            </a:r>
            <a:r>
              <a:rPr lang="en-US" sz="1400" dirty="0" smtClean="0"/>
              <a:t> </a:t>
            </a:r>
            <a:r>
              <a:rPr lang="en-US" sz="1400" dirty="0"/>
              <a:t>2015 </a:t>
            </a:r>
            <a:r>
              <a:rPr lang="en-US" sz="1400" dirty="0" err="1"/>
              <a:t>yılında</a:t>
            </a:r>
            <a:r>
              <a:rPr lang="en-US" sz="1400" dirty="0"/>
              <a:t> </a:t>
            </a:r>
            <a:r>
              <a:rPr lang="en-US" sz="1400" dirty="0" err="1"/>
              <a:t>kabul</a:t>
            </a:r>
            <a:r>
              <a:rPr lang="en-US" sz="1400" dirty="0"/>
              <a:t> </a:t>
            </a:r>
            <a:r>
              <a:rPr lang="en-US" sz="1400" dirty="0" err="1"/>
              <a:t>edilecek</a:t>
            </a:r>
            <a:r>
              <a:rPr lang="en-US" sz="1400" dirty="0"/>
              <a:t> </a:t>
            </a:r>
            <a:r>
              <a:rPr lang="en-US" sz="1400" dirty="0" err="1"/>
              <a:t>olan</a:t>
            </a:r>
            <a:r>
              <a:rPr lang="en-US" sz="1400" dirty="0"/>
              <a:t> </a:t>
            </a:r>
            <a:r>
              <a:rPr lang="en-US" sz="1400" dirty="0" err="1"/>
              <a:t>ve</a:t>
            </a:r>
            <a:r>
              <a:rPr lang="en-US" sz="1400" dirty="0"/>
              <a:t> 2020 </a:t>
            </a:r>
            <a:r>
              <a:rPr lang="en-US" sz="1400" dirty="0" err="1"/>
              <a:t>yılında</a:t>
            </a:r>
            <a:r>
              <a:rPr lang="en-US" sz="1400" dirty="0"/>
              <a:t> </a:t>
            </a:r>
            <a:r>
              <a:rPr lang="en-US" sz="1400" dirty="0" err="1"/>
              <a:t>yürürlüge</a:t>
            </a:r>
            <a:r>
              <a:rPr lang="en-US" sz="1400" dirty="0"/>
              <a:t> </a:t>
            </a:r>
            <a:r>
              <a:rPr lang="en-US" sz="1400" dirty="0" err="1"/>
              <a:t>girmesi</a:t>
            </a:r>
            <a:r>
              <a:rPr lang="en-US" sz="1400" dirty="0"/>
              <a:t> </a:t>
            </a:r>
            <a:r>
              <a:rPr lang="en-US" sz="1400" dirty="0" err="1"/>
              <a:t>öngörülen</a:t>
            </a:r>
            <a:r>
              <a:rPr lang="en-US" sz="1400" dirty="0"/>
              <a:t> </a:t>
            </a:r>
            <a:r>
              <a:rPr lang="en-US" sz="1400" dirty="0" err="1"/>
              <a:t>yeni</a:t>
            </a:r>
            <a:r>
              <a:rPr lang="en-US" sz="1400" dirty="0"/>
              <a:t> </a:t>
            </a:r>
            <a:r>
              <a:rPr lang="en-US" sz="1400" dirty="0" err="1"/>
              <a:t>anlaşmanın</a:t>
            </a:r>
            <a:r>
              <a:rPr lang="en-US" sz="1400" dirty="0"/>
              <a:t> </a:t>
            </a:r>
            <a:r>
              <a:rPr lang="en-US" sz="1400" dirty="0" err="1"/>
              <a:t>bır</a:t>
            </a:r>
            <a:r>
              <a:rPr lang="en-US" sz="1400" dirty="0"/>
              <a:t> </a:t>
            </a:r>
            <a:r>
              <a:rPr lang="en-US" sz="1400" dirty="0" err="1"/>
              <a:t>hazırlık</a:t>
            </a:r>
            <a:r>
              <a:rPr lang="en-US" sz="1400" dirty="0"/>
              <a:t> </a:t>
            </a:r>
            <a:r>
              <a:rPr lang="en-US" sz="1400" dirty="0" err="1"/>
              <a:t>çalışması</a:t>
            </a:r>
            <a:r>
              <a:rPr lang="en-US" sz="1400" b="1" dirty="0"/>
              <a:t> </a:t>
            </a:r>
            <a:r>
              <a:rPr lang="en-US" sz="1400" b="1" i="1" dirty="0" err="1"/>
              <a:t>olan</a:t>
            </a:r>
            <a:r>
              <a:rPr lang="en-US" sz="1400" b="1" i="1" dirty="0"/>
              <a:t> Intended Nationally Determined Contribution </a:t>
            </a:r>
            <a:r>
              <a:rPr lang="en-US" sz="1400" dirty="0" err="1" smtClean="0"/>
              <a:t>hazırlamaları</a:t>
            </a:r>
            <a:r>
              <a:rPr lang="en-US" sz="1400" dirty="0"/>
              <a:t> </a:t>
            </a:r>
            <a:r>
              <a:rPr lang="en-US" sz="1400" dirty="0" err="1" smtClean="0"/>
              <a:t>kararı</a:t>
            </a:r>
            <a:r>
              <a:rPr lang="en-US" sz="1400" dirty="0" smtClean="0"/>
              <a:t>.</a:t>
            </a:r>
            <a:endParaRPr lang="en-US" sz="1600" dirty="0"/>
          </a:p>
          <a:p>
            <a:endParaRPr lang="en-US" sz="1600" dirty="0" smtClean="0"/>
          </a:p>
          <a:p>
            <a:endParaRPr lang="en-US" dirty="0"/>
          </a:p>
          <a:p>
            <a:pPr lvl="0"/>
            <a:endParaRPr lang="en-US" dirty="0"/>
          </a:p>
          <a:p>
            <a:endParaRPr lang="en-US" i="1" dirty="0" smtClean="0"/>
          </a:p>
          <a:p>
            <a:endParaRPr lang="en-US" dirty="0" smtClean="0"/>
          </a:p>
          <a:p>
            <a:endParaRPr lang="en-US" dirty="0"/>
          </a:p>
        </p:txBody>
      </p:sp>
    </p:spTree>
    <p:extLst>
      <p:ext uri="{BB962C8B-B14F-4D97-AF65-F5344CB8AC3E}">
        <p14:creationId xmlns:p14="http://schemas.microsoft.com/office/powerpoint/2010/main" val="157140949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logo_cop20_LIMA.jpg"/>
          <p:cNvPicPr>
            <a:picLocks noGrp="1" noChangeAspect="1"/>
          </p:cNvPicPr>
          <p:nvPr>
            <p:ph idx="1"/>
          </p:nvPr>
        </p:nvPicPr>
        <p:blipFill>
          <a:blip r:embed="rId2">
            <a:extLst>
              <a:ext uri="{28A0092B-C50C-407E-A947-70E740481C1C}">
                <a14:useLocalDpi xmlns:a14="http://schemas.microsoft.com/office/drawing/2010/main" val="0"/>
              </a:ext>
            </a:extLst>
          </a:blip>
          <a:srcRect t="8370" b="8370"/>
          <a:stretch>
            <a:fillRect/>
          </a:stretch>
        </p:blipFill>
        <p:spPr/>
      </p:pic>
    </p:spTree>
    <p:extLst>
      <p:ext uri="{BB962C8B-B14F-4D97-AF65-F5344CB8AC3E}">
        <p14:creationId xmlns:p14="http://schemas.microsoft.com/office/powerpoint/2010/main" val="422777230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ChangeArrowheads="1"/>
          </p:cNvSpPr>
          <p:nvPr/>
        </p:nvSpPr>
        <p:spPr bwMode="auto">
          <a:xfrm>
            <a:off x="539750" y="4508500"/>
            <a:ext cx="8424863" cy="1477963"/>
          </a:xfrm>
          <a:prstGeom prst="rect">
            <a:avLst/>
          </a:prstGeom>
          <a:noFill/>
          <a:ln>
            <a:noFill/>
          </a:ln>
          <a:effectLst>
            <a:prstShdw prst="shdw17" dist="17961" dir="2700000">
              <a:srgbClr val="2F4D71">
                <a:alpha val="74997"/>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tr-TR" b="1"/>
          </a:p>
          <a:p>
            <a:pPr algn="ctr"/>
            <a:endParaRPr lang="tr-TR" b="1"/>
          </a:p>
          <a:p>
            <a:pPr algn="ctr"/>
            <a:endParaRPr lang="tr-TR" b="1"/>
          </a:p>
          <a:p>
            <a:pPr algn="ctr"/>
            <a:endParaRPr lang="tr-TR" b="1"/>
          </a:p>
          <a:p>
            <a:pPr algn="ctr"/>
            <a:r>
              <a:rPr lang="tr-TR" b="1"/>
              <a:t> </a:t>
            </a:r>
            <a:endParaRPr lang="tr-TR"/>
          </a:p>
        </p:txBody>
      </p:sp>
      <p:sp>
        <p:nvSpPr>
          <p:cNvPr id="13315" name="Rectangle 4"/>
          <p:cNvSpPr>
            <a:spLocks noChangeArrowheads="1"/>
          </p:cNvSpPr>
          <p:nvPr/>
        </p:nvSpPr>
        <p:spPr bwMode="auto">
          <a:xfrm>
            <a:off x="1547813" y="115888"/>
            <a:ext cx="6119812"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spcBef>
                <a:spcPct val="20000"/>
              </a:spcBef>
            </a:pPr>
            <a:r>
              <a:rPr lang="tr-TR" sz="2400" b="1" dirty="0">
                <a:solidFill>
                  <a:srgbClr val="0000FF"/>
                </a:solidFill>
              </a:rPr>
              <a:t>20. TARAFLAR KONFERANSI</a:t>
            </a:r>
          </a:p>
          <a:p>
            <a:pPr algn="ctr" eaLnBrk="0" hangingPunct="0">
              <a:spcBef>
                <a:spcPct val="20000"/>
              </a:spcBef>
            </a:pPr>
            <a:r>
              <a:rPr lang="tr-TR" sz="2400" b="1" dirty="0">
                <a:solidFill>
                  <a:srgbClr val="FF0000"/>
                </a:solidFill>
              </a:rPr>
              <a:t>COP 20 - GÜNDEM</a:t>
            </a:r>
            <a:endParaRPr lang="tr-TR" sz="2400" b="1" dirty="0">
              <a:solidFill>
                <a:srgbClr val="0000FF"/>
              </a:solidFill>
            </a:endParaRPr>
          </a:p>
        </p:txBody>
      </p:sp>
      <p:graphicFrame>
        <p:nvGraphicFramePr>
          <p:cNvPr id="5" name="Tablo 4"/>
          <p:cNvGraphicFramePr>
            <a:graphicFrameLocks noGrp="1"/>
          </p:cNvGraphicFramePr>
          <p:nvPr>
            <p:extLst>
              <p:ext uri="{D42A27DB-BD31-4B8C-83A1-F6EECF244321}">
                <p14:modId xmlns:p14="http://schemas.microsoft.com/office/powerpoint/2010/main" val="3915228119"/>
              </p:ext>
            </p:extLst>
          </p:nvPr>
        </p:nvGraphicFramePr>
        <p:xfrm>
          <a:off x="683642" y="980728"/>
          <a:ext cx="8280846" cy="5807080"/>
        </p:xfrm>
        <a:graphic>
          <a:graphicData uri="http://schemas.openxmlformats.org/drawingml/2006/table">
            <a:tbl>
              <a:tblPr firstRow="1" firstCol="1" bandRow="1">
                <a:tableStyleId>{BDBED569-4797-4DF1-A0F4-6AAB3CD982D8}</a:tableStyleId>
              </a:tblPr>
              <a:tblGrid>
                <a:gridCol w="559626"/>
                <a:gridCol w="7721220"/>
              </a:tblGrid>
              <a:tr h="284414">
                <a:tc>
                  <a:txBody>
                    <a:bodyPr/>
                    <a:lstStyle/>
                    <a:p>
                      <a:pPr algn="ctr">
                        <a:lnSpc>
                          <a:spcPct val="115000"/>
                        </a:lnSpc>
                        <a:spcAft>
                          <a:spcPts val="0"/>
                        </a:spcAft>
                      </a:pPr>
                      <a:r>
                        <a:rPr lang="tr-TR" sz="1600" dirty="0" smtClean="0">
                          <a:effectLst/>
                          <a:latin typeface="Arial" pitchFamily="34" charset="0"/>
                          <a:cs typeface="Arial" pitchFamily="34" charset="0"/>
                        </a:rPr>
                        <a:t>1.</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baseline="0" dirty="0" err="1" smtClean="0">
                          <a:effectLst/>
                          <a:latin typeface="Arial" pitchFamily="34" charset="0"/>
                          <a:cs typeface="Arial" pitchFamily="34" charset="0"/>
                        </a:rPr>
                        <a:t>Organizasyonel</a:t>
                      </a:r>
                      <a:r>
                        <a:rPr lang="tr-TR" sz="1600" baseline="0" dirty="0" smtClean="0">
                          <a:effectLst/>
                          <a:latin typeface="Arial" pitchFamily="34" charset="0"/>
                          <a:cs typeface="Arial" pitchFamily="34" charset="0"/>
                        </a:rPr>
                        <a:t> Konular</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2.</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Yardımcı</a:t>
                      </a:r>
                      <a:r>
                        <a:rPr lang="tr-TR" sz="1600" baseline="0" dirty="0" smtClean="0">
                          <a:effectLst/>
                          <a:latin typeface="Arial" pitchFamily="34" charset="0"/>
                          <a:cs typeface="Arial" pitchFamily="34" charset="0"/>
                        </a:rPr>
                        <a:t> Organların Raporları</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3.</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en-US" sz="1600" dirty="0" smtClean="0">
                          <a:solidFill>
                            <a:srgbClr val="FF0000"/>
                          </a:solidFill>
                          <a:latin typeface="Arial" pitchFamily="34" charset="0"/>
                          <a:cs typeface="Arial" pitchFamily="34" charset="0"/>
                        </a:rPr>
                        <a:t>Durban G</a:t>
                      </a:r>
                      <a:r>
                        <a:rPr lang="tr-TR" sz="1600" dirty="0" err="1" smtClean="0">
                          <a:solidFill>
                            <a:srgbClr val="FF0000"/>
                          </a:solidFill>
                          <a:latin typeface="Arial" pitchFamily="34" charset="0"/>
                          <a:cs typeface="Arial" pitchFamily="34" charset="0"/>
                        </a:rPr>
                        <a:t>üçlend</a:t>
                      </a:r>
                      <a:r>
                        <a:rPr lang="en-US" sz="1600" dirty="0" err="1" smtClean="0">
                          <a:solidFill>
                            <a:srgbClr val="FF0000"/>
                          </a:solidFill>
                          <a:latin typeface="Arial" pitchFamily="34" charset="0"/>
                          <a:cs typeface="Arial" pitchFamily="34" charset="0"/>
                        </a:rPr>
                        <a:t>i</a:t>
                      </a:r>
                      <a:r>
                        <a:rPr lang="tr-TR" sz="1600" dirty="0" err="1" smtClean="0">
                          <a:solidFill>
                            <a:srgbClr val="FF0000"/>
                          </a:solidFill>
                          <a:latin typeface="Arial" pitchFamily="34" charset="0"/>
                          <a:cs typeface="Arial" pitchFamily="34" charset="0"/>
                        </a:rPr>
                        <a:t>ri</a:t>
                      </a:r>
                      <a:r>
                        <a:rPr lang="en-US" sz="1600" dirty="0" err="1" smtClean="0">
                          <a:solidFill>
                            <a:srgbClr val="FF0000"/>
                          </a:solidFill>
                          <a:latin typeface="Arial" pitchFamily="34" charset="0"/>
                          <a:cs typeface="Arial" pitchFamily="34" charset="0"/>
                        </a:rPr>
                        <a:t>lmiş</a:t>
                      </a:r>
                      <a:r>
                        <a:rPr lang="en-US" sz="1600" dirty="0" smtClean="0">
                          <a:solidFill>
                            <a:srgbClr val="FF0000"/>
                          </a:solidFill>
                          <a:latin typeface="Arial" pitchFamily="34" charset="0"/>
                          <a:cs typeface="Arial" pitchFamily="34" charset="0"/>
                        </a:rPr>
                        <a:t> </a:t>
                      </a:r>
                      <a:r>
                        <a:rPr lang="en-US" sz="1600" dirty="0" err="1" smtClean="0">
                          <a:solidFill>
                            <a:srgbClr val="FF0000"/>
                          </a:solidFill>
                          <a:latin typeface="Arial" pitchFamily="34" charset="0"/>
                          <a:cs typeface="Arial" pitchFamily="34" charset="0"/>
                        </a:rPr>
                        <a:t>Eylem</a:t>
                      </a:r>
                      <a:r>
                        <a:rPr lang="en-US" sz="1600" dirty="0" smtClean="0">
                          <a:solidFill>
                            <a:srgbClr val="FF0000"/>
                          </a:solidFill>
                          <a:latin typeface="Arial" pitchFamily="34" charset="0"/>
                          <a:cs typeface="Arial" pitchFamily="34" charset="0"/>
                        </a:rPr>
                        <a:t> </a:t>
                      </a:r>
                      <a:r>
                        <a:rPr lang="en-US" sz="1600" dirty="0" err="1" smtClean="0">
                          <a:solidFill>
                            <a:srgbClr val="FF0000"/>
                          </a:solidFill>
                          <a:latin typeface="Arial" pitchFamily="34" charset="0"/>
                          <a:cs typeface="Arial" pitchFamily="34" charset="0"/>
                        </a:rPr>
                        <a:t>Platformu</a:t>
                      </a:r>
                      <a:r>
                        <a:rPr lang="en-US" sz="1600" dirty="0" smtClean="0">
                          <a:solidFill>
                            <a:srgbClr val="FF0000"/>
                          </a:solidFill>
                          <a:latin typeface="Arial" pitchFamily="34" charset="0"/>
                          <a:cs typeface="Arial" pitchFamily="34" charset="0"/>
                        </a:rPr>
                        <a:t> </a:t>
                      </a:r>
                      <a:r>
                        <a:rPr lang="en-US" sz="1600" dirty="0" err="1" smtClean="0">
                          <a:solidFill>
                            <a:srgbClr val="FF0000"/>
                          </a:solidFill>
                          <a:latin typeface="Arial" pitchFamily="34" charset="0"/>
                          <a:cs typeface="Arial" pitchFamily="34" charset="0"/>
                        </a:rPr>
                        <a:t>Geçici</a:t>
                      </a:r>
                      <a:r>
                        <a:rPr lang="en-US" sz="1600" dirty="0" smtClean="0">
                          <a:solidFill>
                            <a:srgbClr val="FF0000"/>
                          </a:solidFill>
                          <a:latin typeface="Arial" pitchFamily="34" charset="0"/>
                          <a:cs typeface="Arial" pitchFamily="34" charset="0"/>
                        </a:rPr>
                        <a:t> </a:t>
                      </a:r>
                      <a:r>
                        <a:rPr lang="en-US" sz="1600" dirty="0" err="1" smtClean="0">
                          <a:solidFill>
                            <a:srgbClr val="FF0000"/>
                          </a:solidFill>
                          <a:latin typeface="Arial" pitchFamily="34" charset="0"/>
                          <a:cs typeface="Arial" pitchFamily="34" charset="0"/>
                        </a:rPr>
                        <a:t>Çalışma</a:t>
                      </a:r>
                      <a:r>
                        <a:rPr lang="en-US" sz="1600" dirty="0" smtClean="0">
                          <a:solidFill>
                            <a:srgbClr val="FF0000"/>
                          </a:solidFill>
                          <a:latin typeface="Arial" pitchFamily="34" charset="0"/>
                          <a:cs typeface="Arial" pitchFamily="34" charset="0"/>
                        </a:rPr>
                        <a:t> </a:t>
                      </a:r>
                      <a:r>
                        <a:rPr lang="en-US" sz="1600" dirty="0" err="1" smtClean="0">
                          <a:solidFill>
                            <a:srgbClr val="FF0000"/>
                          </a:solidFill>
                          <a:latin typeface="Arial" pitchFamily="34" charset="0"/>
                          <a:cs typeface="Arial" pitchFamily="34" charset="0"/>
                        </a:rPr>
                        <a:t>Grubu</a:t>
                      </a:r>
                      <a:r>
                        <a:rPr lang="en-US" sz="1600" dirty="0" smtClean="0">
                          <a:solidFill>
                            <a:srgbClr val="FF0000"/>
                          </a:solidFill>
                          <a:latin typeface="Arial" pitchFamily="34" charset="0"/>
                          <a:cs typeface="Arial" pitchFamily="34" charset="0"/>
                        </a:rPr>
                        <a:t> </a:t>
                      </a:r>
                      <a:r>
                        <a:rPr lang="tr-TR" sz="1600" dirty="0" smtClean="0">
                          <a:solidFill>
                            <a:srgbClr val="FF0000"/>
                          </a:solidFill>
                          <a:latin typeface="Arial" pitchFamily="34" charset="0"/>
                          <a:cs typeface="Arial" pitchFamily="34" charset="0"/>
                        </a:rPr>
                        <a:t>Raporu</a:t>
                      </a:r>
                      <a:endParaRPr lang="en-US" sz="1600" b="0" dirty="0">
                        <a:solidFill>
                          <a:srgbClr val="FF0000"/>
                        </a:solidFill>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4.</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Sözleşmenin 17. maddesi gereğince Tarafların önerilerinin değerlendirilmesi</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5. </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Sözleşmenin 15. maddesi gereğince Tarafların önerilerinin değerlendirilmesi</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6.</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Adaptasyon Komitesi Raporu</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7.</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solidFill>
                            <a:srgbClr val="FF0000"/>
                          </a:solidFill>
                          <a:effectLst/>
                          <a:latin typeface="Arial" pitchFamily="34" charset="0"/>
                          <a:cs typeface="Arial" pitchFamily="34" charset="0"/>
                        </a:rPr>
                        <a:t>Kayıp ve Zararlara İlişkin Varşova</a:t>
                      </a:r>
                      <a:r>
                        <a:rPr lang="tr-TR" sz="1600" baseline="0" dirty="0" smtClean="0">
                          <a:solidFill>
                            <a:srgbClr val="FF0000"/>
                          </a:solidFill>
                          <a:effectLst/>
                          <a:latin typeface="Arial" pitchFamily="34" charset="0"/>
                          <a:cs typeface="Arial" pitchFamily="34" charset="0"/>
                        </a:rPr>
                        <a:t> Uluslararası Mekanizması.</a:t>
                      </a:r>
                      <a:endParaRPr lang="en-US" sz="1600" b="0" dirty="0">
                        <a:solidFill>
                          <a:srgbClr val="FF0000"/>
                        </a:solidFill>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8.</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Teknoloji transferi ve teknoloji mekanizması</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9.</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2013-2015 gözden geçirme</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10.</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Sözleşmenin </a:t>
                      </a:r>
                      <a:r>
                        <a:rPr lang="en-US" sz="1600" dirty="0" err="1" smtClean="0">
                          <a:effectLst/>
                          <a:latin typeface="Arial" pitchFamily="34" charset="0"/>
                          <a:cs typeface="Arial" pitchFamily="34" charset="0"/>
                        </a:rPr>
                        <a:t>Madde</a:t>
                      </a:r>
                      <a:r>
                        <a:rPr lang="en-US" sz="1600" dirty="0" smtClean="0">
                          <a:effectLst/>
                          <a:latin typeface="Arial" pitchFamily="34" charset="0"/>
                          <a:cs typeface="Arial" pitchFamily="34" charset="0"/>
                        </a:rPr>
                        <a:t> 4 </a:t>
                      </a:r>
                      <a:r>
                        <a:rPr lang="en-US" sz="1600" dirty="0" err="1" smtClean="0">
                          <a:effectLst/>
                          <a:latin typeface="Arial" pitchFamily="34" charset="0"/>
                          <a:cs typeface="Arial" pitchFamily="34" charset="0"/>
                        </a:rPr>
                        <a:t>paragraf</a:t>
                      </a:r>
                      <a:r>
                        <a:rPr lang="en-US" sz="1600" dirty="0" smtClean="0">
                          <a:effectLst/>
                          <a:latin typeface="Arial" pitchFamily="34" charset="0"/>
                          <a:cs typeface="Arial" pitchFamily="34" charset="0"/>
                        </a:rPr>
                        <a:t> 2 (a) </a:t>
                      </a:r>
                      <a:r>
                        <a:rPr lang="en-US" sz="1600" dirty="0" err="1" smtClean="0">
                          <a:effectLst/>
                          <a:latin typeface="Arial" pitchFamily="34" charset="0"/>
                          <a:cs typeface="Arial" pitchFamily="34" charset="0"/>
                        </a:rPr>
                        <a:t>ve</a:t>
                      </a:r>
                      <a:r>
                        <a:rPr lang="en-US" sz="1600" dirty="0" smtClean="0">
                          <a:effectLst/>
                          <a:latin typeface="Arial" pitchFamily="34" charset="0"/>
                          <a:cs typeface="Arial" pitchFamily="34" charset="0"/>
                        </a:rPr>
                        <a:t> (b)</a:t>
                      </a:r>
                      <a:r>
                        <a:rPr lang="tr-TR" sz="1600" dirty="0" smtClean="0">
                          <a:effectLst/>
                          <a:latin typeface="Arial" pitchFamily="34" charset="0"/>
                          <a:cs typeface="Arial" pitchFamily="34" charset="0"/>
                        </a:rPr>
                        <a:t>’</a:t>
                      </a:r>
                      <a:r>
                        <a:rPr lang="tr-TR" sz="1600" dirty="0" err="1" smtClean="0">
                          <a:effectLst/>
                          <a:latin typeface="Arial" pitchFamily="34" charset="0"/>
                          <a:cs typeface="Arial" pitchFamily="34" charset="0"/>
                        </a:rPr>
                        <a:t>nin</a:t>
                      </a:r>
                      <a:r>
                        <a:rPr lang="tr-TR" sz="1600" dirty="0" smtClean="0">
                          <a:effectLst/>
                          <a:latin typeface="Arial" pitchFamily="34" charset="0"/>
                          <a:cs typeface="Arial" pitchFamily="34" charset="0"/>
                        </a:rPr>
                        <a:t> yeterliliğinin ikinci gözden geçirmesi</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11.</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solidFill>
                            <a:srgbClr val="FF0000"/>
                          </a:solidFill>
                          <a:effectLst/>
                          <a:latin typeface="Arial" pitchFamily="34" charset="0"/>
                          <a:cs typeface="Arial" pitchFamily="34" charset="0"/>
                        </a:rPr>
                        <a:t>Finansa İlişkin</a:t>
                      </a:r>
                      <a:r>
                        <a:rPr lang="tr-TR" sz="1600" baseline="0" dirty="0" smtClean="0">
                          <a:solidFill>
                            <a:srgbClr val="FF0000"/>
                          </a:solidFill>
                          <a:effectLst/>
                          <a:latin typeface="Arial" pitchFamily="34" charset="0"/>
                          <a:cs typeface="Arial" pitchFamily="34" charset="0"/>
                        </a:rPr>
                        <a:t> konular</a:t>
                      </a:r>
                      <a:endParaRPr lang="en-US" sz="1600" b="0" dirty="0">
                        <a:solidFill>
                          <a:srgbClr val="FF0000"/>
                        </a:solidFill>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a:effectLst/>
                          <a:latin typeface="Arial" pitchFamily="34" charset="0"/>
                          <a:cs typeface="Arial" pitchFamily="34" charset="0"/>
                        </a:rPr>
                        <a:t>12.</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Ek-I ülkelerinin raporları</a:t>
                      </a:r>
                      <a:endParaRPr lang="en-US" sz="1600" b="0" dirty="0">
                        <a:effectLst/>
                        <a:latin typeface="Arial" pitchFamily="34" charset="0"/>
                        <a:ea typeface="Calibri"/>
                        <a:cs typeface="Arial" pitchFamily="34" charset="0"/>
                      </a:endParaRPr>
                    </a:p>
                  </a:txBody>
                  <a:tcPr marL="68581" marR="68581" marT="0" marB="0" anchor="ctr"/>
                </a:tc>
              </a:tr>
              <a:tr h="403214">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13.</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Ek-I dışı ülkelerin</a:t>
                      </a:r>
                      <a:r>
                        <a:rPr lang="tr-TR" sz="1600" baseline="0" dirty="0" smtClean="0">
                          <a:effectLst/>
                          <a:latin typeface="Arial" pitchFamily="34" charset="0"/>
                          <a:cs typeface="Arial" pitchFamily="34" charset="0"/>
                        </a:rPr>
                        <a:t> raporları</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14.</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Kapasite</a:t>
                      </a:r>
                      <a:r>
                        <a:rPr lang="tr-TR" sz="1600" baseline="0" dirty="0" smtClean="0">
                          <a:effectLst/>
                          <a:latin typeface="Arial" pitchFamily="34" charset="0"/>
                          <a:cs typeface="Arial" pitchFamily="34" charset="0"/>
                        </a:rPr>
                        <a:t> geliştirme</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15.</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Sözleşmenin</a:t>
                      </a:r>
                      <a:r>
                        <a:rPr lang="tr-TR" sz="1600" baseline="0" dirty="0" smtClean="0">
                          <a:effectLst/>
                          <a:latin typeface="Arial" pitchFamily="34" charset="0"/>
                          <a:cs typeface="Arial" pitchFamily="34" charset="0"/>
                        </a:rPr>
                        <a:t> Madde 4., 8. ve 9. paragraflarının uygulanması</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16.</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Cinsiyet ve iklim değişikliği</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17.</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Yardımcı organlar tarafından taraflar konferansına atıfta bulunulan</a:t>
                      </a:r>
                      <a:r>
                        <a:rPr lang="tr-TR" sz="1600" baseline="0" dirty="0" smtClean="0">
                          <a:effectLst/>
                          <a:latin typeface="Arial" pitchFamily="34" charset="0"/>
                          <a:cs typeface="Arial" pitchFamily="34" charset="0"/>
                        </a:rPr>
                        <a:t> hususlar</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18.</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İdari, finansal ve kurumsal konular </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19.</a:t>
                      </a:r>
                      <a:endParaRPr lang="en-US" sz="1600" b="0" dirty="0">
                        <a:effectLst/>
                        <a:latin typeface="Arial" pitchFamily="34" charset="0"/>
                        <a:ea typeface="Calibri"/>
                        <a:cs typeface="Arial" pitchFamily="34" charset="0"/>
                      </a:endParaRPr>
                    </a:p>
                  </a:txBody>
                  <a:tcPr marL="68581" marR="68581"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600" dirty="0" smtClean="0">
                          <a:effectLst/>
                          <a:latin typeface="Arial" pitchFamily="34" charset="0"/>
                          <a:cs typeface="Arial" pitchFamily="34" charset="0"/>
                        </a:rPr>
                        <a:t>Üst düzey bölüm</a:t>
                      </a:r>
                      <a:endParaRPr lang="en-US" sz="1600" b="0" dirty="0">
                        <a:effectLst/>
                        <a:latin typeface="Arial" pitchFamily="34" charset="0"/>
                        <a:ea typeface="Calibri"/>
                        <a:cs typeface="Arial" pitchFamily="34" charset="0"/>
                      </a:endParaRPr>
                    </a:p>
                  </a:txBody>
                  <a:tcPr marL="68581" marR="68581" marT="0" marB="0" anchor="ctr"/>
                </a:tc>
              </a:tr>
              <a:tr h="284414">
                <a:tc>
                  <a:txBody>
                    <a:bodyPr/>
                    <a:lstStyle/>
                    <a:p>
                      <a:pPr algn="ctr">
                        <a:lnSpc>
                          <a:spcPct val="115000"/>
                        </a:lnSpc>
                        <a:spcAft>
                          <a:spcPts val="0"/>
                        </a:spcAft>
                      </a:pPr>
                      <a:r>
                        <a:rPr lang="tr-TR" sz="1600" dirty="0" smtClean="0">
                          <a:effectLst/>
                          <a:latin typeface="Arial" pitchFamily="34" charset="0"/>
                          <a:cs typeface="Arial" pitchFamily="34" charset="0"/>
                        </a:rPr>
                        <a:t>20.</a:t>
                      </a:r>
                      <a:endParaRPr lang="en-US" sz="1600" b="0" dirty="0">
                        <a:effectLst/>
                        <a:latin typeface="Arial" pitchFamily="34" charset="0"/>
                        <a:ea typeface="Calibri"/>
                        <a:cs typeface="Arial" pitchFamily="34" charset="0"/>
                      </a:endParaRPr>
                    </a:p>
                  </a:txBody>
                  <a:tcPr marL="68581" marR="68581" marT="0" marB="0" anchor="ctr"/>
                </a:tc>
                <a:tc>
                  <a:txBody>
                    <a:bodyPr/>
                    <a:lstStyle/>
                    <a:p>
                      <a:pPr>
                        <a:lnSpc>
                          <a:spcPct val="115000"/>
                        </a:lnSpc>
                        <a:spcAft>
                          <a:spcPts val="0"/>
                        </a:spcAft>
                      </a:pPr>
                      <a:r>
                        <a:rPr lang="tr-TR" sz="1600" dirty="0" smtClean="0">
                          <a:effectLst/>
                          <a:latin typeface="Arial" pitchFamily="34" charset="0"/>
                          <a:cs typeface="Arial" pitchFamily="34" charset="0"/>
                        </a:rPr>
                        <a:t>Diğer konular</a:t>
                      </a:r>
                      <a:endParaRPr lang="en-US" sz="1600" b="0" dirty="0">
                        <a:effectLst/>
                        <a:latin typeface="Arial" pitchFamily="34" charset="0"/>
                        <a:ea typeface="Calibri"/>
                        <a:cs typeface="Arial" pitchFamily="34" charset="0"/>
                      </a:endParaRPr>
                    </a:p>
                  </a:txBody>
                  <a:tcPr marL="68581" marR="68581" marT="0" marB="0" anchor="ctr"/>
                </a:tc>
              </a:tr>
            </a:tbl>
          </a:graphicData>
        </a:graphic>
      </p:graphicFrame>
    </p:spTree>
    <p:extLst>
      <p:ext uri="{BB962C8B-B14F-4D97-AF65-F5344CB8AC3E}">
        <p14:creationId xmlns:p14="http://schemas.microsoft.com/office/powerpoint/2010/main" val="257876120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539750" y="4508500"/>
            <a:ext cx="8424863" cy="1477963"/>
          </a:xfrm>
          <a:prstGeom prst="rect">
            <a:avLst/>
          </a:prstGeom>
          <a:noFill/>
          <a:ln>
            <a:noFill/>
          </a:ln>
          <a:effectLst>
            <a:prstShdw prst="shdw17" dist="17961" dir="2700000">
              <a:srgbClr val="2F4D71">
                <a:alpha val="74997"/>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tr-TR" b="1"/>
          </a:p>
          <a:p>
            <a:pPr algn="ctr"/>
            <a:endParaRPr lang="tr-TR" b="1"/>
          </a:p>
          <a:p>
            <a:pPr algn="ctr"/>
            <a:endParaRPr lang="tr-TR" b="1"/>
          </a:p>
          <a:p>
            <a:pPr algn="ctr"/>
            <a:endParaRPr lang="tr-TR" b="1"/>
          </a:p>
          <a:p>
            <a:pPr algn="ctr"/>
            <a:r>
              <a:rPr lang="tr-TR" b="1"/>
              <a:t> </a:t>
            </a:r>
            <a:endParaRPr lang="tr-TR"/>
          </a:p>
        </p:txBody>
      </p:sp>
      <p:sp>
        <p:nvSpPr>
          <p:cNvPr id="14339" name="Rectangle 4"/>
          <p:cNvSpPr>
            <a:spLocks noChangeArrowheads="1"/>
          </p:cNvSpPr>
          <p:nvPr/>
        </p:nvSpPr>
        <p:spPr bwMode="auto">
          <a:xfrm>
            <a:off x="1547813" y="115888"/>
            <a:ext cx="6119812"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spcBef>
                <a:spcPct val="20000"/>
              </a:spcBef>
            </a:pPr>
            <a:r>
              <a:rPr lang="tr-TR" sz="2400" b="1">
                <a:solidFill>
                  <a:srgbClr val="0000FF"/>
                </a:solidFill>
              </a:rPr>
              <a:t>20. TARAFLAR KONFERANSI</a:t>
            </a:r>
          </a:p>
          <a:p>
            <a:pPr algn="ctr" eaLnBrk="0" hangingPunct="0">
              <a:spcBef>
                <a:spcPct val="20000"/>
              </a:spcBef>
            </a:pPr>
            <a:r>
              <a:rPr lang="tr-TR" sz="2400" b="1">
                <a:solidFill>
                  <a:srgbClr val="FF0000"/>
                </a:solidFill>
              </a:rPr>
              <a:t>CMP 10 - GÜNDEM</a:t>
            </a:r>
            <a:endParaRPr lang="tr-TR" sz="2400" b="1">
              <a:solidFill>
                <a:srgbClr val="0000FF"/>
              </a:solidFill>
            </a:endParaRPr>
          </a:p>
        </p:txBody>
      </p:sp>
      <p:graphicFrame>
        <p:nvGraphicFramePr>
          <p:cNvPr id="6" name="Tablo 5"/>
          <p:cNvGraphicFramePr>
            <a:graphicFrameLocks noGrp="1"/>
          </p:cNvGraphicFramePr>
          <p:nvPr>
            <p:extLst>
              <p:ext uri="{D42A27DB-BD31-4B8C-83A1-F6EECF244321}">
                <p14:modId xmlns:p14="http://schemas.microsoft.com/office/powerpoint/2010/main" val="1124052181"/>
              </p:ext>
            </p:extLst>
          </p:nvPr>
        </p:nvGraphicFramePr>
        <p:xfrm>
          <a:off x="574676" y="1143792"/>
          <a:ext cx="8389937" cy="5362577"/>
        </p:xfrm>
        <a:graphic>
          <a:graphicData uri="http://schemas.openxmlformats.org/drawingml/2006/table">
            <a:tbl>
              <a:tblPr firstRow="1" firstCol="1" bandRow="1">
                <a:tableStyleId>{BDBED569-4797-4DF1-A0F4-6AAB3CD982D8}</a:tableStyleId>
              </a:tblPr>
              <a:tblGrid>
                <a:gridCol w="648074"/>
                <a:gridCol w="7741863"/>
              </a:tblGrid>
              <a:tr h="315511">
                <a:tc>
                  <a:txBody>
                    <a:bodyPr/>
                    <a:lstStyle/>
                    <a:p>
                      <a:pPr algn="ctr">
                        <a:lnSpc>
                          <a:spcPct val="115000"/>
                        </a:lnSpc>
                        <a:spcAft>
                          <a:spcPts val="0"/>
                        </a:spcAft>
                      </a:pPr>
                      <a:r>
                        <a:rPr lang="tr-TR" sz="1800" dirty="0" smtClean="0">
                          <a:effectLst/>
                          <a:latin typeface="Arial" pitchFamily="34" charset="0"/>
                          <a:cs typeface="Arial" pitchFamily="34" charset="0"/>
                        </a:rPr>
                        <a:t>1.</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baseline="0" dirty="0" err="1" smtClean="0">
                          <a:effectLst/>
                          <a:latin typeface="Arial" pitchFamily="34" charset="0"/>
                          <a:cs typeface="Arial" pitchFamily="34" charset="0"/>
                        </a:rPr>
                        <a:t>Organizasyonel</a:t>
                      </a:r>
                      <a:r>
                        <a:rPr lang="tr-TR" sz="1800" baseline="0" dirty="0" smtClean="0">
                          <a:effectLst/>
                          <a:latin typeface="Arial" pitchFamily="34" charset="0"/>
                          <a:cs typeface="Arial" pitchFamily="34" charset="0"/>
                        </a:rPr>
                        <a:t> konular</a:t>
                      </a:r>
                      <a:endParaRPr lang="en-US" sz="1800" b="0" dirty="0">
                        <a:effectLst/>
                        <a:latin typeface="Arial" pitchFamily="34" charset="0"/>
                        <a:ea typeface="Calibri"/>
                        <a:cs typeface="Arial" pitchFamily="34" charset="0"/>
                      </a:endParaRPr>
                    </a:p>
                  </a:txBody>
                  <a:tcPr marL="68587" marR="68587" marT="0" marB="0" anchor="ctr"/>
                </a:tc>
              </a:tr>
              <a:tr h="342881">
                <a:tc>
                  <a:txBody>
                    <a:bodyPr/>
                    <a:lstStyle/>
                    <a:p>
                      <a:pPr algn="ctr">
                        <a:lnSpc>
                          <a:spcPct val="115000"/>
                        </a:lnSpc>
                        <a:spcAft>
                          <a:spcPts val="0"/>
                        </a:spcAft>
                      </a:pPr>
                      <a:r>
                        <a:rPr lang="tr-TR" sz="1800" dirty="0">
                          <a:effectLst/>
                          <a:latin typeface="Arial" pitchFamily="34" charset="0"/>
                          <a:cs typeface="Arial" pitchFamily="34" charset="0"/>
                        </a:rPr>
                        <a:t>2.</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Yardımcı</a:t>
                      </a:r>
                      <a:r>
                        <a:rPr lang="tr-TR" sz="1800" baseline="0" dirty="0" smtClean="0">
                          <a:effectLst/>
                          <a:latin typeface="Arial" pitchFamily="34" charset="0"/>
                          <a:cs typeface="Arial" pitchFamily="34" charset="0"/>
                        </a:rPr>
                        <a:t> Organların Raporları</a:t>
                      </a:r>
                      <a:endParaRPr lang="en-US" sz="1800" dirty="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3.</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Temiz</a:t>
                      </a:r>
                      <a:r>
                        <a:rPr lang="tr-TR" sz="1800" baseline="0" dirty="0" smtClean="0">
                          <a:effectLst/>
                          <a:latin typeface="Arial" pitchFamily="34" charset="0"/>
                          <a:cs typeface="Arial" pitchFamily="34" charset="0"/>
                        </a:rPr>
                        <a:t> Gelişme Mekanizmasına İlişkin Konular</a:t>
                      </a:r>
                      <a:endParaRPr lang="en-US" sz="1800" dirty="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4.</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Ortak</a:t>
                      </a:r>
                      <a:r>
                        <a:rPr lang="tr-TR" sz="1800" baseline="0" dirty="0" smtClean="0">
                          <a:effectLst/>
                          <a:latin typeface="Arial" pitchFamily="34" charset="0"/>
                          <a:cs typeface="Arial" pitchFamily="34" charset="0"/>
                        </a:rPr>
                        <a:t> Uygulamaya İlişkin Konular</a:t>
                      </a:r>
                      <a:endParaRPr lang="en-US" sz="1800" dirty="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5. </a:t>
                      </a:r>
                      <a:endParaRPr lang="en-US" sz="1800" b="0" dirty="0">
                        <a:effectLst/>
                        <a:latin typeface="Arial" pitchFamily="34" charset="0"/>
                        <a:ea typeface="Calibri"/>
                        <a:cs typeface="Arial" pitchFamily="34" charset="0"/>
                      </a:endParaRPr>
                    </a:p>
                  </a:txBody>
                  <a:tcPr marL="68587" marR="68587"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800" dirty="0" smtClean="0">
                          <a:effectLst/>
                          <a:latin typeface="Arial" pitchFamily="34" charset="0"/>
                          <a:cs typeface="Arial" pitchFamily="34" charset="0"/>
                        </a:rPr>
                        <a:t>Uyum Komitesi Raporu</a:t>
                      </a:r>
                      <a:endParaRPr lang="en-US" sz="1800" dirty="0" smtClean="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6.</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Adaptasyon Fonu</a:t>
                      </a:r>
                      <a:endParaRPr lang="en-US" sz="1800" dirty="0">
                        <a:effectLst/>
                        <a:latin typeface="Arial" pitchFamily="34" charset="0"/>
                        <a:ea typeface="Calibri"/>
                        <a:cs typeface="Arial" pitchFamily="34" charset="0"/>
                      </a:endParaRPr>
                    </a:p>
                  </a:txBody>
                  <a:tcPr marL="68587" marR="68587" marT="0" marB="0" anchor="ctr"/>
                </a:tc>
              </a:tr>
              <a:tr h="631021">
                <a:tc>
                  <a:txBody>
                    <a:bodyPr/>
                    <a:lstStyle/>
                    <a:p>
                      <a:pPr algn="ctr">
                        <a:lnSpc>
                          <a:spcPct val="115000"/>
                        </a:lnSpc>
                        <a:spcAft>
                          <a:spcPts val="0"/>
                        </a:spcAft>
                      </a:pPr>
                      <a:r>
                        <a:rPr lang="tr-TR" sz="1800" dirty="0">
                          <a:effectLst/>
                          <a:latin typeface="Arial" pitchFamily="34" charset="0"/>
                          <a:cs typeface="Arial" pitchFamily="34" charset="0"/>
                        </a:rPr>
                        <a:t>7.</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Kyoto Protokolü taahhütleri istekliliğinin arttırılmasına</a:t>
                      </a:r>
                      <a:r>
                        <a:rPr lang="tr-TR" sz="1800" baseline="0" dirty="0" smtClean="0">
                          <a:effectLst/>
                          <a:latin typeface="Arial" pitchFamily="34" charset="0"/>
                          <a:cs typeface="Arial" pitchFamily="34" charset="0"/>
                        </a:rPr>
                        <a:t> ilişkin  Bakanlar Toplantısı raporu</a:t>
                      </a:r>
                      <a:endParaRPr lang="en-US" sz="1800" dirty="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8.</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Ek-1 ülkelerinin raporları</a:t>
                      </a:r>
                      <a:endParaRPr lang="en-US" sz="1800" dirty="0">
                        <a:effectLst/>
                        <a:latin typeface="Arial" pitchFamily="34" charset="0"/>
                        <a:ea typeface="Calibri"/>
                        <a:cs typeface="Arial" pitchFamily="34" charset="0"/>
                      </a:endParaRPr>
                    </a:p>
                  </a:txBody>
                  <a:tcPr marL="68587" marR="68587" marT="0" marB="0" anchor="ctr"/>
                </a:tc>
              </a:tr>
              <a:tr h="315511">
                <a:tc>
                  <a:txBody>
                    <a:bodyPr/>
                    <a:lstStyle/>
                    <a:p>
                      <a:pPr algn="ctr">
                        <a:lnSpc>
                          <a:spcPct val="115000"/>
                        </a:lnSpc>
                        <a:spcAft>
                          <a:spcPts val="0"/>
                        </a:spcAft>
                      </a:pPr>
                      <a:r>
                        <a:rPr lang="tr-TR" sz="1800" dirty="0">
                          <a:effectLst/>
                          <a:latin typeface="Arial" pitchFamily="34" charset="0"/>
                          <a:cs typeface="Arial" pitchFamily="34" charset="0"/>
                        </a:rPr>
                        <a:t>9.</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Doha</a:t>
                      </a:r>
                      <a:r>
                        <a:rPr lang="tr-TR" sz="1800" baseline="0" dirty="0" smtClean="0">
                          <a:effectLst/>
                          <a:latin typeface="Arial" pitchFamily="34" charset="0"/>
                          <a:cs typeface="Arial" pitchFamily="34" charset="0"/>
                        </a:rPr>
                        <a:t> kararları metninin G bölümünün açıklanması</a:t>
                      </a:r>
                      <a:endParaRPr lang="en-US" sz="1800" dirty="0">
                        <a:effectLst/>
                        <a:latin typeface="Arial" pitchFamily="34" charset="0"/>
                        <a:ea typeface="Calibri"/>
                        <a:cs typeface="Arial" pitchFamily="34" charset="0"/>
                      </a:endParaRPr>
                    </a:p>
                  </a:txBody>
                  <a:tcPr marL="68587" marR="68587" marT="0" marB="0" anchor="ctr"/>
                </a:tc>
              </a:tr>
              <a:tr h="339695">
                <a:tc>
                  <a:txBody>
                    <a:bodyPr/>
                    <a:lstStyle/>
                    <a:p>
                      <a:pPr algn="ctr">
                        <a:lnSpc>
                          <a:spcPct val="115000"/>
                        </a:lnSpc>
                        <a:spcAft>
                          <a:spcPts val="0"/>
                        </a:spcAft>
                      </a:pPr>
                      <a:r>
                        <a:rPr lang="tr-TR" sz="1800" dirty="0">
                          <a:effectLst/>
                          <a:latin typeface="Arial" pitchFamily="34" charset="0"/>
                          <a:cs typeface="Arial" pitchFamily="34" charset="0"/>
                        </a:rPr>
                        <a:t>10.</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dirty="0" smtClean="0">
                          <a:effectLst/>
                          <a:latin typeface="Arial" pitchFamily="34" charset="0"/>
                          <a:cs typeface="Arial" pitchFamily="34" charset="0"/>
                        </a:rPr>
                        <a:t>Kyoto</a:t>
                      </a:r>
                      <a:r>
                        <a:rPr lang="tr-TR" sz="1800" baseline="0" dirty="0" smtClean="0">
                          <a:effectLst/>
                          <a:latin typeface="Arial" pitchFamily="34" charset="0"/>
                          <a:cs typeface="Arial" pitchFamily="34" charset="0"/>
                        </a:rPr>
                        <a:t> Protokolü altında kapasite geliştirme</a:t>
                      </a:r>
                      <a:endParaRPr lang="en-US" sz="1800" dirty="0">
                        <a:effectLst/>
                        <a:latin typeface="Arial" pitchFamily="34" charset="0"/>
                        <a:ea typeface="Calibri"/>
                        <a:cs typeface="Arial" pitchFamily="34" charset="0"/>
                      </a:endParaRPr>
                    </a:p>
                  </a:txBody>
                  <a:tcPr marL="68587" marR="68587" marT="0" marB="0" anchor="ctr"/>
                </a:tc>
              </a:tr>
              <a:tr h="438803">
                <a:tc>
                  <a:txBody>
                    <a:bodyPr/>
                    <a:lstStyle/>
                    <a:p>
                      <a:pPr algn="ctr">
                        <a:lnSpc>
                          <a:spcPct val="115000"/>
                        </a:lnSpc>
                        <a:spcAft>
                          <a:spcPts val="0"/>
                        </a:spcAft>
                      </a:pPr>
                      <a:r>
                        <a:rPr lang="tr-TR" sz="1800" dirty="0">
                          <a:effectLst/>
                          <a:latin typeface="Arial" pitchFamily="34" charset="0"/>
                          <a:cs typeface="Arial" pitchFamily="34" charset="0"/>
                        </a:rPr>
                        <a:t>11.</a:t>
                      </a:r>
                      <a:endParaRPr lang="en-US" sz="1800" b="0" dirty="0">
                        <a:effectLst/>
                        <a:latin typeface="Arial" pitchFamily="34" charset="0"/>
                        <a:ea typeface="Calibri"/>
                        <a:cs typeface="Arial" pitchFamily="34" charset="0"/>
                      </a:endParaRPr>
                    </a:p>
                  </a:txBody>
                  <a:tcPr marL="68587" marR="68587"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800" dirty="0" smtClean="0">
                          <a:effectLst/>
                          <a:latin typeface="Arial" pitchFamily="34" charset="0"/>
                          <a:cs typeface="Arial" pitchFamily="34" charset="0"/>
                        </a:rPr>
                        <a:t>Kyoto Protokolü madde 2.2 ve 2.3 ile</a:t>
                      </a:r>
                      <a:r>
                        <a:rPr lang="tr-TR" sz="1800" baseline="0" dirty="0" smtClean="0">
                          <a:effectLst/>
                          <a:latin typeface="Arial" pitchFamily="34" charset="0"/>
                          <a:cs typeface="Arial" pitchFamily="34" charset="0"/>
                        </a:rPr>
                        <a:t> madde </a:t>
                      </a:r>
                      <a:r>
                        <a:rPr lang="en-US" sz="1800" dirty="0" smtClean="0">
                          <a:effectLst/>
                          <a:latin typeface="Arial" pitchFamily="34" charset="0"/>
                          <a:cs typeface="Arial" pitchFamily="34" charset="0"/>
                        </a:rPr>
                        <a:t>3</a:t>
                      </a:r>
                      <a:r>
                        <a:rPr lang="tr-TR" sz="1800" dirty="0" smtClean="0">
                          <a:effectLst/>
                          <a:latin typeface="Arial" pitchFamily="34" charset="0"/>
                          <a:cs typeface="Arial" pitchFamily="34" charset="0"/>
                        </a:rPr>
                        <a:t>.</a:t>
                      </a:r>
                      <a:r>
                        <a:rPr lang="en-US" sz="1800" dirty="0" smtClean="0">
                          <a:effectLst/>
                          <a:latin typeface="Arial" pitchFamily="34" charset="0"/>
                          <a:cs typeface="Arial" pitchFamily="34" charset="0"/>
                        </a:rPr>
                        <a:t>14</a:t>
                      </a:r>
                      <a:r>
                        <a:rPr lang="tr-TR" sz="1800" dirty="0" smtClean="0">
                          <a:effectLst/>
                          <a:latin typeface="Arial" pitchFamily="34" charset="0"/>
                          <a:cs typeface="Arial" pitchFamily="34" charset="0"/>
                        </a:rPr>
                        <a:t>’e ilişkin hususlar</a:t>
                      </a:r>
                      <a:endParaRPr lang="en-US" sz="1800" dirty="0" smtClean="0">
                        <a:effectLst/>
                        <a:latin typeface="Arial" pitchFamily="34" charset="0"/>
                        <a:cs typeface="Arial" pitchFamily="34" charset="0"/>
                      </a:endParaRPr>
                    </a:p>
                  </a:txBody>
                  <a:tcPr marL="68587" marR="68587" marT="0" marB="0" anchor="ctr"/>
                </a:tc>
              </a:tr>
              <a:tr h="368175">
                <a:tc>
                  <a:txBody>
                    <a:bodyPr/>
                    <a:lstStyle/>
                    <a:p>
                      <a:pPr algn="ctr">
                        <a:lnSpc>
                          <a:spcPct val="115000"/>
                        </a:lnSpc>
                        <a:spcAft>
                          <a:spcPts val="0"/>
                        </a:spcAft>
                      </a:pPr>
                      <a:r>
                        <a:rPr lang="tr-TR" sz="1800" dirty="0">
                          <a:effectLst/>
                          <a:latin typeface="Arial" pitchFamily="34" charset="0"/>
                          <a:cs typeface="Arial" pitchFamily="34" charset="0"/>
                        </a:rPr>
                        <a:t>12.</a:t>
                      </a:r>
                      <a:endParaRPr lang="en-US" sz="1800" b="0" dirty="0">
                        <a:effectLst/>
                        <a:latin typeface="Arial" pitchFamily="34" charset="0"/>
                        <a:ea typeface="Calibri"/>
                        <a:cs typeface="Arial" pitchFamily="34" charset="0"/>
                      </a:endParaRPr>
                    </a:p>
                  </a:txBody>
                  <a:tcPr marL="68587" marR="68587"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800" kern="1200" dirty="0" smtClean="0">
                          <a:effectLst/>
                          <a:latin typeface="Arial" pitchFamily="34" charset="0"/>
                          <a:cs typeface="Arial" pitchFamily="34" charset="0"/>
                        </a:rPr>
                        <a:t>Yardımcı organlarca Taraflar Konferansına atıfta bulunulan</a:t>
                      </a:r>
                      <a:r>
                        <a:rPr lang="tr-TR" sz="1800" kern="1200" baseline="0" dirty="0" smtClean="0">
                          <a:effectLst/>
                          <a:latin typeface="Arial" pitchFamily="34" charset="0"/>
                          <a:cs typeface="Arial" pitchFamily="34" charset="0"/>
                        </a:rPr>
                        <a:t> hususlar</a:t>
                      </a:r>
                      <a:endParaRPr lang="en-US" sz="1800" kern="1200" dirty="0">
                        <a:solidFill>
                          <a:schemeClr val="dk1"/>
                        </a:solidFill>
                        <a:effectLst/>
                        <a:latin typeface="Arial" pitchFamily="34" charset="0"/>
                        <a:ea typeface="Calibri"/>
                        <a:cs typeface="Arial" pitchFamily="34" charset="0"/>
                      </a:endParaRPr>
                    </a:p>
                  </a:txBody>
                  <a:tcPr marL="68587" marR="68587" marT="0" marB="0" anchor="ctr"/>
                </a:tc>
              </a:tr>
              <a:tr h="315511">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800" dirty="0" smtClean="0">
                          <a:effectLst/>
                          <a:latin typeface="Arial" pitchFamily="34" charset="0"/>
                          <a:cs typeface="Arial" pitchFamily="34" charset="0"/>
                        </a:rPr>
                        <a:t>13.</a:t>
                      </a:r>
                      <a:endParaRPr lang="en-US" sz="1800" b="0" dirty="0">
                        <a:effectLst/>
                        <a:latin typeface="Arial" pitchFamily="34" charset="0"/>
                        <a:ea typeface="Calibri"/>
                        <a:cs typeface="Arial" pitchFamily="34" charset="0"/>
                      </a:endParaRPr>
                    </a:p>
                  </a:txBody>
                  <a:tcPr marL="68587" marR="68587"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800" kern="1200" dirty="0" smtClean="0">
                          <a:effectLst/>
                          <a:latin typeface="Arial" pitchFamily="34" charset="0"/>
                          <a:cs typeface="Arial" pitchFamily="34" charset="0"/>
                        </a:rPr>
                        <a:t>İdari, finansal ve kurumsal konular </a:t>
                      </a:r>
                      <a:endParaRPr lang="en-US" sz="1800" kern="1200" dirty="0">
                        <a:solidFill>
                          <a:schemeClr val="dk1"/>
                        </a:solidFill>
                        <a:effectLst/>
                        <a:latin typeface="Arial" pitchFamily="34" charset="0"/>
                        <a:ea typeface="Calibri"/>
                        <a:cs typeface="Arial" pitchFamily="34" charset="0"/>
                      </a:endParaRPr>
                    </a:p>
                  </a:txBody>
                  <a:tcPr marL="68587" marR="68587" marT="0" marB="0" anchor="ctr"/>
                </a:tc>
              </a:tr>
              <a:tr h="358957">
                <a:tc>
                  <a:txBody>
                    <a:bodyPr/>
                    <a:lstStyle/>
                    <a:p>
                      <a:pPr algn="ctr">
                        <a:lnSpc>
                          <a:spcPct val="115000"/>
                        </a:lnSpc>
                        <a:spcAft>
                          <a:spcPts val="0"/>
                        </a:spcAft>
                      </a:pPr>
                      <a:r>
                        <a:rPr lang="tr-TR" sz="1800" dirty="0" smtClean="0">
                          <a:effectLst/>
                          <a:latin typeface="Arial" pitchFamily="34" charset="0"/>
                          <a:cs typeface="Arial" pitchFamily="34" charset="0"/>
                        </a:rPr>
                        <a:t>14.</a:t>
                      </a:r>
                      <a:endParaRPr lang="en-US" sz="1800" b="0" dirty="0">
                        <a:effectLst/>
                        <a:latin typeface="Arial" pitchFamily="34" charset="0"/>
                        <a:ea typeface="Calibri"/>
                        <a:cs typeface="Arial" pitchFamily="34" charset="0"/>
                      </a:endParaRPr>
                    </a:p>
                  </a:txBody>
                  <a:tcPr marL="68587" marR="68587"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800" kern="1200" dirty="0" smtClean="0">
                          <a:effectLst/>
                          <a:latin typeface="Arial" pitchFamily="34" charset="0"/>
                          <a:cs typeface="Arial" pitchFamily="34" charset="0"/>
                        </a:rPr>
                        <a:t>Üst düzey bölüm</a:t>
                      </a:r>
                      <a:endParaRPr lang="en-US" sz="1800" b="1" kern="1200" dirty="0">
                        <a:solidFill>
                          <a:srgbClr val="FF0000"/>
                        </a:solidFill>
                        <a:effectLst/>
                        <a:latin typeface="Arial" pitchFamily="34" charset="0"/>
                        <a:ea typeface="Calibri"/>
                        <a:cs typeface="Arial" pitchFamily="34" charset="0"/>
                      </a:endParaRPr>
                    </a:p>
                  </a:txBody>
                  <a:tcPr marL="68587" marR="68587" marT="0" marB="0" anchor="ctr"/>
                </a:tc>
              </a:tr>
              <a:tr h="358957">
                <a:tc>
                  <a:txBody>
                    <a:bodyPr/>
                    <a:lstStyle/>
                    <a:p>
                      <a:pPr algn="ctr">
                        <a:lnSpc>
                          <a:spcPct val="115000"/>
                        </a:lnSpc>
                        <a:spcAft>
                          <a:spcPts val="0"/>
                        </a:spcAft>
                      </a:pPr>
                      <a:r>
                        <a:rPr lang="tr-TR" sz="1800" dirty="0" smtClean="0">
                          <a:effectLst/>
                          <a:latin typeface="Arial" pitchFamily="34" charset="0"/>
                          <a:cs typeface="Arial" pitchFamily="34" charset="0"/>
                        </a:rPr>
                        <a:t>15.</a:t>
                      </a:r>
                      <a:endParaRPr lang="en-US" sz="1800" b="0" dirty="0">
                        <a:effectLst/>
                        <a:latin typeface="Arial" pitchFamily="34" charset="0"/>
                        <a:ea typeface="Calibri"/>
                        <a:cs typeface="Arial" pitchFamily="34" charset="0"/>
                      </a:endParaRPr>
                    </a:p>
                  </a:txBody>
                  <a:tcPr marL="68587" marR="68587" marT="0" marB="0" anchor="ctr"/>
                </a:tc>
                <a:tc>
                  <a:txBody>
                    <a:bodyPr/>
                    <a:lstStyle/>
                    <a:p>
                      <a:pPr algn="l">
                        <a:lnSpc>
                          <a:spcPct val="115000"/>
                        </a:lnSpc>
                        <a:spcAft>
                          <a:spcPts val="0"/>
                        </a:spcAft>
                      </a:pPr>
                      <a:r>
                        <a:rPr lang="tr-TR" sz="1800" kern="1200" dirty="0" smtClean="0">
                          <a:effectLst/>
                          <a:latin typeface="Arial" pitchFamily="34" charset="0"/>
                          <a:cs typeface="Arial" pitchFamily="34" charset="0"/>
                        </a:rPr>
                        <a:t>Diğer konular</a:t>
                      </a:r>
                      <a:endParaRPr lang="en-US" sz="1800" kern="1200" dirty="0">
                        <a:solidFill>
                          <a:schemeClr val="dk1"/>
                        </a:solidFill>
                        <a:effectLst/>
                        <a:latin typeface="Arial" pitchFamily="34" charset="0"/>
                        <a:ea typeface="Calibri"/>
                        <a:cs typeface="Arial" pitchFamily="34" charset="0"/>
                      </a:endParaRPr>
                    </a:p>
                  </a:txBody>
                  <a:tcPr marL="68587" marR="68587" marT="0" marB="0" anchor="ctr"/>
                </a:tc>
              </a:tr>
            </a:tbl>
          </a:graphicData>
        </a:graphic>
      </p:graphicFrame>
    </p:spTree>
    <p:extLst>
      <p:ext uri="{BB962C8B-B14F-4D97-AF65-F5344CB8AC3E}">
        <p14:creationId xmlns:p14="http://schemas.microsoft.com/office/powerpoint/2010/main" val="293811114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dirty="0" smtClean="0"/>
              <a:t>Intended Nationally Determined Contributions</a:t>
            </a:r>
            <a:endParaRPr lang="en-US" sz="4400" dirty="0"/>
          </a:p>
        </p:txBody>
      </p:sp>
      <p:pic>
        <p:nvPicPr>
          <p:cNvPr id="4" name="Content Placeholder 3" descr="INDCfor_dummies-1.jpg"/>
          <p:cNvPicPr>
            <a:picLocks noGrp="1" noChangeAspect="1"/>
          </p:cNvPicPr>
          <p:nvPr>
            <p:ph idx="1"/>
          </p:nvPr>
        </p:nvPicPr>
        <p:blipFill>
          <a:blip r:embed="rId2">
            <a:extLst>
              <a:ext uri="{28A0092B-C50C-407E-A947-70E740481C1C}">
                <a14:useLocalDpi xmlns:a14="http://schemas.microsoft.com/office/drawing/2010/main" val="0"/>
              </a:ext>
            </a:extLst>
          </a:blip>
          <a:srcRect l="-31141" r="-31141"/>
          <a:stretch>
            <a:fillRect/>
          </a:stretch>
        </p:blipFill>
        <p:spPr/>
      </p:pic>
    </p:spTree>
    <p:extLst>
      <p:ext uri="{BB962C8B-B14F-4D97-AF65-F5344CB8AC3E}">
        <p14:creationId xmlns:p14="http://schemas.microsoft.com/office/powerpoint/2010/main" val="207429318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114300" indent="0">
              <a:buNone/>
            </a:pPr>
            <a:endParaRPr lang="en-US" sz="2400" dirty="0" smtClean="0">
              <a:solidFill>
                <a:srgbClr val="FF0000"/>
              </a:solidFill>
            </a:endParaRPr>
          </a:p>
          <a:p>
            <a:pPr marL="114300" indent="0">
              <a:buNone/>
            </a:pPr>
            <a:endParaRPr lang="en-US" sz="2400" dirty="0">
              <a:solidFill>
                <a:srgbClr val="FF0000"/>
              </a:solidFill>
            </a:endParaRPr>
          </a:p>
          <a:p>
            <a:pPr marL="114300" indent="0">
              <a:buNone/>
            </a:pPr>
            <a:endParaRPr lang="en-US" sz="2400" dirty="0" smtClean="0">
              <a:solidFill>
                <a:srgbClr val="FF0000"/>
              </a:solidFill>
            </a:endParaRPr>
          </a:p>
          <a:p>
            <a:pPr marL="114300" indent="0">
              <a:buNone/>
            </a:pPr>
            <a:endParaRPr lang="en-US" sz="2400" dirty="0">
              <a:solidFill>
                <a:srgbClr val="FF0000"/>
              </a:solidFill>
            </a:endParaRPr>
          </a:p>
          <a:p>
            <a:pPr marL="114300" indent="0" algn="ctr">
              <a:buNone/>
            </a:pPr>
            <a:r>
              <a:rPr lang="en-US" sz="4400" dirty="0" err="1" smtClean="0">
                <a:solidFill>
                  <a:srgbClr val="FF0000"/>
                </a:solidFill>
              </a:rPr>
              <a:t>Varşova</a:t>
            </a:r>
            <a:r>
              <a:rPr lang="en-US" sz="4400" dirty="0" smtClean="0">
                <a:solidFill>
                  <a:srgbClr val="FF0000"/>
                </a:solidFill>
              </a:rPr>
              <a:t> </a:t>
            </a:r>
            <a:r>
              <a:rPr lang="en-US" sz="4400" dirty="0" err="1">
                <a:solidFill>
                  <a:srgbClr val="FF0000"/>
                </a:solidFill>
              </a:rPr>
              <a:t>kararı</a:t>
            </a:r>
            <a:r>
              <a:rPr lang="en-US" sz="4400" dirty="0">
                <a:solidFill>
                  <a:srgbClr val="FF0000"/>
                </a:solidFill>
              </a:rPr>
              <a:t> </a:t>
            </a:r>
            <a:endParaRPr lang="en-US" sz="4400" dirty="0"/>
          </a:p>
        </p:txBody>
      </p:sp>
    </p:spTree>
    <p:extLst>
      <p:ext uri="{BB962C8B-B14F-4D97-AF65-F5344CB8AC3E}">
        <p14:creationId xmlns:p14="http://schemas.microsoft.com/office/powerpoint/2010/main" val="333487144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smtClean="0"/>
              <a:t>Intended Nationally Determined Contributions (INDC)</a:t>
            </a:r>
            <a:endParaRPr lang="en-US" sz="4000" dirty="0"/>
          </a:p>
        </p:txBody>
      </p:sp>
      <p:sp>
        <p:nvSpPr>
          <p:cNvPr id="3" name="Content Placeholder 2"/>
          <p:cNvSpPr>
            <a:spLocks noGrp="1"/>
          </p:cNvSpPr>
          <p:nvPr>
            <p:ph idx="1"/>
          </p:nvPr>
        </p:nvSpPr>
        <p:spPr/>
        <p:txBody>
          <a:bodyPr>
            <a:normAutofit fontScale="92500" lnSpcReduction="10000"/>
          </a:bodyPr>
          <a:lstStyle/>
          <a:p>
            <a:pPr marL="114300" indent="0">
              <a:buNone/>
            </a:pPr>
            <a:r>
              <a:rPr lang="en-US" sz="2800" dirty="0" err="1" smtClean="0">
                <a:solidFill>
                  <a:srgbClr val="FF0000"/>
                </a:solidFill>
              </a:rPr>
              <a:t>Varşova</a:t>
            </a:r>
            <a:r>
              <a:rPr lang="en-US" sz="2800" dirty="0" smtClean="0">
                <a:solidFill>
                  <a:srgbClr val="FF0000"/>
                </a:solidFill>
              </a:rPr>
              <a:t> </a:t>
            </a:r>
            <a:r>
              <a:rPr lang="en-US" sz="2800" dirty="0" err="1" smtClean="0">
                <a:solidFill>
                  <a:srgbClr val="FF0000"/>
                </a:solidFill>
              </a:rPr>
              <a:t>kararı</a:t>
            </a:r>
            <a:r>
              <a:rPr lang="en-US" sz="2800" dirty="0" smtClean="0">
                <a:solidFill>
                  <a:srgbClr val="FF0000"/>
                </a:solidFill>
              </a:rPr>
              <a:t> 1/CP.19 </a:t>
            </a:r>
          </a:p>
          <a:p>
            <a:pPr marL="114300" indent="0" algn="just">
              <a:buNone/>
            </a:pPr>
            <a:r>
              <a:rPr lang="en-US" sz="2400" dirty="0" smtClean="0"/>
              <a:t>2(</a:t>
            </a:r>
            <a:r>
              <a:rPr lang="en-US" sz="2400" dirty="0"/>
              <a:t>b) To </a:t>
            </a:r>
            <a:r>
              <a:rPr lang="en-US" sz="2400" b="1" dirty="0">
                <a:solidFill>
                  <a:srgbClr val="FF0000"/>
                </a:solidFill>
              </a:rPr>
              <a:t>invite</a:t>
            </a:r>
            <a:r>
              <a:rPr lang="en-US" sz="2400" dirty="0"/>
              <a:t> all Parties to initiate or intensify domestic preparations for </a:t>
            </a:r>
            <a:r>
              <a:rPr lang="en-US" sz="2400" dirty="0" smtClean="0"/>
              <a:t>their </a:t>
            </a:r>
            <a:r>
              <a:rPr lang="en-US" sz="2400" dirty="0" smtClean="0">
                <a:solidFill>
                  <a:srgbClr val="0000FF"/>
                </a:solidFill>
              </a:rPr>
              <a:t>intended </a:t>
            </a:r>
            <a:r>
              <a:rPr lang="en-US" sz="2400" dirty="0">
                <a:solidFill>
                  <a:srgbClr val="0000FF"/>
                </a:solidFill>
              </a:rPr>
              <a:t>nationally determined contributions</a:t>
            </a:r>
            <a:r>
              <a:rPr lang="en-US" sz="2400" dirty="0"/>
              <a:t>, </a:t>
            </a:r>
            <a:r>
              <a:rPr lang="en-US" sz="2400" b="1" dirty="0">
                <a:solidFill>
                  <a:srgbClr val="FF0000"/>
                </a:solidFill>
              </a:rPr>
              <a:t>without prejudice to the legal nature of </a:t>
            </a:r>
            <a:r>
              <a:rPr lang="en-US" sz="2400" b="1" dirty="0" smtClean="0">
                <a:solidFill>
                  <a:srgbClr val="FF0000"/>
                </a:solidFill>
              </a:rPr>
              <a:t>the contributions</a:t>
            </a:r>
            <a:r>
              <a:rPr lang="en-US" sz="2400" dirty="0"/>
              <a:t>, in the context of adopting a protocol, another legal instrument or an </a:t>
            </a:r>
            <a:r>
              <a:rPr lang="en-US" sz="2400" dirty="0" smtClean="0"/>
              <a:t>agreed outcome </a:t>
            </a:r>
            <a:r>
              <a:rPr lang="en-US" sz="2400" dirty="0"/>
              <a:t>with legal force under the Convention applicable to all Parties towards </a:t>
            </a:r>
            <a:r>
              <a:rPr lang="en-US" sz="2400" dirty="0" smtClean="0"/>
              <a:t>achieving the </a:t>
            </a:r>
            <a:r>
              <a:rPr lang="en-US" sz="2400" dirty="0"/>
              <a:t>objective of the Convention as set out in its Article 2 and to communicate them well </a:t>
            </a:r>
            <a:r>
              <a:rPr lang="en-US" sz="2400" dirty="0" smtClean="0"/>
              <a:t>in advance </a:t>
            </a:r>
            <a:r>
              <a:rPr lang="en-US" sz="2400" dirty="0"/>
              <a:t>of the twenty-first session of the Conference of the Parties (by the </a:t>
            </a:r>
            <a:r>
              <a:rPr lang="en-US" sz="2400" dirty="0">
                <a:solidFill>
                  <a:srgbClr val="0000FF"/>
                </a:solidFill>
              </a:rPr>
              <a:t>first quarter </a:t>
            </a:r>
            <a:r>
              <a:rPr lang="en-US" sz="2400" dirty="0" smtClean="0">
                <a:solidFill>
                  <a:srgbClr val="0000FF"/>
                </a:solidFill>
              </a:rPr>
              <a:t>of 2015 </a:t>
            </a:r>
            <a:r>
              <a:rPr lang="en-US" sz="2400" dirty="0"/>
              <a:t>by those Parties ready to do so) in a manner that </a:t>
            </a:r>
            <a:r>
              <a:rPr lang="en-US" sz="2400" b="1" dirty="0">
                <a:solidFill>
                  <a:srgbClr val="008000"/>
                </a:solidFill>
              </a:rPr>
              <a:t>facilitates the clarity, </a:t>
            </a:r>
            <a:r>
              <a:rPr lang="en-US" sz="2400" b="1" dirty="0" smtClean="0">
                <a:solidFill>
                  <a:srgbClr val="008000"/>
                </a:solidFill>
              </a:rPr>
              <a:t>transparency and </a:t>
            </a:r>
            <a:r>
              <a:rPr lang="en-US" sz="2400" b="1" dirty="0">
                <a:solidFill>
                  <a:srgbClr val="008000"/>
                </a:solidFill>
              </a:rPr>
              <a:t>understanding of the intended contributions</a:t>
            </a:r>
            <a:r>
              <a:rPr lang="en-US" sz="2400" dirty="0"/>
              <a:t>, </a:t>
            </a:r>
            <a:r>
              <a:rPr lang="en-US" sz="2400" b="1" dirty="0"/>
              <a:t>without prejudice to the legal nature </a:t>
            </a:r>
            <a:r>
              <a:rPr lang="en-US" sz="2400" dirty="0"/>
              <a:t>of the</a:t>
            </a:r>
          </a:p>
          <a:p>
            <a:pPr marL="114300" indent="0" algn="just">
              <a:buNone/>
            </a:pPr>
            <a:r>
              <a:rPr lang="en-US" sz="2400" dirty="0"/>
              <a:t>contributions;</a:t>
            </a:r>
            <a:endParaRPr lang="en-US" sz="6600" dirty="0" smtClean="0"/>
          </a:p>
          <a:p>
            <a:pPr marL="114300" indent="0" algn="just">
              <a:buNone/>
            </a:pPr>
            <a:endParaRPr lang="en-US" dirty="0"/>
          </a:p>
        </p:txBody>
      </p:sp>
    </p:spTree>
    <p:extLst>
      <p:ext uri="{BB962C8B-B14F-4D97-AF65-F5344CB8AC3E}">
        <p14:creationId xmlns:p14="http://schemas.microsoft.com/office/powerpoint/2010/main" val="370078228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smtClean="0"/>
              <a:t>Intended Nationally Determined Contributions (INDC)</a:t>
            </a:r>
            <a:endParaRPr lang="en-US" sz="4000" dirty="0"/>
          </a:p>
        </p:txBody>
      </p:sp>
      <p:sp>
        <p:nvSpPr>
          <p:cNvPr id="3" name="Content Placeholder 2"/>
          <p:cNvSpPr>
            <a:spLocks noGrp="1"/>
          </p:cNvSpPr>
          <p:nvPr>
            <p:ph idx="1"/>
          </p:nvPr>
        </p:nvSpPr>
        <p:spPr/>
        <p:txBody>
          <a:bodyPr>
            <a:normAutofit fontScale="85000" lnSpcReduction="10000"/>
          </a:bodyPr>
          <a:lstStyle/>
          <a:p>
            <a:r>
              <a:rPr lang="en-US" sz="2800" dirty="0" err="1" smtClean="0"/>
              <a:t>Varşova</a:t>
            </a:r>
            <a:r>
              <a:rPr lang="en-US" sz="2800" dirty="0" smtClean="0"/>
              <a:t> </a:t>
            </a:r>
            <a:r>
              <a:rPr lang="en-US" sz="2800" dirty="0" err="1" smtClean="0"/>
              <a:t>kararı</a:t>
            </a:r>
            <a:r>
              <a:rPr lang="en-US" sz="2800" dirty="0" smtClean="0"/>
              <a:t> 1/CP.19 </a:t>
            </a:r>
          </a:p>
          <a:p>
            <a:pPr lvl="1"/>
            <a:r>
              <a:rPr lang="en-US" sz="2600" dirty="0" smtClean="0"/>
              <a:t>INDC (</a:t>
            </a:r>
            <a:r>
              <a:rPr lang="en-US" sz="2800" i="1" dirty="0" err="1">
                <a:solidFill>
                  <a:srgbClr val="008000"/>
                </a:solidFill>
              </a:rPr>
              <a:t>Niyet</a:t>
            </a:r>
            <a:r>
              <a:rPr lang="en-US" sz="2800" i="1" dirty="0"/>
              <a:t> </a:t>
            </a:r>
            <a:r>
              <a:rPr lang="en-US" sz="2800" i="1" dirty="0" err="1"/>
              <a:t>edilen</a:t>
            </a:r>
            <a:r>
              <a:rPr lang="en-US" sz="2800" i="1" dirty="0"/>
              <a:t> </a:t>
            </a:r>
            <a:r>
              <a:rPr lang="en-US" sz="2800" i="1" dirty="0" err="1"/>
              <a:t>ulusal</a:t>
            </a:r>
            <a:r>
              <a:rPr lang="en-US" sz="2800" i="1" dirty="0"/>
              <a:t> </a:t>
            </a:r>
            <a:r>
              <a:rPr lang="en-US" sz="2800" i="1" dirty="0" err="1"/>
              <a:t>olarak</a:t>
            </a:r>
            <a:r>
              <a:rPr lang="en-US" sz="2800" i="1" dirty="0"/>
              <a:t> </a:t>
            </a:r>
            <a:r>
              <a:rPr lang="en-US" sz="2800" i="1" dirty="0" err="1"/>
              <a:t>belirlenmiş</a:t>
            </a:r>
            <a:r>
              <a:rPr lang="en-US" sz="2800" i="1" dirty="0"/>
              <a:t> </a:t>
            </a:r>
            <a:r>
              <a:rPr lang="en-US" sz="2800" i="1" dirty="0" err="1"/>
              <a:t>katkılar</a:t>
            </a:r>
            <a:r>
              <a:rPr lang="en-US" sz="2800" i="1" dirty="0"/>
              <a:t> </a:t>
            </a:r>
            <a:r>
              <a:rPr lang="en-US" sz="2800" i="1" dirty="0" smtClean="0"/>
              <a:t>) – </a:t>
            </a:r>
            <a:r>
              <a:rPr lang="en-US" sz="2800" dirty="0" err="1" smtClean="0"/>
              <a:t>bağlayıcı</a:t>
            </a:r>
            <a:r>
              <a:rPr lang="en-US" sz="2800" dirty="0" smtClean="0"/>
              <a:t> </a:t>
            </a:r>
            <a:r>
              <a:rPr lang="en-US" sz="2800" dirty="0" err="1" smtClean="0"/>
              <a:t>değil</a:t>
            </a:r>
            <a:r>
              <a:rPr lang="en-US" sz="2800" dirty="0" smtClean="0"/>
              <a:t> </a:t>
            </a:r>
            <a:r>
              <a:rPr lang="en-US" sz="2800" dirty="0" err="1" smtClean="0"/>
              <a:t>ve</a:t>
            </a:r>
            <a:r>
              <a:rPr lang="en-US" sz="2800" dirty="0" smtClean="0"/>
              <a:t> </a:t>
            </a:r>
            <a:r>
              <a:rPr lang="en-US" sz="2800" dirty="0" err="1" smtClean="0"/>
              <a:t>herkez</a:t>
            </a:r>
            <a:r>
              <a:rPr lang="en-US" sz="2800" dirty="0" smtClean="0"/>
              <a:t> </a:t>
            </a:r>
            <a:r>
              <a:rPr lang="en-US" sz="2800" dirty="0" err="1" smtClean="0"/>
              <a:t>kendi</a:t>
            </a:r>
            <a:r>
              <a:rPr lang="en-US" sz="2800" dirty="0" smtClean="0"/>
              <a:t> </a:t>
            </a:r>
            <a:r>
              <a:rPr lang="en-US" sz="2800" dirty="0" err="1" smtClean="0"/>
              <a:t>katkısını</a:t>
            </a:r>
            <a:r>
              <a:rPr lang="en-US" sz="2800" dirty="0" smtClean="0"/>
              <a:t> </a:t>
            </a:r>
            <a:r>
              <a:rPr lang="en-US" sz="2800" dirty="0" err="1" smtClean="0"/>
              <a:t>kendisi</a:t>
            </a:r>
            <a:r>
              <a:rPr lang="en-US" sz="2800" dirty="0" smtClean="0"/>
              <a:t> </a:t>
            </a:r>
            <a:r>
              <a:rPr lang="en-US" sz="2800" dirty="0" err="1" smtClean="0"/>
              <a:t>belirliyor</a:t>
            </a:r>
            <a:endParaRPr lang="en-US" sz="2600" dirty="0" smtClean="0"/>
          </a:p>
          <a:p>
            <a:pPr lvl="2"/>
            <a:r>
              <a:rPr lang="en-US" sz="2400" dirty="0" smtClean="0">
                <a:solidFill>
                  <a:srgbClr val="FF0000"/>
                </a:solidFill>
              </a:rPr>
              <a:t>Bottom-up approach </a:t>
            </a:r>
            <a:r>
              <a:rPr lang="en-US" sz="2400" dirty="0"/>
              <a:t>(ABD </a:t>
            </a:r>
            <a:r>
              <a:rPr lang="en-US" sz="2400" dirty="0" err="1"/>
              <a:t>yaklaşımı</a:t>
            </a:r>
            <a:r>
              <a:rPr lang="en-US" sz="2400" dirty="0" smtClean="0"/>
              <a:t>)  vs. </a:t>
            </a:r>
            <a:r>
              <a:rPr lang="en-US" sz="2400" dirty="0" smtClean="0">
                <a:solidFill>
                  <a:srgbClr val="008000"/>
                </a:solidFill>
              </a:rPr>
              <a:t>top-down </a:t>
            </a:r>
            <a:r>
              <a:rPr lang="en-US" sz="2600" dirty="0" err="1" smtClean="0"/>
              <a:t>Karar</a:t>
            </a:r>
            <a:r>
              <a:rPr lang="en-US" sz="2600" dirty="0" smtClean="0"/>
              <a:t> </a:t>
            </a:r>
            <a:r>
              <a:rPr lang="en-US" sz="2600" dirty="0" err="1"/>
              <a:t>g</a:t>
            </a:r>
            <a:r>
              <a:rPr lang="en-US" sz="2600" dirty="0" err="1" smtClean="0"/>
              <a:t>önüllülük</a:t>
            </a:r>
            <a:r>
              <a:rPr lang="en-US" sz="2600" dirty="0" smtClean="0"/>
              <a:t> </a:t>
            </a:r>
            <a:r>
              <a:rPr lang="en-US" sz="2600" dirty="0" err="1" smtClean="0"/>
              <a:t>ilkesine</a:t>
            </a:r>
            <a:r>
              <a:rPr lang="en-US" sz="2600" dirty="0" smtClean="0"/>
              <a:t> </a:t>
            </a:r>
            <a:r>
              <a:rPr lang="en-US" sz="2600" dirty="0" err="1" smtClean="0"/>
              <a:t>göre</a:t>
            </a:r>
            <a:r>
              <a:rPr lang="en-US" sz="2600" dirty="0" smtClean="0"/>
              <a:t> (“invites”)</a:t>
            </a:r>
          </a:p>
          <a:p>
            <a:pPr lvl="1"/>
            <a:r>
              <a:rPr lang="en-US" sz="2600" b="1" dirty="0" err="1" smtClean="0"/>
              <a:t>Tüm</a:t>
            </a:r>
            <a:r>
              <a:rPr lang="en-US" sz="2600" b="1" dirty="0" smtClean="0"/>
              <a:t> </a:t>
            </a:r>
            <a:r>
              <a:rPr lang="en-US" sz="2600" dirty="0" err="1" smtClean="0"/>
              <a:t>Taraf</a:t>
            </a:r>
            <a:r>
              <a:rPr lang="en-US" sz="2600" dirty="0" smtClean="0"/>
              <a:t> </a:t>
            </a:r>
            <a:r>
              <a:rPr lang="en-US" sz="2600" dirty="0" err="1" smtClean="0"/>
              <a:t>ülkelere</a:t>
            </a:r>
            <a:r>
              <a:rPr lang="en-US" sz="2600" dirty="0" smtClean="0"/>
              <a:t> </a:t>
            </a:r>
            <a:r>
              <a:rPr lang="en-US" sz="2600" dirty="0" err="1" smtClean="0"/>
              <a:t>uygulanılıyor</a:t>
            </a:r>
            <a:r>
              <a:rPr lang="en-US" sz="2600" dirty="0" smtClean="0"/>
              <a:t> (all Parties)</a:t>
            </a:r>
          </a:p>
          <a:p>
            <a:pPr lvl="1"/>
            <a:r>
              <a:rPr lang="en-US" sz="2600" dirty="0" err="1" smtClean="0"/>
              <a:t>Eklere</a:t>
            </a:r>
            <a:r>
              <a:rPr lang="en-US" sz="2600" dirty="0" smtClean="0"/>
              <a:t> </a:t>
            </a:r>
            <a:r>
              <a:rPr lang="en-US" sz="2600" dirty="0" err="1" smtClean="0"/>
              <a:t>referans</a:t>
            </a:r>
            <a:r>
              <a:rPr lang="en-US" sz="2600" dirty="0" smtClean="0"/>
              <a:t> </a:t>
            </a:r>
            <a:r>
              <a:rPr lang="en-US" sz="2600" dirty="0" err="1" smtClean="0"/>
              <a:t>yok</a:t>
            </a:r>
            <a:r>
              <a:rPr lang="en-US" sz="2600" dirty="0" smtClean="0"/>
              <a:t> </a:t>
            </a:r>
          </a:p>
          <a:p>
            <a:pPr lvl="1"/>
            <a:r>
              <a:rPr lang="en-US" sz="2600" dirty="0" err="1" smtClean="0"/>
              <a:t>Şefaflık</a:t>
            </a:r>
            <a:r>
              <a:rPr lang="en-US" sz="2600" dirty="0" smtClean="0"/>
              <a:t> (</a:t>
            </a:r>
            <a:r>
              <a:rPr lang="en-US" sz="2600" dirty="0" err="1" smtClean="0"/>
              <a:t>incelenilecek</a:t>
            </a:r>
            <a:r>
              <a:rPr lang="en-US" sz="2600" dirty="0" smtClean="0"/>
              <a:t>)</a:t>
            </a:r>
          </a:p>
          <a:p>
            <a:pPr lvl="1"/>
            <a:r>
              <a:rPr lang="en-US" sz="2600" dirty="0" smtClean="0"/>
              <a:t>2015 </a:t>
            </a:r>
            <a:r>
              <a:rPr lang="en-US" sz="2600" dirty="0" err="1" smtClean="0"/>
              <a:t>yılın</a:t>
            </a:r>
            <a:r>
              <a:rPr lang="en-US" sz="2600" dirty="0" smtClean="0"/>
              <a:t> ilk </a:t>
            </a:r>
            <a:r>
              <a:rPr lang="en-US" sz="2600" dirty="0" err="1" smtClean="0"/>
              <a:t>çeyreği</a:t>
            </a:r>
            <a:r>
              <a:rPr lang="en-US" sz="2600" dirty="0" smtClean="0"/>
              <a:t> (</a:t>
            </a:r>
            <a:r>
              <a:rPr lang="en-US" sz="2600" dirty="0" err="1" smtClean="0"/>
              <a:t>Paris´den</a:t>
            </a:r>
            <a:r>
              <a:rPr lang="en-US" sz="2600" dirty="0" smtClean="0"/>
              <a:t> </a:t>
            </a:r>
            <a:r>
              <a:rPr lang="en-US" sz="2600" dirty="0" err="1" smtClean="0"/>
              <a:t>çok</a:t>
            </a:r>
            <a:r>
              <a:rPr lang="en-US" sz="2600" dirty="0" smtClean="0"/>
              <a:t> </a:t>
            </a:r>
            <a:r>
              <a:rPr lang="en-US" sz="2600" dirty="0" err="1" smtClean="0"/>
              <a:t>önce</a:t>
            </a:r>
            <a:r>
              <a:rPr lang="en-US" sz="2600" dirty="0"/>
              <a:t>)</a:t>
            </a:r>
            <a:endParaRPr lang="en-US" sz="2600" dirty="0" smtClean="0"/>
          </a:p>
          <a:p>
            <a:pPr lvl="1"/>
            <a:r>
              <a:rPr lang="en-US" sz="2600" dirty="0" err="1" smtClean="0"/>
              <a:t>Azaltım</a:t>
            </a:r>
            <a:r>
              <a:rPr lang="en-US" sz="2600" dirty="0" smtClean="0"/>
              <a:t> </a:t>
            </a:r>
            <a:r>
              <a:rPr lang="en-US" sz="2600" dirty="0" err="1" smtClean="0"/>
              <a:t>konusundaki</a:t>
            </a:r>
            <a:r>
              <a:rPr lang="en-US" sz="2600" dirty="0" smtClean="0"/>
              <a:t> </a:t>
            </a:r>
            <a:r>
              <a:rPr lang="en-US" sz="2600" dirty="0" err="1" smtClean="0"/>
              <a:t>çabaların</a:t>
            </a:r>
            <a:r>
              <a:rPr lang="en-US" sz="2600" dirty="0" smtClean="0"/>
              <a:t> </a:t>
            </a:r>
            <a:r>
              <a:rPr lang="en-US" sz="2600" dirty="0"/>
              <a:t>d</a:t>
            </a:r>
            <a:r>
              <a:rPr lang="en-US" sz="2600" dirty="0" smtClean="0"/>
              <a:t>urum </a:t>
            </a:r>
            <a:r>
              <a:rPr lang="en-US" sz="2600" dirty="0" err="1" smtClean="0"/>
              <a:t>tespiti</a:t>
            </a:r>
            <a:r>
              <a:rPr lang="en-US" sz="2600" dirty="0" smtClean="0"/>
              <a:t> </a:t>
            </a:r>
            <a:r>
              <a:rPr lang="en-US" sz="2600" dirty="0" err="1" smtClean="0"/>
              <a:t>yapma</a:t>
            </a:r>
            <a:r>
              <a:rPr lang="en-US" sz="2600" dirty="0" smtClean="0"/>
              <a:t> </a:t>
            </a:r>
            <a:r>
              <a:rPr lang="en-US" sz="2600" dirty="0" err="1" smtClean="0"/>
              <a:t>amacı</a:t>
            </a:r>
            <a:endParaRPr lang="en-US" sz="2600" dirty="0" smtClean="0"/>
          </a:p>
          <a:p>
            <a:pPr lvl="1"/>
            <a:r>
              <a:rPr lang="en-US" sz="2600" dirty="0" err="1" smtClean="0">
                <a:solidFill>
                  <a:srgbClr val="0000FF"/>
                </a:solidFill>
              </a:rPr>
              <a:t>Eksik</a:t>
            </a:r>
            <a:r>
              <a:rPr lang="en-US" sz="2600" dirty="0" smtClean="0">
                <a:solidFill>
                  <a:srgbClr val="0000FF"/>
                </a:solidFill>
              </a:rPr>
              <a:t>  </a:t>
            </a:r>
            <a:r>
              <a:rPr lang="en-US" sz="2600" dirty="0" err="1" smtClean="0">
                <a:solidFill>
                  <a:srgbClr val="0000FF"/>
                </a:solidFill>
              </a:rPr>
              <a:t>olan</a:t>
            </a:r>
            <a:r>
              <a:rPr lang="en-US" sz="2600" dirty="0" smtClean="0">
                <a:solidFill>
                  <a:srgbClr val="0000FF"/>
                </a:solidFill>
              </a:rPr>
              <a:t>  </a:t>
            </a:r>
            <a:r>
              <a:rPr lang="en-US" sz="2600" dirty="0" err="1" smtClean="0">
                <a:solidFill>
                  <a:srgbClr val="0000FF"/>
                </a:solidFill>
              </a:rPr>
              <a:t>ortak</a:t>
            </a:r>
            <a:r>
              <a:rPr lang="en-US" sz="2600" dirty="0" smtClean="0">
                <a:solidFill>
                  <a:srgbClr val="0000FF"/>
                </a:solidFill>
              </a:rPr>
              <a:t> </a:t>
            </a:r>
            <a:r>
              <a:rPr lang="en-US" sz="2600" dirty="0" err="1" smtClean="0">
                <a:solidFill>
                  <a:srgbClr val="0000FF"/>
                </a:solidFill>
              </a:rPr>
              <a:t>bir</a:t>
            </a:r>
            <a:r>
              <a:rPr lang="en-US" sz="2600" dirty="0" smtClean="0">
                <a:solidFill>
                  <a:srgbClr val="0000FF"/>
                </a:solidFill>
              </a:rPr>
              <a:t> </a:t>
            </a:r>
            <a:r>
              <a:rPr lang="en-US" sz="2600" dirty="0" err="1" smtClean="0">
                <a:solidFill>
                  <a:srgbClr val="0000FF"/>
                </a:solidFill>
              </a:rPr>
              <a:t>hedef</a:t>
            </a:r>
            <a:r>
              <a:rPr lang="en-US" sz="2600" dirty="0" smtClean="0">
                <a:solidFill>
                  <a:srgbClr val="0000FF"/>
                </a:solidFill>
              </a:rPr>
              <a:t> </a:t>
            </a:r>
            <a:r>
              <a:rPr lang="en-US" sz="2600" dirty="0" err="1" smtClean="0">
                <a:solidFill>
                  <a:srgbClr val="0000FF"/>
                </a:solidFill>
              </a:rPr>
              <a:t>yılı</a:t>
            </a:r>
            <a:r>
              <a:rPr lang="en-US" sz="2600" dirty="0" smtClean="0">
                <a:solidFill>
                  <a:srgbClr val="0000FF"/>
                </a:solidFill>
              </a:rPr>
              <a:t> (2025 2030 2040 2050 ??)</a:t>
            </a:r>
          </a:p>
          <a:p>
            <a:endParaRPr lang="en-US" dirty="0"/>
          </a:p>
        </p:txBody>
      </p:sp>
    </p:spTree>
    <p:extLst>
      <p:ext uri="{BB962C8B-B14F-4D97-AF65-F5344CB8AC3E}">
        <p14:creationId xmlns:p14="http://schemas.microsoft.com/office/powerpoint/2010/main" val="220018609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pPr marL="114300" indent="0" algn="ctr">
              <a:buNone/>
            </a:pPr>
            <a:r>
              <a:rPr lang="en-US" sz="4400" dirty="0" smtClean="0">
                <a:solidFill>
                  <a:srgbClr val="0000FF"/>
                </a:solidFill>
              </a:rPr>
              <a:t>LIMA </a:t>
            </a:r>
            <a:r>
              <a:rPr lang="en-US" sz="4400" dirty="0" err="1" smtClean="0">
                <a:solidFill>
                  <a:srgbClr val="0000FF"/>
                </a:solidFill>
              </a:rPr>
              <a:t>Kararı</a:t>
            </a:r>
            <a:endParaRPr lang="en-US" sz="4400" dirty="0">
              <a:solidFill>
                <a:srgbClr val="0000FF"/>
              </a:solidFill>
            </a:endParaRPr>
          </a:p>
        </p:txBody>
      </p:sp>
    </p:spTree>
    <p:extLst>
      <p:ext uri="{BB962C8B-B14F-4D97-AF65-F5344CB8AC3E}">
        <p14:creationId xmlns:p14="http://schemas.microsoft.com/office/powerpoint/2010/main" val="346981390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Intended Nationally Determined Contributions</a:t>
            </a:r>
            <a:endParaRPr lang="en-US" dirty="0"/>
          </a:p>
        </p:txBody>
      </p:sp>
      <p:sp>
        <p:nvSpPr>
          <p:cNvPr id="3" name="Content Placeholder 2"/>
          <p:cNvSpPr>
            <a:spLocks noGrp="1"/>
          </p:cNvSpPr>
          <p:nvPr>
            <p:ph idx="1"/>
          </p:nvPr>
        </p:nvSpPr>
        <p:spPr/>
        <p:txBody>
          <a:bodyPr>
            <a:normAutofit lnSpcReduction="10000"/>
          </a:bodyPr>
          <a:lstStyle/>
          <a:p>
            <a:r>
              <a:rPr lang="en-US" dirty="0" err="1"/>
              <a:t>A</a:t>
            </a:r>
            <a:r>
              <a:rPr lang="en-US" dirty="0" err="1" smtClean="0"/>
              <a:t>macı</a:t>
            </a:r>
            <a:r>
              <a:rPr lang="en-US" dirty="0" smtClean="0"/>
              <a:t>:  </a:t>
            </a:r>
          </a:p>
          <a:p>
            <a:pPr lvl="1"/>
            <a:r>
              <a:rPr lang="en-US" b="1" dirty="0" err="1" smtClean="0"/>
              <a:t>Azaltım</a:t>
            </a:r>
            <a:r>
              <a:rPr lang="en-US" dirty="0" smtClean="0"/>
              <a:t>  (Mitigation)</a:t>
            </a:r>
          </a:p>
          <a:p>
            <a:pPr lvl="2"/>
            <a:r>
              <a:rPr lang="en-US" dirty="0" err="1" smtClean="0"/>
              <a:t>Endüstriyel</a:t>
            </a:r>
            <a:r>
              <a:rPr lang="en-US" dirty="0" smtClean="0"/>
              <a:t> </a:t>
            </a:r>
            <a:r>
              <a:rPr lang="en-US" dirty="0" err="1" smtClean="0"/>
              <a:t>çağından</a:t>
            </a:r>
            <a:r>
              <a:rPr lang="en-US" dirty="0" smtClean="0"/>
              <a:t> </a:t>
            </a:r>
            <a:r>
              <a:rPr lang="en-US" dirty="0" err="1" smtClean="0"/>
              <a:t>öncesine</a:t>
            </a:r>
            <a:r>
              <a:rPr lang="en-US" dirty="0" smtClean="0"/>
              <a:t> </a:t>
            </a:r>
            <a:r>
              <a:rPr lang="en-US" dirty="0" err="1" smtClean="0"/>
              <a:t>göre</a:t>
            </a:r>
            <a:r>
              <a:rPr lang="en-US" dirty="0" smtClean="0"/>
              <a:t> 2</a:t>
            </a:r>
            <a:r>
              <a:rPr lang="en-US" dirty="0"/>
              <a:t>°</a:t>
            </a:r>
            <a:r>
              <a:rPr lang="en-US" dirty="0" smtClean="0"/>
              <a:t>C </a:t>
            </a:r>
            <a:r>
              <a:rPr lang="en-US" dirty="0" err="1" smtClean="0"/>
              <a:t>altı</a:t>
            </a:r>
            <a:r>
              <a:rPr lang="en-US" dirty="0" smtClean="0"/>
              <a:t> </a:t>
            </a:r>
            <a:r>
              <a:rPr lang="en-US" dirty="0" err="1" smtClean="0"/>
              <a:t>hedefe</a:t>
            </a:r>
            <a:r>
              <a:rPr lang="en-US" dirty="0" smtClean="0"/>
              <a:t> </a:t>
            </a:r>
            <a:r>
              <a:rPr lang="en-US" dirty="0" err="1" smtClean="0"/>
              <a:t>ulaşabilmek</a:t>
            </a:r>
            <a:r>
              <a:rPr lang="en-US" dirty="0" smtClean="0"/>
              <a:t> </a:t>
            </a:r>
            <a:r>
              <a:rPr lang="en-US" dirty="0" err="1" smtClean="0"/>
              <a:t>için</a:t>
            </a:r>
            <a:r>
              <a:rPr lang="en-US" dirty="0" smtClean="0"/>
              <a:t> </a:t>
            </a:r>
            <a:r>
              <a:rPr lang="en-US" dirty="0" err="1" smtClean="0"/>
              <a:t>azaltım</a:t>
            </a:r>
            <a:r>
              <a:rPr lang="en-US" dirty="0" smtClean="0"/>
              <a:t> </a:t>
            </a:r>
            <a:r>
              <a:rPr lang="en-US" dirty="0" err="1"/>
              <a:t>hırsını</a:t>
            </a:r>
            <a:r>
              <a:rPr lang="en-US" dirty="0"/>
              <a:t> </a:t>
            </a:r>
            <a:r>
              <a:rPr lang="en-US" dirty="0" err="1" smtClean="0"/>
              <a:t>arttırmak</a:t>
            </a:r>
            <a:endParaRPr lang="en-US" dirty="0" smtClean="0"/>
          </a:p>
          <a:p>
            <a:pPr lvl="1"/>
            <a:r>
              <a:rPr lang="en-US" b="1" dirty="0" smtClean="0"/>
              <a:t>2015</a:t>
            </a:r>
            <a:r>
              <a:rPr lang="en-US" dirty="0" smtClean="0"/>
              <a:t> /</a:t>
            </a:r>
            <a:r>
              <a:rPr lang="en-US" b="1" dirty="0" smtClean="0"/>
              <a:t>2020 </a:t>
            </a:r>
          </a:p>
          <a:p>
            <a:pPr lvl="2"/>
            <a:r>
              <a:rPr lang="en-US" dirty="0" smtClean="0"/>
              <a:t>Paris </a:t>
            </a:r>
            <a:r>
              <a:rPr lang="en-US" dirty="0" err="1" smtClean="0"/>
              <a:t>anlaşmasına</a:t>
            </a:r>
            <a:r>
              <a:rPr lang="en-US" dirty="0" smtClean="0"/>
              <a:t> </a:t>
            </a:r>
            <a:r>
              <a:rPr lang="en-US" dirty="0" err="1" smtClean="0"/>
              <a:t>hazırlanmak</a:t>
            </a:r>
            <a:r>
              <a:rPr lang="en-US" dirty="0" smtClean="0"/>
              <a:t> </a:t>
            </a:r>
            <a:r>
              <a:rPr lang="en-US" dirty="0" err="1" smtClean="0"/>
              <a:t>ve</a:t>
            </a:r>
            <a:r>
              <a:rPr lang="en-US" dirty="0" smtClean="0"/>
              <a:t> </a:t>
            </a:r>
            <a:r>
              <a:rPr lang="en-US" dirty="0" err="1" smtClean="0"/>
              <a:t>tarafların</a:t>
            </a:r>
            <a:r>
              <a:rPr lang="en-US" dirty="0" smtClean="0"/>
              <a:t> </a:t>
            </a:r>
            <a:r>
              <a:rPr lang="en-US" dirty="0" err="1" smtClean="0"/>
              <a:t>azaltım</a:t>
            </a:r>
            <a:r>
              <a:rPr lang="en-US" dirty="0" smtClean="0"/>
              <a:t> </a:t>
            </a:r>
            <a:r>
              <a:rPr lang="en-US" dirty="0" err="1" smtClean="0"/>
              <a:t>konusunda</a:t>
            </a:r>
            <a:r>
              <a:rPr lang="en-US" dirty="0" smtClean="0"/>
              <a:t> </a:t>
            </a:r>
            <a:r>
              <a:rPr lang="en-US" dirty="0" err="1" smtClean="0"/>
              <a:t>nasıl</a:t>
            </a:r>
            <a:r>
              <a:rPr lang="en-US" dirty="0" smtClean="0"/>
              <a:t> </a:t>
            </a:r>
            <a:r>
              <a:rPr lang="en-US" dirty="0" err="1" smtClean="0"/>
              <a:t>bir</a:t>
            </a:r>
            <a:r>
              <a:rPr lang="en-US" dirty="0" smtClean="0"/>
              <a:t> </a:t>
            </a:r>
            <a:r>
              <a:rPr lang="en-US" dirty="0" err="1" smtClean="0"/>
              <a:t>katkı</a:t>
            </a:r>
            <a:r>
              <a:rPr lang="en-US" dirty="0" smtClean="0"/>
              <a:t> </a:t>
            </a:r>
            <a:r>
              <a:rPr lang="en-US" dirty="0" err="1" smtClean="0"/>
              <a:t>yapabileceklerin</a:t>
            </a:r>
            <a:r>
              <a:rPr lang="en-US" dirty="0" smtClean="0"/>
              <a:t> </a:t>
            </a:r>
            <a:r>
              <a:rPr lang="en-US" dirty="0" err="1" smtClean="0"/>
              <a:t>bilerek</a:t>
            </a:r>
            <a:r>
              <a:rPr lang="en-US" dirty="0" smtClean="0"/>
              <a:t> </a:t>
            </a:r>
            <a:r>
              <a:rPr lang="en-US" dirty="0" err="1" smtClean="0"/>
              <a:t>anlaşmaya</a:t>
            </a:r>
            <a:r>
              <a:rPr lang="en-US" dirty="0" smtClean="0"/>
              <a:t> </a:t>
            </a:r>
            <a:r>
              <a:rPr lang="en-US" dirty="0" err="1" smtClean="0"/>
              <a:t>varmak</a:t>
            </a:r>
            <a:r>
              <a:rPr lang="en-US" dirty="0" smtClean="0"/>
              <a:t>. </a:t>
            </a:r>
          </a:p>
          <a:p>
            <a:pPr lvl="2"/>
            <a:r>
              <a:rPr lang="en-US" dirty="0" err="1" smtClean="0"/>
              <a:t>Mevcut</a:t>
            </a:r>
            <a:r>
              <a:rPr lang="en-US" dirty="0" smtClean="0"/>
              <a:t> </a:t>
            </a:r>
            <a:r>
              <a:rPr lang="en-US" dirty="0" err="1" smtClean="0"/>
              <a:t>azaltım</a:t>
            </a:r>
            <a:r>
              <a:rPr lang="en-US" dirty="0" smtClean="0"/>
              <a:t> </a:t>
            </a:r>
            <a:r>
              <a:rPr lang="en-US" dirty="0" err="1" smtClean="0"/>
              <a:t>vaadleri</a:t>
            </a:r>
            <a:r>
              <a:rPr lang="en-US" dirty="0" smtClean="0"/>
              <a:t> </a:t>
            </a:r>
            <a:r>
              <a:rPr lang="en-US" dirty="0" err="1" smtClean="0"/>
              <a:t>hedef</a:t>
            </a:r>
            <a:r>
              <a:rPr lang="en-US" dirty="0" smtClean="0"/>
              <a:t> </a:t>
            </a:r>
            <a:r>
              <a:rPr lang="en-US" dirty="0" err="1" smtClean="0"/>
              <a:t>için</a:t>
            </a:r>
            <a:r>
              <a:rPr lang="en-US" dirty="0" smtClean="0"/>
              <a:t> </a:t>
            </a:r>
            <a:r>
              <a:rPr lang="en-US" dirty="0" err="1" smtClean="0"/>
              <a:t>yetersiz</a:t>
            </a:r>
            <a:r>
              <a:rPr lang="en-US" dirty="0" smtClean="0"/>
              <a:t>. </a:t>
            </a:r>
          </a:p>
          <a:p>
            <a:r>
              <a:rPr lang="en-US" b="1" dirty="0" err="1" smtClean="0"/>
              <a:t>Tartışma</a:t>
            </a:r>
            <a:r>
              <a:rPr lang="en-US" b="1" dirty="0" smtClean="0"/>
              <a:t> </a:t>
            </a:r>
            <a:r>
              <a:rPr lang="en-US" b="1" dirty="0" err="1" smtClean="0"/>
              <a:t>noktaları</a:t>
            </a:r>
            <a:endParaRPr lang="en-US" b="1" dirty="0" smtClean="0"/>
          </a:p>
          <a:p>
            <a:pPr lvl="1"/>
            <a:r>
              <a:rPr lang="en-US" dirty="0" err="1" smtClean="0"/>
              <a:t>Sözleşme</a:t>
            </a:r>
            <a:r>
              <a:rPr lang="en-US" dirty="0" smtClean="0"/>
              <a:t> </a:t>
            </a:r>
            <a:r>
              <a:rPr lang="en-US" dirty="0" err="1" smtClean="0"/>
              <a:t>ve</a:t>
            </a:r>
            <a:r>
              <a:rPr lang="en-US" dirty="0" smtClean="0"/>
              <a:t>  </a:t>
            </a:r>
            <a:r>
              <a:rPr lang="en-US" dirty="0" err="1" smtClean="0"/>
              <a:t>prensiplere</a:t>
            </a:r>
            <a:r>
              <a:rPr lang="en-US" dirty="0" smtClean="0"/>
              <a:t> </a:t>
            </a:r>
            <a:r>
              <a:rPr lang="en-US" dirty="0" err="1" smtClean="0"/>
              <a:t>sadık</a:t>
            </a:r>
            <a:r>
              <a:rPr lang="en-US" dirty="0" smtClean="0"/>
              <a:t> </a:t>
            </a:r>
            <a:r>
              <a:rPr lang="en-US" dirty="0" err="1" smtClean="0"/>
              <a:t>kalmak</a:t>
            </a:r>
            <a:endParaRPr lang="en-US" dirty="0" smtClean="0"/>
          </a:p>
          <a:p>
            <a:pPr lvl="1"/>
            <a:r>
              <a:rPr lang="en-US" dirty="0" err="1" smtClean="0"/>
              <a:t>Zorunlu</a:t>
            </a:r>
            <a:r>
              <a:rPr lang="en-US" dirty="0" smtClean="0"/>
              <a:t> </a:t>
            </a:r>
            <a:r>
              <a:rPr lang="en-US" dirty="0" err="1" smtClean="0"/>
              <a:t>veya</a:t>
            </a:r>
            <a:r>
              <a:rPr lang="en-US" dirty="0" smtClean="0"/>
              <a:t> </a:t>
            </a:r>
            <a:r>
              <a:rPr lang="en-US" dirty="0" err="1" smtClean="0"/>
              <a:t>gönüllü</a:t>
            </a:r>
            <a:r>
              <a:rPr lang="en-US" dirty="0" smtClean="0"/>
              <a:t> </a:t>
            </a:r>
            <a:r>
              <a:rPr lang="en-US" dirty="0" err="1" smtClean="0"/>
              <a:t>olması</a:t>
            </a:r>
            <a:endParaRPr lang="en-US" dirty="0" smtClean="0"/>
          </a:p>
          <a:p>
            <a:pPr lvl="1"/>
            <a:r>
              <a:rPr lang="en-US" dirty="0" err="1" smtClean="0"/>
              <a:t>Uyumun</a:t>
            </a:r>
            <a:r>
              <a:rPr lang="en-US" dirty="0" smtClean="0"/>
              <a:t> (</a:t>
            </a:r>
            <a:r>
              <a:rPr lang="en-US" dirty="0" err="1" smtClean="0"/>
              <a:t>adapatation</a:t>
            </a:r>
            <a:r>
              <a:rPr lang="en-US" dirty="0" smtClean="0"/>
              <a:t>) </a:t>
            </a:r>
            <a:r>
              <a:rPr lang="en-US" dirty="0" err="1" smtClean="0"/>
              <a:t>dahil</a:t>
            </a:r>
            <a:r>
              <a:rPr lang="en-US" dirty="0" smtClean="0"/>
              <a:t> </a:t>
            </a:r>
            <a:r>
              <a:rPr lang="en-US" dirty="0" err="1" smtClean="0"/>
              <a:t>edilmesi</a:t>
            </a:r>
            <a:endParaRPr lang="en-US" dirty="0" smtClean="0"/>
          </a:p>
          <a:p>
            <a:pPr lvl="1"/>
            <a:r>
              <a:rPr lang="en-US" dirty="0" err="1" smtClean="0"/>
              <a:t>Kayıp</a:t>
            </a:r>
            <a:r>
              <a:rPr lang="en-US" dirty="0" smtClean="0"/>
              <a:t> </a:t>
            </a:r>
            <a:r>
              <a:rPr lang="en-US" dirty="0" err="1" smtClean="0"/>
              <a:t>ve</a:t>
            </a:r>
            <a:r>
              <a:rPr lang="en-US" dirty="0" smtClean="0"/>
              <a:t> </a:t>
            </a:r>
            <a:r>
              <a:rPr lang="en-US" dirty="0" err="1" smtClean="0"/>
              <a:t>zararın</a:t>
            </a:r>
            <a:r>
              <a:rPr lang="en-US" dirty="0" smtClean="0"/>
              <a:t> (loss and damage) </a:t>
            </a:r>
            <a:r>
              <a:rPr lang="en-US" dirty="0" err="1" smtClean="0"/>
              <a:t>dahil</a:t>
            </a:r>
            <a:r>
              <a:rPr lang="en-US" dirty="0" smtClean="0"/>
              <a:t> </a:t>
            </a:r>
            <a:r>
              <a:rPr lang="en-US" dirty="0" err="1" smtClean="0"/>
              <a:t>edilmesi</a:t>
            </a:r>
            <a:endParaRPr lang="en-US" dirty="0" smtClean="0"/>
          </a:p>
          <a:p>
            <a:pPr lvl="1"/>
            <a:r>
              <a:rPr lang="en-US" dirty="0" err="1" smtClean="0"/>
              <a:t>Gelişmiş</a:t>
            </a:r>
            <a:r>
              <a:rPr lang="en-US" dirty="0" smtClean="0"/>
              <a:t> </a:t>
            </a:r>
            <a:r>
              <a:rPr lang="en-US" dirty="0" err="1" smtClean="0"/>
              <a:t>ülkelerin</a:t>
            </a:r>
            <a:r>
              <a:rPr lang="en-US" dirty="0" smtClean="0"/>
              <a:t> </a:t>
            </a:r>
            <a:r>
              <a:rPr lang="en-US" dirty="0" err="1" smtClean="0"/>
              <a:t>yeterli</a:t>
            </a:r>
            <a:r>
              <a:rPr lang="en-US" dirty="0" smtClean="0"/>
              <a:t> </a:t>
            </a:r>
            <a:r>
              <a:rPr lang="en-US" dirty="0" err="1" smtClean="0"/>
              <a:t>finans</a:t>
            </a:r>
            <a:r>
              <a:rPr lang="en-US" dirty="0" smtClean="0"/>
              <a:t> </a:t>
            </a:r>
            <a:r>
              <a:rPr lang="en-US" dirty="0" err="1" smtClean="0"/>
              <a:t>desteği</a:t>
            </a:r>
            <a:r>
              <a:rPr lang="en-US" dirty="0" smtClean="0"/>
              <a:t> </a:t>
            </a:r>
            <a:r>
              <a:rPr lang="en-US" dirty="0" err="1" smtClean="0"/>
              <a:t>sağlamaları</a:t>
            </a:r>
            <a:endParaRPr lang="en-US" dirty="0" smtClean="0"/>
          </a:p>
          <a:p>
            <a:pPr marL="411480" lvl="1" indent="0">
              <a:buNone/>
            </a:pPr>
            <a:endParaRPr lang="en-US" dirty="0" smtClean="0"/>
          </a:p>
          <a:p>
            <a:pPr marL="411480" lvl="1" indent="0">
              <a:buNone/>
            </a:pPr>
            <a:endParaRPr lang="en-US" dirty="0"/>
          </a:p>
        </p:txBody>
      </p:sp>
    </p:spTree>
    <p:extLst>
      <p:ext uri="{BB962C8B-B14F-4D97-AF65-F5344CB8AC3E}">
        <p14:creationId xmlns:p14="http://schemas.microsoft.com/office/powerpoint/2010/main" val="2259164718"/>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smtClean="0"/>
              <a:t>COP 20 Lima </a:t>
            </a:r>
            <a:r>
              <a:rPr lang="en-US" sz="2800" dirty="0" err="1"/>
              <a:t>K</a:t>
            </a:r>
            <a:r>
              <a:rPr lang="en-US" sz="2800" dirty="0" err="1" smtClean="0"/>
              <a:t>ararı</a:t>
            </a:r>
            <a:r>
              <a:rPr lang="en-US" sz="2800" dirty="0" smtClean="0"/>
              <a:t/>
            </a:r>
            <a:br>
              <a:rPr lang="en-US" sz="2800" dirty="0" smtClean="0"/>
            </a:br>
            <a:r>
              <a:rPr lang="en-US" sz="2800" dirty="0" smtClean="0"/>
              <a:t> (INDC)</a:t>
            </a:r>
            <a:endParaRPr lang="en-US" sz="2800" dirty="0"/>
          </a:p>
        </p:txBody>
      </p:sp>
      <p:sp>
        <p:nvSpPr>
          <p:cNvPr id="3" name="Content Placeholder 2"/>
          <p:cNvSpPr>
            <a:spLocks noGrp="1"/>
          </p:cNvSpPr>
          <p:nvPr>
            <p:ph idx="1"/>
          </p:nvPr>
        </p:nvSpPr>
        <p:spPr/>
        <p:txBody>
          <a:bodyPr>
            <a:noAutofit/>
          </a:bodyPr>
          <a:lstStyle/>
          <a:p>
            <a:pPr marL="114300" indent="0" algn="just">
              <a:buNone/>
            </a:pPr>
            <a:r>
              <a:rPr lang="en-US" sz="2400" b="1" i="1" dirty="0" smtClean="0"/>
              <a:t>Operative paragraphs</a:t>
            </a:r>
          </a:p>
          <a:p>
            <a:pPr marL="114300" indent="0" algn="just">
              <a:buNone/>
            </a:pPr>
            <a:r>
              <a:rPr lang="en-US" sz="2400" dirty="0"/>
              <a:t>8. </a:t>
            </a:r>
            <a:r>
              <a:rPr lang="en-US" sz="2400" i="1" dirty="0"/>
              <a:t>Notes </a:t>
            </a:r>
            <a:r>
              <a:rPr lang="en-US" sz="2400" dirty="0"/>
              <a:t>that the arrangements specified in this decision in relation to intended nationally determined contributions </a:t>
            </a:r>
            <a:r>
              <a:rPr lang="en-US" sz="2400" b="1" dirty="0"/>
              <a:t>are </a:t>
            </a:r>
            <a:r>
              <a:rPr lang="en-US" sz="2400" dirty="0">
                <a:solidFill>
                  <a:srgbClr val="0000FF"/>
                </a:solidFill>
              </a:rPr>
              <a:t>without prejudice to the legal nature and content of the intended nationally determined contributions of Parties</a:t>
            </a:r>
            <a:r>
              <a:rPr lang="en-US" sz="2400" dirty="0"/>
              <a:t> or to the </a:t>
            </a:r>
            <a:r>
              <a:rPr lang="en-US" sz="2400" b="1" dirty="0">
                <a:solidFill>
                  <a:srgbClr val="FF0000"/>
                </a:solidFill>
              </a:rPr>
              <a:t>content of the protocol, another legal instrument or agreed outcome with legal force </a:t>
            </a:r>
            <a:r>
              <a:rPr lang="en-US" sz="2400" b="1" dirty="0"/>
              <a:t>under </a:t>
            </a:r>
            <a:r>
              <a:rPr lang="en-US" sz="2400" dirty="0"/>
              <a:t>the Convention applicable to all Parties; </a:t>
            </a:r>
            <a:endParaRPr lang="en-US" sz="2400" dirty="0" smtClean="0"/>
          </a:p>
        </p:txBody>
      </p:sp>
    </p:spTree>
    <p:extLst>
      <p:ext uri="{BB962C8B-B14F-4D97-AF65-F5344CB8AC3E}">
        <p14:creationId xmlns:p14="http://schemas.microsoft.com/office/powerpoint/2010/main" val="251711288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a:t>COP 20 Lima </a:t>
            </a:r>
            <a:r>
              <a:rPr lang="en-US" sz="2800" dirty="0" err="1"/>
              <a:t>Kararı</a:t>
            </a:r>
            <a:r>
              <a:rPr lang="en-US" sz="2800" dirty="0"/>
              <a:t/>
            </a:r>
            <a:br>
              <a:rPr lang="en-US" sz="2800" dirty="0"/>
            </a:br>
            <a:r>
              <a:rPr lang="en-US" sz="2800" dirty="0"/>
              <a:t> (INDC)</a:t>
            </a:r>
          </a:p>
        </p:txBody>
      </p:sp>
      <p:sp>
        <p:nvSpPr>
          <p:cNvPr id="3" name="Content Placeholder 2"/>
          <p:cNvSpPr>
            <a:spLocks noGrp="1"/>
          </p:cNvSpPr>
          <p:nvPr>
            <p:ph idx="1"/>
          </p:nvPr>
        </p:nvSpPr>
        <p:spPr/>
        <p:txBody>
          <a:bodyPr/>
          <a:lstStyle/>
          <a:p>
            <a:pPr marL="114300" indent="0">
              <a:buNone/>
            </a:pPr>
            <a:endParaRPr lang="en-US" dirty="0" smtClean="0"/>
          </a:p>
          <a:p>
            <a:pPr marL="114300" indent="0">
              <a:buNone/>
            </a:pPr>
            <a:endParaRPr lang="en-US" dirty="0"/>
          </a:p>
          <a:p>
            <a:pPr marL="114300" indent="0">
              <a:buNone/>
            </a:pPr>
            <a:r>
              <a:rPr lang="en-US" dirty="0" smtClean="0"/>
              <a:t>10</a:t>
            </a:r>
            <a:r>
              <a:rPr lang="en-US" dirty="0"/>
              <a:t>. </a:t>
            </a:r>
            <a:r>
              <a:rPr lang="en-US" i="1" dirty="0"/>
              <a:t>Agrees </a:t>
            </a:r>
            <a:r>
              <a:rPr lang="en-US" dirty="0"/>
              <a:t>that each Party’s intended nationally determined contribution towards achieving the objective of the Convention as set out in its Article 2 </a:t>
            </a:r>
            <a:r>
              <a:rPr lang="en-US" b="1" dirty="0">
                <a:solidFill>
                  <a:srgbClr val="0000FF"/>
                </a:solidFill>
              </a:rPr>
              <a:t>will</a:t>
            </a:r>
            <a:r>
              <a:rPr lang="en-US" dirty="0">
                <a:solidFill>
                  <a:srgbClr val="0000FF"/>
                </a:solidFill>
              </a:rPr>
              <a:t> </a:t>
            </a:r>
            <a:r>
              <a:rPr lang="en-US" b="1" dirty="0">
                <a:solidFill>
                  <a:srgbClr val="0000FF"/>
                </a:solidFill>
              </a:rPr>
              <a:t>represent a progression beyond the current undertaking of that Party</a:t>
            </a:r>
            <a:r>
              <a:rPr lang="en-US" dirty="0"/>
              <a:t>; </a:t>
            </a:r>
            <a:endParaRPr lang="en-US" dirty="0" smtClean="0"/>
          </a:p>
          <a:p>
            <a:pPr marL="114300" indent="0">
              <a:buNone/>
            </a:pPr>
            <a:endParaRPr lang="en-US" dirty="0"/>
          </a:p>
          <a:p>
            <a:pPr marL="114300" indent="0">
              <a:buNone/>
            </a:pPr>
            <a:r>
              <a:rPr lang="en-US" dirty="0" err="1" smtClean="0">
                <a:solidFill>
                  <a:srgbClr val="FF0000"/>
                </a:solidFill>
              </a:rPr>
              <a:t>Türkiye´nin</a:t>
            </a:r>
            <a:r>
              <a:rPr lang="en-US" dirty="0" smtClean="0">
                <a:solidFill>
                  <a:srgbClr val="FF0000"/>
                </a:solidFill>
              </a:rPr>
              <a:t> </a:t>
            </a:r>
            <a:r>
              <a:rPr lang="en-US" dirty="0" err="1" smtClean="0">
                <a:solidFill>
                  <a:srgbClr val="FF0000"/>
                </a:solidFill>
              </a:rPr>
              <a:t>henüz</a:t>
            </a:r>
            <a:r>
              <a:rPr lang="en-US" dirty="0" smtClean="0">
                <a:solidFill>
                  <a:srgbClr val="FF0000"/>
                </a:solidFill>
              </a:rPr>
              <a:t> </a:t>
            </a:r>
            <a:r>
              <a:rPr lang="en-US" dirty="0" err="1" smtClean="0">
                <a:solidFill>
                  <a:srgbClr val="FF0000"/>
                </a:solidFill>
              </a:rPr>
              <a:t>bir</a:t>
            </a:r>
            <a:r>
              <a:rPr lang="en-US" dirty="0" smtClean="0">
                <a:solidFill>
                  <a:srgbClr val="FF0000"/>
                </a:solidFill>
              </a:rPr>
              <a:t> ´</a:t>
            </a:r>
            <a:r>
              <a:rPr lang="en-US" dirty="0" err="1" smtClean="0">
                <a:solidFill>
                  <a:srgbClr val="FF0000"/>
                </a:solidFill>
              </a:rPr>
              <a:t>undertaking´ı</a:t>
            </a:r>
            <a:r>
              <a:rPr lang="en-US" dirty="0" smtClean="0">
                <a:solidFill>
                  <a:srgbClr val="FF0000"/>
                </a:solidFill>
              </a:rPr>
              <a:t> </a:t>
            </a:r>
            <a:r>
              <a:rPr lang="en-US" dirty="0" err="1" smtClean="0">
                <a:solidFill>
                  <a:srgbClr val="FF0000"/>
                </a:solidFill>
              </a:rPr>
              <a:t>yok</a:t>
            </a:r>
            <a:r>
              <a:rPr lang="en-US" dirty="0">
                <a:solidFill>
                  <a:srgbClr val="FF0000"/>
                </a:solidFill>
              </a:rPr>
              <a:t>.</a:t>
            </a:r>
            <a:endParaRPr lang="en-US" dirty="0" smtClean="0">
              <a:solidFill>
                <a:srgbClr val="FF0000"/>
              </a:solidFill>
            </a:endParaRPr>
          </a:p>
          <a:p>
            <a:pPr marL="114300" indent="0">
              <a:buNone/>
            </a:pPr>
            <a:endParaRPr lang="en-US" dirty="0" smtClean="0"/>
          </a:p>
        </p:txBody>
      </p:sp>
    </p:spTree>
    <p:extLst>
      <p:ext uri="{BB962C8B-B14F-4D97-AF65-F5344CB8AC3E}">
        <p14:creationId xmlns:p14="http://schemas.microsoft.com/office/powerpoint/2010/main" val="276772843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a:t>COP 20 Lima </a:t>
            </a:r>
            <a:r>
              <a:rPr lang="en-US" sz="2800" dirty="0" err="1"/>
              <a:t>Kararı</a:t>
            </a:r>
            <a:r>
              <a:rPr lang="en-US" sz="2800" dirty="0"/>
              <a:t/>
            </a:r>
            <a:br>
              <a:rPr lang="en-US" sz="2800" dirty="0"/>
            </a:br>
            <a:r>
              <a:rPr lang="en-US" sz="2800" dirty="0"/>
              <a:t> (INDC)</a:t>
            </a:r>
          </a:p>
        </p:txBody>
      </p:sp>
      <p:sp>
        <p:nvSpPr>
          <p:cNvPr id="3" name="Content Placeholder 2"/>
          <p:cNvSpPr>
            <a:spLocks noGrp="1"/>
          </p:cNvSpPr>
          <p:nvPr>
            <p:ph idx="1"/>
          </p:nvPr>
        </p:nvSpPr>
        <p:spPr/>
        <p:txBody>
          <a:bodyPr/>
          <a:lstStyle/>
          <a:p>
            <a:endParaRPr lang="en-US" b="1" dirty="0" smtClean="0"/>
          </a:p>
          <a:p>
            <a:endParaRPr lang="en-US" b="1" dirty="0"/>
          </a:p>
          <a:p>
            <a:r>
              <a:rPr lang="en-US" b="1" dirty="0" smtClean="0"/>
              <a:t>12</a:t>
            </a:r>
            <a:r>
              <a:rPr lang="en-US" dirty="0"/>
              <a:t>. </a:t>
            </a:r>
            <a:r>
              <a:rPr lang="en-US" b="1" i="1" dirty="0">
                <a:solidFill>
                  <a:srgbClr val="FF0000"/>
                </a:solidFill>
              </a:rPr>
              <a:t>Invite</a:t>
            </a:r>
            <a:r>
              <a:rPr lang="en-US" b="1" i="1" dirty="0"/>
              <a:t>s </a:t>
            </a:r>
            <a:r>
              <a:rPr lang="en-US" b="1" dirty="0"/>
              <a:t>all Parties to consider communicating their undertakings in </a:t>
            </a:r>
            <a:r>
              <a:rPr lang="en-US" b="1" dirty="0">
                <a:solidFill>
                  <a:srgbClr val="0000FF"/>
                </a:solidFill>
              </a:rPr>
              <a:t>adaptation</a:t>
            </a:r>
            <a:r>
              <a:rPr lang="en-US" b="1" dirty="0"/>
              <a:t> </a:t>
            </a:r>
            <a:r>
              <a:rPr lang="en-US" dirty="0"/>
              <a:t>planning or consider including an adaptation component in their intended nationally determined contributions; </a:t>
            </a:r>
          </a:p>
        </p:txBody>
      </p:sp>
    </p:spTree>
    <p:extLst>
      <p:ext uri="{BB962C8B-B14F-4D97-AF65-F5344CB8AC3E}">
        <p14:creationId xmlns:p14="http://schemas.microsoft.com/office/powerpoint/2010/main" val="341361741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a:t>COP 20 Lima </a:t>
            </a:r>
            <a:r>
              <a:rPr lang="en-US" sz="2800" dirty="0" err="1"/>
              <a:t>Kararı</a:t>
            </a:r>
            <a:r>
              <a:rPr lang="en-US" sz="2800" dirty="0"/>
              <a:t/>
            </a:r>
            <a:br>
              <a:rPr lang="en-US" sz="2800" dirty="0"/>
            </a:br>
            <a:r>
              <a:rPr lang="en-US" sz="2800" dirty="0"/>
              <a:t> (INDC)</a:t>
            </a:r>
          </a:p>
        </p:txBody>
      </p:sp>
      <p:sp>
        <p:nvSpPr>
          <p:cNvPr id="3" name="Content Placeholder 2"/>
          <p:cNvSpPr>
            <a:spLocks noGrp="1"/>
          </p:cNvSpPr>
          <p:nvPr>
            <p:ph idx="1"/>
          </p:nvPr>
        </p:nvSpPr>
        <p:spPr/>
        <p:txBody>
          <a:bodyPr/>
          <a:lstStyle/>
          <a:p>
            <a:pPr marL="114300" indent="0">
              <a:buNone/>
            </a:pPr>
            <a:r>
              <a:rPr lang="en-US" dirty="0"/>
              <a:t>14.</a:t>
            </a:r>
            <a:r>
              <a:rPr lang="en-US" b="1" dirty="0"/>
              <a:t> </a:t>
            </a:r>
            <a:r>
              <a:rPr lang="en-US" b="1" i="1" dirty="0">
                <a:solidFill>
                  <a:srgbClr val="3366FF"/>
                </a:solidFill>
              </a:rPr>
              <a:t>Agrees</a:t>
            </a:r>
            <a:r>
              <a:rPr lang="en-US" b="1" i="1" dirty="0"/>
              <a:t> </a:t>
            </a:r>
            <a:r>
              <a:rPr lang="en-US" dirty="0"/>
              <a:t>that the information to be provided by Parties communicating their intended nationally determined contributions, in order to facilitate clarity, transparency and understanding, </a:t>
            </a:r>
            <a:r>
              <a:rPr lang="en-US" b="1" dirty="0">
                <a:solidFill>
                  <a:srgbClr val="FF0000"/>
                </a:solidFill>
              </a:rPr>
              <a:t>may</a:t>
            </a:r>
            <a:r>
              <a:rPr lang="en-US" b="1" dirty="0"/>
              <a:t> include</a:t>
            </a:r>
            <a:r>
              <a:rPr lang="en-US" dirty="0"/>
              <a:t>, </a:t>
            </a:r>
            <a:r>
              <a:rPr lang="en-US" b="1" dirty="0"/>
              <a:t>as appropriate</a:t>
            </a:r>
            <a:r>
              <a:rPr lang="en-US" dirty="0"/>
              <a:t>, </a:t>
            </a:r>
            <a:r>
              <a:rPr lang="en-US" dirty="0">
                <a:solidFill>
                  <a:srgbClr val="008000"/>
                </a:solidFill>
              </a:rPr>
              <a:t>inter alia, </a:t>
            </a:r>
            <a:r>
              <a:rPr lang="en-US" b="1" u="sng" dirty="0"/>
              <a:t>quantifiable </a:t>
            </a:r>
            <a:r>
              <a:rPr lang="en-US" dirty="0"/>
              <a:t>information on the </a:t>
            </a:r>
            <a:r>
              <a:rPr lang="en-US" dirty="0">
                <a:solidFill>
                  <a:srgbClr val="FF0000"/>
                </a:solidFill>
              </a:rPr>
              <a:t>reference point (including, as appropriate, a base year),</a:t>
            </a:r>
            <a:r>
              <a:rPr lang="en-US" dirty="0"/>
              <a:t> </a:t>
            </a:r>
            <a:r>
              <a:rPr lang="en-US" dirty="0">
                <a:solidFill>
                  <a:srgbClr val="FF0000"/>
                </a:solidFill>
              </a:rPr>
              <a:t>time frames and/or periods for implementation, scope and coverage, planning processes, assumptions and methodological approaches including those for estimating and accounting for anthropogenic greenhouse gas emissions and, as appropriate, removals, and how the Party considers that its intended nationally determined contribution is fair and ambitious</a:t>
            </a:r>
            <a:r>
              <a:rPr lang="en-US" dirty="0"/>
              <a:t>, in </a:t>
            </a:r>
            <a:r>
              <a:rPr lang="en-US" b="1" dirty="0"/>
              <a:t>light of its national circumstances</a:t>
            </a:r>
            <a:r>
              <a:rPr lang="en-US" dirty="0"/>
              <a:t>, and </a:t>
            </a:r>
            <a:r>
              <a:rPr lang="en-US" dirty="0">
                <a:solidFill>
                  <a:srgbClr val="3366FF"/>
                </a:solidFill>
              </a:rPr>
              <a:t>how it contributes </a:t>
            </a:r>
            <a:r>
              <a:rPr lang="en-US" dirty="0"/>
              <a:t>towards achieving the objective of the Convention as set out in its Article 2; </a:t>
            </a:r>
            <a:endParaRPr lang="en-US" dirty="0" smtClean="0"/>
          </a:p>
        </p:txBody>
      </p:sp>
    </p:spTree>
    <p:extLst>
      <p:ext uri="{BB962C8B-B14F-4D97-AF65-F5344CB8AC3E}">
        <p14:creationId xmlns:p14="http://schemas.microsoft.com/office/powerpoint/2010/main" val="319509366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a:t>COP 20 Lima </a:t>
            </a:r>
            <a:r>
              <a:rPr lang="en-US" sz="2800" dirty="0" err="1"/>
              <a:t>Kararı</a:t>
            </a:r>
            <a:r>
              <a:rPr lang="en-US" sz="2800" dirty="0"/>
              <a:t/>
            </a:r>
            <a:br>
              <a:rPr lang="en-US" sz="2800" dirty="0"/>
            </a:br>
            <a:r>
              <a:rPr lang="en-US" sz="2800" dirty="0"/>
              <a:t> (INDC)</a:t>
            </a:r>
          </a:p>
        </p:txBody>
      </p:sp>
      <p:sp>
        <p:nvSpPr>
          <p:cNvPr id="3" name="Content Placeholder 2"/>
          <p:cNvSpPr>
            <a:spLocks noGrp="1"/>
          </p:cNvSpPr>
          <p:nvPr>
            <p:ph idx="1"/>
          </p:nvPr>
        </p:nvSpPr>
        <p:spPr/>
        <p:txBody>
          <a:bodyPr>
            <a:normAutofit/>
          </a:bodyPr>
          <a:lstStyle/>
          <a:p>
            <a:pPr marL="114300" indent="0">
              <a:buNone/>
            </a:pPr>
            <a:endParaRPr lang="en-US" dirty="0" smtClean="0"/>
          </a:p>
          <a:p>
            <a:pPr marL="114300" indent="0">
              <a:buNone/>
            </a:pPr>
            <a:endParaRPr lang="en-US" dirty="0" smtClean="0"/>
          </a:p>
          <a:p>
            <a:pPr marL="114300" indent="0">
              <a:buNone/>
            </a:pPr>
            <a:r>
              <a:rPr lang="en-US" dirty="0" smtClean="0"/>
              <a:t>15</a:t>
            </a:r>
            <a:r>
              <a:rPr lang="en-US" dirty="0"/>
              <a:t>. </a:t>
            </a:r>
            <a:r>
              <a:rPr lang="en-US" i="1" dirty="0"/>
              <a:t>Reiterates </a:t>
            </a:r>
            <a:r>
              <a:rPr lang="en-US" dirty="0"/>
              <a:t>its call to </a:t>
            </a:r>
            <a:r>
              <a:rPr lang="en-US" b="1" dirty="0"/>
              <a:t>developed country Parties</a:t>
            </a:r>
            <a:r>
              <a:rPr lang="en-US" dirty="0"/>
              <a:t>, the operating entities of the Financial Mechanism and any other organizations in a position to do so to provide support for the preparation and communication of the intended nationally determined contributions </a:t>
            </a:r>
            <a:r>
              <a:rPr lang="en-US" b="1" dirty="0"/>
              <a:t>of Parties that may need such support </a:t>
            </a:r>
            <a:endParaRPr lang="en-US" b="1" dirty="0" smtClean="0"/>
          </a:p>
        </p:txBody>
      </p:sp>
    </p:spTree>
    <p:extLst>
      <p:ext uri="{BB962C8B-B14F-4D97-AF65-F5344CB8AC3E}">
        <p14:creationId xmlns:p14="http://schemas.microsoft.com/office/powerpoint/2010/main" val="1722361065"/>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a:t>COP 20 Lima </a:t>
            </a:r>
            <a:r>
              <a:rPr lang="en-US" sz="2800" dirty="0" err="1"/>
              <a:t>Kararı</a:t>
            </a:r>
            <a:r>
              <a:rPr lang="en-US" sz="2800" dirty="0"/>
              <a:t/>
            </a:r>
            <a:br>
              <a:rPr lang="en-US" sz="2800" dirty="0"/>
            </a:br>
            <a:r>
              <a:rPr lang="en-US" sz="2800" dirty="0"/>
              <a:t> (INDC)</a:t>
            </a:r>
          </a:p>
        </p:txBody>
      </p:sp>
      <p:sp>
        <p:nvSpPr>
          <p:cNvPr id="3" name="Content Placeholder 2"/>
          <p:cNvSpPr>
            <a:spLocks noGrp="1"/>
          </p:cNvSpPr>
          <p:nvPr>
            <p:ph idx="1"/>
          </p:nvPr>
        </p:nvSpPr>
        <p:spPr/>
        <p:txBody>
          <a:bodyPr>
            <a:normAutofit/>
          </a:bodyPr>
          <a:lstStyle/>
          <a:p>
            <a:endParaRPr lang="en-US" dirty="0" smtClean="0"/>
          </a:p>
          <a:p>
            <a:endParaRPr lang="en-US" dirty="0" smtClean="0"/>
          </a:p>
          <a:p>
            <a:endParaRPr lang="en-US" dirty="0"/>
          </a:p>
          <a:p>
            <a:r>
              <a:rPr lang="en-US" dirty="0" smtClean="0"/>
              <a:t>16</a:t>
            </a:r>
            <a:r>
              <a:rPr lang="en-US" dirty="0"/>
              <a:t>. </a:t>
            </a:r>
            <a:r>
              <a:rPr lang="en-US" i="1" dirty="0"/>
              <a:t>Requests </a:t>
            </a:r>
            <a:r>
              <a:rPr lang="en-US" dirty="0"/>
              <a:t>the secretariat to: </a:t>
            </a:r>
          </a:p>
          <a:p>
            <a:r>
              <a:rPr lang="en-US" dirty="0"/>
              <a:t>(a) Publish on the UNFCCC website the intended nationally determined contributions as communicated; </a:t>
            </a:r>
          </a:p>
          <a:p>
            <a:r>
              <a:rPr lang="en-US" dirty="0"/>
              <a:t>(b) Prepare by 1 November 2015 a </a:t>
            </a:r>
            <a:r>
              <a:rPr lang="en-US" dirty="0">
                <a:solidFill>
                  <a:srgbClr val="3366FF"/>
                </a:solidFill>
              </a:rPr>
              <a:t>synthesis report </a:t>
            </a:r>
            <a:r>
              <a:rPr lang="en-US" dirty="0"/>
              <a:t>on the </a:t>
            </a:r>
            <a:r>
              <a:rPr lang="en-US" dirty="0">
                <a:solidFill>
                  <a:srgbClr val="3366FF"/>
                </a:solidFill>
              </a:rPr>
              <a:t>aggregate effect </a:t>
            </a:r>
            <a:r>
              <a:rPr lang="en-US" dirty="0"/>
              <a:t>of the intended nationally determined contributions communicated by Parties by </a:t>
            </a:r>
            <a:r>
              <a:rPr lang="en-US" dirty="0">
                <a:solidFill>
                  <a:srgbClr val="3366FF"/>
                </a:solidFill>
              </a:rPr>
              <a:t>1 October 2015</a:t>
            </a:r>
            <a:r>
              <a:rPr lang="en-US" dirty="0"/>
              <a:t>; </a:t>
            </a:r>
            <a:endParaRPr lang="en-US" dirty="0" smtClean="0"/>
          </a:p>
        </p:txBody>
      </p:sp>
    </p:spTree>
    <p:extLst>
      <p:ext uri="{BB962C8B-B14F-4D97-AF65-F5344CB8AC3E}">
        <p14:creationId xmlns:p14="http://schemas.microsoft.com/office/powerpoint/2010/main" val="28540468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smtClean="0"/>
              <a:t> </a:t>
            </a:r>
            <a:br>
              <a:rPr lang="en-US" sz="4000" dirty="0" smtClean="0"/>
            </a:br>
            <a:r>
              <a:rPr lang="en-US" sz="4000" dirty="0" smtClean="0"/>
              <a:t>COP 20 Lima </a:t>
            </a:r>
            <a:r>
              <a:rPr lang="en-US" sz="4000" dirty="0" err="1" smtClean="0"/>
              <a:t>sonuçları</a:t>
            </a:r>
            <a:r>
              <a:rPr lang="en-US" sz="4000" dirty="0" smtClean="0"/>
              <a:t/>
            </a:r>
            <a:br>
              <a:rPr lang="en-US" sz="4000" dirty="0" smtClean="0"/>
            </a:br>
            <a:endParaRPr lang="en-US" sz="4000" dirty="0"/>
          </a:p>
        </p:txBody>
      </p:sp>
      <p:sp>
        <p:nvSpPr>
          <p:cNvPr id="3" name="Content Placeholder 2"/>
          <p:cNvSpPr>
            <a:spLocks noGrp="1"/>
          </p:cNvSpPr>
          <p:nvPr>
            <p:ph idx="1"/>
          </p:nvPr>
        </p:nvSpPr>
        <p:spPr/>
        <p:txBody>
          <a:bodyPr/>
          <a:lstStyle/>
          <a:p>
            <a:r>
              <a:rPr lang="en-US" dirty="0" smtClean="0"/>
              <a:t>2 </a:t>
            </a:r>
            <a:r>
              <a:rPr lang="en-US" dirty="0" err="1" smtClean="0"/>
              <a:t>hafta</a:t>
            </a:r>
            <a:r>
              <a:rPr lang="en-US" dirty="0" smtClean="0"/>
              <a:t> </a:t>
            </a:r>
            <a:r>
              <a:rPr lang="en-US" dirty="0" err="1" smtClean="0"/>
              <a:t>ve</a:t>
            </a:r>
            <a:r>
              <a:rPr lang="en-US" dirty="0" smtClean="0"/>
              <a:t> son 48 </a:t>
            </a:r>
            <a:r>
              <a:rPr lang="en-US" dirty="0" err="1" smtClean="0"/>
              <a:t>saat</a:t>
            </a:r>
            <a:r>
              <a:rPr lang="en-US" dirty="0" smtClean="0"/>
              <a:t> </a:t>
            </a:r>
            <a:r>
              <a:rPr lang="en-US" dirty="0" err="1" smtClean="0"/>
              <a:t>uykusuz</a:t>
            </a:r>
            <a:r>
              <a:rPr lang="en-US" dirty="0" smtClean="0"/>
              <a:t> </a:t>
            </a:r>
            <a:r>
              <a:rPr lang="en-US" dirty="0" err="1" smtClean="0"/>
              <a:t>tartışmaların</a:t>
            </a:r>
            <a:r>
              <a:rPr lang="en-US" dirty="0" smtClean="0"/>
              <a:t> </a:t>
            </a:r>
            <a:r>
              <a:rPr lang="en-US" dirty="0" err="1" smtClean="0"/>
              <a:t>sonucunda</a:t>
            </a:r>
            <a:r>
              <a:rPr lang="en-US" dirty="0" smtClean="0"/>
              <a:t> </a:t>
            </a:r>
            <a:r>
              <a:rPr lang="en-US" dirty="0" err="1" smtClean="0"/>
              <a:t>hukuken</a:t>
            </a:r>
            <a:r>
              <a:rPr lang="en-US" dirty="0" smtClean="0"/>
              <a:t> son </a:t>
            </a:r>
            <a:r>
              <a:rPr lang="en-US" dirty="0" err="1" smtClean="0"/>
              <a:t>derece</a:t>
            </a:r>
            <a:r>
              <a:rPr lang="en-US" dirty="0" smtClean="0"/>
              <a:t> </a:t>
            </a:r>
            <a:r>
              <a:rPr lang="en-US" dirty="0" err="1" smtClean="0"/>
              <a:t>zayıf</a:t>
            </a:r>
            <a:r>
              <a:rPr lang="en-US" dirty="0" smtClean="0"/>
              <a:t> </a:t>
            </a:r>
            <a:r>
              <a:rPr lang="en-US" dirty="0" err="1" smtClean="0"/>
              <a:t>bir</a:t>
            </a:r>
            <a:r>
              <a:rPr lang="en-US" dirty="0" smtClean="0"/>
              <a:t> </a:t>
            </a:r>
            <a:r>
              <a:rPr lang="en-US" dirty="0" err="1" smtClean="0"/>
              <a:t>karar</a:t>
            </a:r>
            <a:endParaRPr lang="en-US" dirty="0" smtClean="0"/>
          </a:p>
          <a:p>
            <a:r>
              <a:rPr lang="en-US" u="sng" dirty="0" smtClean="0"/>
              <a:t>2015 Paris </a:t>
            </a:r>
            <a:r>
              <a:rPr lang="en-US" u="sng" dirty="0" err="1" smtClean="0"/>
              <a:t>için</a:t>
            </a:r>
            <a:endParaRPr lang="en-US" u="sng" dirty="0" smtClean="0"/>
          </a:p>
          <a:p>
            <a:pPr lvl="1"/>
            <a:r>
              <a:rPr lang="en-US" dirty="0" err="1"/>
              <a:t>G</a:t>
            </a:r>
            <a:r>
              <a:rPr lang="en-US" dirty="0" err="1" smtClean="0"/>
              <a:t>elişmiş</a:t>
            </a:r>
            <a:r>
              <a:rPr lang="en-US" dirty="0" smtClean="0"/>
              <a:t> </a:t>
            </a:r>
            <a:r>
              <a:rPr lang="en-US" dirty="0" err="1" smtClean="0"/>
              <a:t>ve</a:t>
            </a:r>
            <a:r>
              <a:rPr lang="en-US" dirty="0" smtClean="0"/>
              <a:t> </a:t>
            </a:r>
            <a:r>
              <a:rPr lang="en-US" dirty="0" err="1" smtClean="0"/>
              <a:t>tarihi</a:t>
            </a:r>
            <a:r>
              <a:rPr lang="en-US" dirty="0" smtClean="0"/>
              <a:t> </a:t>
            </a:r>
            <a:r>
              <a:rPr lang="en-US" dirty="0" err="1" smtClean="0"/>
              <a:t>sorumluluk</a:t>
            </a:r>
            <a:r>
              <a:rPr lang="en-US" dirty="0" smtClean="0"/>
              <a:t> </a:t>
            </a:r>
            <a:r>
              <a:rPr lang="en-US" dirty="0" err="1" smtClean="0"/>
              <a:t>taşıyan</a:t>
            </a:r>
            <a:r>
              <a:rPr lang="en-US" dirty="0" smtClean="0"/>
              <a:t> </a:t>
            </a:r>
            <a:r>
              <a:rPr lang="en-US" dirty="0" err="1" smtClean="0"/>
              <a:t>ile</a:t>
            </a:r>
            <a:r>
              <a:rPr lang="en-US" dirty="0" smtClean="0"/>
              <a:t> </a:t>
            </a:r>
            <a:r>
              <a:rPr lang="en-US" dirty="0" err="1" smtClean="0"/>
              <a:t>gelişmekte</a:t>
            </a:r>
            <a:r>
              <a:rPr lang="en-US" dirty="0" smtClean="0"/>
              <a:t> </a:t>
            </a:r>
            <a:r>
              <a:rPr lang="en-US" dirty="0" err="1" smtClean="0"/>
              <a:t>olan</a:t>
            </a:r>
            <a:r>
              <a:rPr lang="en-US" dirty="0" smtClean="0"/>
              <a:t> </a:t>
            </a:r>
            <a:r>
              <a:rPr lang="en-US" dirty="0" err="1" smtClean="0"/>
              <a:t>ülkeler</a:t>
            </a:r>
            <a:r>
              <a:rPr lang="en-US" dirty="0" smtClean="0"/>
              <a:t> </a:t>
            </a:r>
            <a:r>
              <a:rPr lang="en-US" dirty="0" err="1" smtClean="0"/>
              <a:t>olarak</a:t>
            </a:r>
            <a:r>
              <a:rPr lang="en-US" dirty="0" smtClean="0"/>
              <a:t> </a:t>
            </a:r>
            <a:r>
              <a:rPr lang="en-US" dirty="0" err="1" smtClean="0"/>
              <a:t>tartışma</a:t>
            </a:r>
            <a:r>
              <a:rPr lang="en-US" dirty="0" smtClean="0"/>
              <a:t> </a:t>
            </a:r>
            <a:r>
              <a:rPr lang="en-US" dirty="0" err="1" smtClean="0"/>
              <a:t>devam</a:t>
            </a:r>
            <a:r>
              <a:rPr lang="en-US" dirty="0" smtClean="0"/>
              <a:t> </a:t>
            </a:r>
            <a:r>
              <a:rPr lang="en-US" dirty="0" err="1" smtClean="0"/>
              <a:t>edecek</a:t>
            </a:r>
            <a:r>
              <a:rPr lang="en-US" dirty="0" smtClean="0"/>
              <a:t> </a:t>
            </a:r>
          </a:p>
          <a:p>
            <a:pPr lvl="1"/>
            <a:r>
              <a:rPr lang="en-US" dirty="0" err="1" smtClean="0"/>
              <a:t>Zayıf</a:t>
            </a:r>
            <a:r>
              <a:rPr lang="en-US" dirty="0" smtClean="0"/>
              <a:t> </a:t>
            </a:r>
            <a:r>
              <a:rPr lang="en-US" dirty="0" err="1" smtClean="0"/>
              <a:t>bir</a:t>
            </a:r>
            <a:r>
              <a:rPr lang="en-US" dirty="0" smtClean="0"/>
              <a:t> </a:t>
            </a:r>
            <a:r>
              <a:rPr lang="en-US" dirty="0" err="1" smtClean="0"/>
              <a:t>karar</a:t>
            </a:r>
            <a:r>
              <a:rPr lang="en-US" dirty="0" smtClean="0"/>
              <a:t> </a:t>
            </a:r>
            <a:r>
              <a:rPr lang="en-US" dirty="0" err="1" smtClean="0"/>
              <a:t>çıkabilir</a:t>
            </a:r>
            <a:r>
              <a:rPr lang="en-US" dirty="0" smtClean="0"/>
              <a:t> </a:t>
            </a:r>
          </a:p>
          <a:p>
            <a:pPr lvl="1"/>
            <a:r>
              <a:rPr lang="en-US" dirty="0" err="1" smtClean="0"/>
              <a:t>Kesin</a:t>
            </a:r>
            <a:r>
              <a:rPr lang="en-US" dirty="0" smtClean="0"/>
              <a:t> </a:t>
            </a:r>
            <a:r>
              <a:rPr lang="en-US" dirty="0" err="1" smtClean="0"/>
              <a:t>belirlenmiş</a:t>
            </a:r>
            <a:r>
              <a:rPr lang="en-US" dirty="0" smtClean="0"/>
              <a:t> </a:t>
            </a:r>
            <a:r>
              <a:rPr lang="en-US" dirty="0" err="1" smtClean="0"/>
              <a:t>taahhütler</a:t>
            </a:r>
            <a:r>
              <a:rPr lang="en-US" dirty="0" smtClean="0"/>
              <a:t> </a:t>
            </a:r>
            <a:r>
              <a:rPr lang="en-US" dirty="0" err="1" smtClean="0"/>
              <a:t>yerine</a:t>
            </a:r>
            <a:r>
              <a:rPr lang="en-US" dirty="0" smtClean="0"/>
              <a:t> her </a:t>
            </a:r>
            <a:r>
              <a:rPr lang="en-US" dirty="0" err="1" smtClean="0"/>
              <a:t>tarafın</a:t>
            </a:r>
            <a:r>
              <a:rPr lang="en-US" dirty="0" smtClean="0"/>
              <a:t> </a:t>
            </a:r>
            <a:r>
              <a:rPr lang="en-US" dirty="0" err="1" smtClean="0"/>
              <a:t>kendi</a:t>
            </a:r>
            <a:r>
              <a:rPr lang="en-US" dirty="0" smtClean="0"/>
              <a:t> </a:t>
            </a:r>
            <a:r>
              <a:rPr lang="en-US" dirty="0" err="1" smtClean="0"/>
              <a:t>belirlediği</a:t>
            </a:r>
            <a:r>
              <a:rPr lang="en-US" dirty="0" smtClean="0"/>
              <a:t> </a:t>
            </a:r>
            <a:r>
              <a:rPr lang="en-US" dirty="0" err="1" smtClean="0"/>
              <a:t>katkılar</a:t>
            </a:r>
            <a:r>
              <a:rPr lang="en-US" dirty="0" smtClean="0"/>
              <a:t>  ´contribution´ </a:t>
            </a:r>
            <a:r>
              <a:rPr lang="en-US" dirty="0" err="1" smtClean="0"/>
              <a:t>olarak</a:t>
            </a:r>
            <a:r>
              <a:rPr lang="en-US" dirty="0" smtClean="0"/>
              <a:t> </a:t>
            </a:r>
            <a:r>
              <a:rPr lang="en-US" dirty="0" err="1" smtClean="0"/>
              <a:t>kalabilir</a:t>
            </a:r>
            <a:r>
              <a:rPr lang="en-US" dirty="0" smtClean="0"/>
              <a:t> (</a:t>
            </a:r>
            <a:r>
              <a:rPr lang="en-US" dirty="0" err="1" smtClean="0"/>
              <a:t>Kyoto´dan</a:t>
            </a:r>
            <a:r>
              <a:rPr lang="en-US" dirty="0" smtClean="0"/>
              <a:t> </a:t>
            </a:r>
            <a:r>
              <a:rPr lang="en-US" dirty="0" err="1" smtClean="0"/>
              <a:t>farklı</a:t>
            </a:r>
            <a:r>
              <a:rPr lang="en-US" dirty="0" smtClean="0"/>
              <a:t>) </a:t>
            </a:r>
          </a:p>
          <a:p>
            <a:pPr lvl="2"/>
            <a:r>
              <a:rPr lang="en-US" dirty="0" smtClean="0"/>
              <a:t>Bottom-up approach (ABD)</a:t>
            </a:r>
          </a:p>
          <a:p>
            <a:r>
              <a:rPr lang="en-US" u="sng" dirty="0" err="1" smtClean="0"/>
              <a:t>Değişimin</a:t>
            </a:r>
            <a:r>
              <a:rPr lang="en-US" u="sng" dirty="0" smtClean="0"/>
              <a:t> </a:t>
            </a:r>
            <a:r>
              <a:rPr lang="en-US" u="sng" dirty="0" err="1" smtClean="0"/>
              <a:t>başlangıcı</a:t>
            </a:r>
            <a:r>
              <a:rPr lang="en-US" u="sng" dirty="0" smtClean="0"/>
              <a:t> </a:t>
            </a:r>
            <a:r>
              <a:rPr lang="en-US" u="sng" dirty="0" err="1" smtClean="0"/>
              <a:t>mı</a:t>
            </a:r>
            <a:r>
              <a:rPr lang="en-US" u="sng" dirty="0"/>
              <a:t>?</a:t>
            </a:r>
            <a:endParaRPr lang="en-US" u="sng" dirty="0" smtClean="0"/>
          </a:p>
          <a:p>
            <a:pPr lvl="1"/>
            <a:r>
              <a:rPr lang="en-US" dirty="0" err="1" smtClean="0"/>
              <a:t>Eklere</a:t>
            </a:r>
            <a:r>
              <a:rPr lang="en-US" dirty="0" smtClean="0"/>
              <a:t> </a:t>
            </a:r>
            <a:r>
              <a:rPr lang="en-US" dirty="0" err="1" smtClean="0"/>
              <a:t>atıf</a:t>
            </a:r>
            <a:r>
              <a:rPr lang="en-US" dirty="0" smtClean="0"/>
              <a:t> </a:t>
            </a:r>
            <a:r>
              <a:rPr lang="en-US" dirty="0" err="1" smtClean="0"/>
              <a:t>yok</a:t>
            </a:r>
            <a:r>
              <a:rPr lang="en-US" dirty="0" smtClean="0"/>
              <a:t> – </a:t>
            </a:r>
            <a:r>
              <a:rPr lang="en-US" i="1" dirty="0" err="1" smtClean="0"/>
              <a:t>tüm</a:t>
            </a:r>
            <a:r>
              <a:rPr lang="en-US" i="1" dirty="0" smtClean="0"/>
              <a:t> </a:t>
            </a:r>
            <a:r>
              <a:rPr lang="en-US" i="1" dirty="0" err="1"/>
              <a:t>T</a:t>
            </a:r>
            <a:r>
              <a:rPr lang="en-US" i="1" dirty="0" err="1" smtClean="0"/>
              <a:t>araflar</a:t>
            </a:r>
            <a:endParaRPr lang="en-US" dirty="0"/>
          </a:p>
          <a:p>
            <a:pPr lvl="1"/>
            <a:r>
              <a:rPr lang="en-US" dirty="0" smtClean="0"/>
              <a:t>Bu </a:t>
            </a:r>
            <a:r>
              <a:rPr lang="en-US" dirty="0" err="1" smtClean="0"/>
              <a:t>yaklaşım</a:t>
            </a:r>
            <a:r>
              <a:rPr lang="en-US" dirty="0" smtClean="0"/>
              <a:t> 2015 </a:t>
            </a:r>
            <a:r>
              <a:rPr lang="en-US" dirty="0" err="1" smtClean="0"/>
              <a:t>anlaşmasına</a:t>
            </a:r>
            <a:r>
              <a:rPr lang="en-US" dirty="0" smtClean="0"/>
              <a:t> </a:t>
            </a:r>
            <a:r>
              <a:rPr lang="en-US" dirty="0" err="1" smtClean="0"/>
              <a:t>yansıyacak</a:t>
            </a:r>
            <a:r>
              <a:rPr lang="en-US" dirty="0" smtClean="0"/>
              <a:t> </a:t>
            </a:r>
            <a:r>
              <a:rPr lang="en-US" dirty="0" err="1" smtClean="0"/>
              <a:t>mı</a:t>
            </a:r>
            <a:r>
              <a:rPr lang="en-US" dirty="0" smtClean="0"/>
              <a:t>?</a:t>
            </a:r>
            <a:endParaRPr lang="en-US" dirty="0"/>
          </a:p>
          <a:p>
            <a:pPr lvl="1"/>
            <a:endParaRPr lang="en-US" dirty="0" smtClean="0"/>
          </a:p>
          <a:p>
            <a:pPr marL="411480" lvl="1" indent="0">
              <a:buNone/>
            </a:pPr>
            <a:endParaRPr lang="en-US" dirty="0" smtClean="0"/>
          </a:p>
          <a:p>
            <a:endParaRPr lang="en-US" dirty="0"/>
          </a:p>
        </p:txBody>
      </p:sp>
    </p:spTree>
    <p:extLst>
      <p:ext uri="{BB962C8B-B14F-4D97-AF65-F5344CB8AC3E}">
        <p14:creationId xmlns:p14="http://schemas.microsoft.com/office/powerpoint/2010/main" val="386677406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2015</a:t>
            </a:r>
            <a:endParaRPr lang="en-US" dirty="0"/>
          </a:p>
        </p:txBody>
      </p:sp>
      <p:pic>
        <p:nvPicPr>
          <p:cNvPr id="4" name="Content Placeholder 3" descr="Eiffel_Tower,_Paris.jpg"/>
          <p:cNvPicPr>
            <a:picLocks noGrp="1" noChangeAspect="1"/>
          </p:cNvPicPr>
          <p:nvPr>
            <p:ph idx="1"/>
          </p:nvPr>
        </p:nvPicPr>
        <p:blipFill>
          <a:blip r:embed="rId2">
            <a:extLst>
              <a:ext uri="{28A0092B-C50C-407E-A947-70E740481C1C}">
                <a14:useLocalDpi xmlns:a14="http://schemas.microsoft.com/office/drawing/2010/main" val="0"/>
              </a:ext>
            </a:extLst>
          </a:blip>
          <a:srcRect t="9579" b="9579"/>
          <a:stretch>
            <a:fillRect/>
          </a:stretch>
        </p:blipFill>
        <p:spPr/>
      </p:pic>
    </p:spTree>
    <p:extLst>
      <p:ext uri="{BB962C8B-B14F-4D97-AF65-F5344CB8AC3E}">
        <p14:creationId xmlns:p14="http://schemas.microsoft.com/office/powerpoint/2010/main" val="2905476025"/>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r>
              <a:rPr lang="en-US" sz="2800" dirty="0" err="1" smtClean="0"/>
              <a:t>Nasıl</a:t>
            </a:r>
            <a:r>
              <a:rPr lang="en-US" sz="2800" dirty="0" smtClean="0"/>
              <a:t> </a:t>
            </a:r>
            <a:r>
              <a:rPr lang="en-US" sz="2800" dirty="0" err="1" smtClean="0"/>
              <a:t>bir</a:t>
            </a:r>
            <a:r>
              <a:rPr lang="en-US" sz="2800" dirty="0" smtClean="0"/>
              <a:t> </a:t>
            </a:r>
            <a:r>
              <a:rPr lang="en-US" sz="2800" dirty="0" err="1" smtClean="0"/>
              <a:t>hukuki</a:t>
            </a:r>
            <a:r>
              <a:rPr lang="en-US" sz="2800" dirty="0" smtClean="0"/>
              <a:t> form </a:t>
            </a:r>
            <a:r>
              <a:rPr lang="en-US" sz="2800" dirty="0" err="1" smtClean="0"/>
              <a:t>alacak</a:t>
            </a:r>
            <a:r>
              <a:rPr lang="en-US" sz="2800" dirty="0" smtClean="0"/>
              <a:t>?</a:t>
            </a:r>
          </a:p>
          <a:p>
            <a:r>
              <a:rPr lang="en-US" sz="2800" dirty="0" err="1" smtClean="0"/>
              <a:t>Ekler</a:t>
            </a:r>
            <a:r>
              <a:rPr lang="en-US" sz="2800" dirty="0" smtClean="0"/>
              <a:t> </a:t>
            </a:r>
            <a:r>
              <a:rPr lang="en-US" sz="2800" dirty="0" err="1" smtClean="0"/>
              <a:t>sistemi</a:t>
            </a:r>
            <a:r>
              <a:rPr lang="en-US" sz="2800" dirty="0" smtClean="0"/>
              <a:t> </a:t>
            </a:r>
            <a:r>
              <a:rPr lang="en-US" sz="2800" dirty="0" err="1" smtClean="0"/>
              <a:t>devam</a:t>
            </a:r>
            <a:r>
              <a:rPr lang="en-US" sz="2800" dirty="0" smtClean="0"/>
              <a:t> </a:t>
            </a:r>
            <a:r>
              <a:rPr lang="en-US" sz="2800" dirty="0" err="1" smtClean="0"/>
              <a:t>eder</a:t>
            </a:r>
            <a:r>
              <a:rPr lang="en-US" sz="2800" dirty="0" smtClean="0"/>
              <a:t> </a:t>
            </a:r>
            <a:r>
              <a:rPr lang="en-US" sz="2800" dirty="0" err="1" smtClean="0"/>
              <a:t>mı</a:t>
            </a:r>
            <a:r>
              <a:rPr lang="en-US" sz="2800" dirty="0" smtClean="0"/>
              <a:t>?</a:t>
            </a:r>
          </a:p>
          <a:p>
            <a:r>
              <a:rPr lang="en-US" sz="2800" dirty="0" err="1" smtClean="0"/>
              <a:t>Yeni</a:t>
            </a:r>
            <a:r>
              <a:rPr lang="en-US" sz="2800" dirty="0" smtClean="0"/>
              <a:t> </a:t>
            </a:r>
            <a:r>
              <a:rPr lang="en-US" sz="2800" dirty="0" err="1" smtClean="0"/>
              <a:t>kategoriler</a:t>
            </a:r>
            <a:r>
              <a:rPr lang="en-US" sz="2800" dirty="0" smtClean="0"/>
              <a:t> </a:t>
            </a:r>
            <a:r>
              <a:rPr lang="en-US" sz="2800" dirty="0" err="1" smtClean="0"/>
              <a:t>olacak</a:t>
            </a:r>
            <a:r>
              <a:rPr lang="en-US" sz="2800" dirty="0" smtClean="0"/>
              <a:t> </a:t>
            </a:r>
            <a:r>
              <a:rPr lang="en-US" sz="2800" dirty="0" err="1" smtClean="0"/>
              <a:t>mı</a:t>
            </a:r>
            <a:r>
              <a:rPr lang="en-US" sz="2800" dirty="0" smtClean="0"/>
              <a:t>?</a:t>
            </a:r>
          </a:p>
          <a:p>
            <a:r>
              <a:rPr lang="en-US" sz="2800" dirty="0" smtClean="0"/>
              <a:t>INDC </a:t>
            </a:r>
            <a:r>
              <a:rPr lang="en-US" sz="2800" dirty="0" err="1" smtClean="0"/>
              <a:t>bilgileri</a:t>
            </a:r>
            <a:r>
              <a:rPr lang="en-US" sz="2800" dirty="0" smtClean="0"/>
              <a:t> </a:t>
            </a:r>
            <a:r>
              <a:rPr lang="en-US" sz="2800" dirty="0" err="1" smtClean="0"/>
              <a:t>nasıl</a:t>
            </a:r>
            <a:r>
              <a:rPr lang="en-US" sz="2800" dirty="0" smtClean="0"/>
              <a:t> </a:t>
            </a:r>
            <a:r>
              <a:rPr lang="en-US" sz="2800" dirty="0" err="1" smtClean="0"/>
              <a:t>kullanılacak</a:t>
            </a:r>
            <a:r>
              <a:rPr lang="en-US" sz="2800" dirty="0" smtClean="0"/>
              <a:t>?</a:t>
            </a:r>
          </a:p>
          <a:p>
            <a:r>
              <a:rPr lang="en-US" sz="2800" dirty="0" err="1" smtClean="0"/>
              <a:t>Kesin</a:t>
            </a:r>
            <a:r>
              <a:rPr lang="en-US" sz="2800" dirty="0" smtClean="0"/>
              <a:t> </a:t>
            </a:r>
            <a:r>
              <a:rPr lang="en-US" sz="2800" dirty="0" err="1" smtClean="0"/>
              <a:t>taahhütler</a:t>
            </a:r>
            <a:r>
              <a:rPr lang="en-US" sz="2800" dirty="0" smtClean="0"/>
              <a:t> </a:t>
            </a:r>
            <a:r>
              <a:rPr lang="en-US" sz="2800" dirty="0" err="1" smtClean="0"/>
              <a:t>olacak</a:t>
            </a:r>
            <a:r>
              <a:rPr lang="en-US" sz="2800" dirty="0" smtClean="0"/>
              <a:t> </a:t>
            </a:r>
            <a:r>
              <a:rPr lang="en-US" sz="2800" dirty="0" err="1" smtClean="0"/>
              <a:t>mı</a:t>
            </a:r>
            <a:r>
              <a:rPr lang="en-US" sz="2800" dirty="0" smtClean="0"/>
              <a:t>?</a:t>
            </a:r>
          </a:p>
          <a:p>
            <a:r>
              <a:rPr lang="en-US" sz="2800" dirty="0" smtClean="0"/>
              <a:t>Kyoto </a:t>
            </a:r>
            <a:r>
              <a:rPr lang="en-US" sz="2800" dirty="0" err="1" smtClean="0"/>
              <a:t>esnek</a:t>
            </a:r>
            <a:r>
              <a:rPr lang="en-US" sz="2800" dirty="0" smtClean="0"/>
              <a:t> </a:t>
            </a:r>
            <a:r>
              <a:rPr lang="en-US" sz="2800" dirty="0" err="1" smtClean="0"/>
              <a:t>mekanizmaların</a:t>
            </a:r>
            <a:r>
              <a:rPr lang="en-US" sz="2800" dirty="0" smtClean="0"/>
              <a:t> </a:t>
            </a:r>
            <a:r>
              <a:rPr lang="en-US" sz="2800" dirty="0" err="1" smtClean="0"/>
              <a:t>yerine</a:t>
            </a:r>
            <a:r>
              <a:rPr lang="en-US" sz="2800" dirty="0" smtClean="0"/>
              <a:t> ne </a:t>
            </a:r>
            <a:r>
              <a:rPr lang="en-US" sz="2800" dirty="0" err="1" smtClean="0"/>
              <a:t>alacak</a:t>
            </a:r>
            <a:r>
              <a:rPr lang="en-US" sz="2800" dirty="0"/>
              <a:t>?</a:t>
            </a:r>
          </a:p>
          <a:p>
            <a:r>
              <a:rPr lang="en-US" sz="2800" dirty="0" err="1" smtClean="0"/>
              <a:t>Karbon</a:t>
            </a:r>
            <a:r>
              <a:rPr lang="en-US" sz="2800" dirty="0" smtClean="0"/>
              <a:t> </a:t>
            </a:r>
            <a:r>
              <a:rPr lang="en-US" sz="2800" dirty="0" err="1" smtClean="0"/>
              <a:t>emisyon</a:t>
            </a:r>
            <a:r>
              <a:rPr lang="en-US" sz="2800" dirty="0" smtClean="0"/>
              <a:t> </a:t>
            </a:r>
            <a:r>
              <a:rPr lang="en-US" sz="2800" dirty="0" err="1" smtClean="0"/>
              <a:t>ticaret</a:t>
            </a:r>
            <a:r>
              <a:rPr lang="en-US" sz="2800" dirty="0" smtClean="0"/>
              <a:t> </a:t>
            </a:r>
            <a:r>
              <a:rPr lang="en-US" sz="2800" dirty="0" err="1" smtClean="0"/>
              <a:t>nasıl</a:t>
            </a:r>
            <a:r>
              <a:rPr lang="en-US" sz="2800" dirty="0" smtClean="0"/>
              <a:t> </a:t>
            </a:r>
            <a:r>
              <a:rPr lang="en-US" sz="2800" dirty="0" err="1" smtClean="0"/>
              <a:t>devam</a:t>
            </a:r>
            <a:r>
              <a:rPr lang="en-US" sz="2800" dirty="0" smtClean="0"/>
              <a:t> </a:t>
            </a:r>
            <a:r>
              <a:rPr lang="en-US" sz="2800" dirty="0" err="1" smtClean="0"/>
              <a:t>edecek</a:t>
            </a:r>
            <a:r>
              <a:rPr lang="en-US" sz="2800" dirty="0" smtClean="0"/>
              <a:t>?</a:t>
            </a:r>
          </a:p>
          <a:p>
            <a:r>
              <a:rPr lang="en-US" sz="2800" dirty="0" smtClean="0"/>
              <a:t>Kyoto </a:t>
            </a:r>
            <a:r>
              <a:rPr lang="en-US" sz="2800" dirty="0" err="1" smtClean="0"/>
              <a:t>gibi</a:t>
            </a:r>
            <a:r>
              <a:rPr lang="en-US" sz="2800" dirty="0" smtClean="0"/>
              <a:t> </a:t>
            </a:r>
            <a:r>
              <a:rPr lang="en-US" sz="2800" dirty="0" err="1" smtClean="0"/>
              <a:t>cezai</a:t>
            </a:r>
            <a:r>
              <a:rPr lang="en-US" sz="2800" dirty="0" smtClean="0"/>
              <a:t> </a:t>
            </a:r>
            <a:r>
              <a:rPr lang="en-US" sz="2800" dirty="0" err="1" smtClean="0"/>
              <a:t>yaptırım</a:t>
            </a:r>
            <a:r>
              <a:rPr lang="en-US" sz="2800" dirty="0" smtClean="0"/>
              <a:t> </a:t>
            </a:r>
            <a:r>
              <a:rPr lang="en-US" sz="2800" dirty="0" err="1" smtClean="0"/>
              <a:t>mekanizması</a:t>
            </a:r>
            <a:r>
              <a:rPr lang="en-US" sz="2800" dirty="0" smtClean="0"/>
              <a:t> </a:t>
            </a:r>
            <a:r>
              <a:rPr lang="en-US" sz="2800" dirty="0" err="1" smtClean="0"/>
              <a:t>olacak</a:t>
            </a:r>
            <a:r>
              <a:rPr lang="en-US" sz="2800" dirty="0" smtClean="0"/>
              <a:t> </a:t>
            </a:r>
            <a:r>
              <a:rPr lang="en-US" sz="2800" dirty="0" err="1" smtClean="0"/>
              <a:t>mı</a:t>
            </a:r>
            <a:r>
              <a:rPr lang="en-US" sz="2800" dirty="0" smtClean="0"/>
              <a:t>?</a:t>
            </a:r>
          </a:p>
          <a:p>
            <a:endParaRPr lang="en-US" sz="2800" dirty="0"/>
          </a:p>
          <a:p>
            <a:pPr marL="114300" indent="0">
              <a:buNone/>
            </a:pPr>
            <a:endParaRPr lang="en-US" sz="2800" dirty="0"/>
          </a:p>
          <a:p>
            <a:endParaRPr lang="en-US" sz="2800" dirty="0"/>
          </a:p>
        </p:txBody>
      </p:sp>
    </p:spTree>
    <p:extLst>
      <p:ext uri="{BB962C8B-B14F-4D97-AF65-F5344CB8AC3E}">
        <p14:creationId xmlns:p14="http://schemas.microsoft.com/office/powerpoint/2010/main" val="3249177607"/>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Görüşler</a:t>
            </a:r>
            <a:endParaRPr lang="en-US" dirty="0"/>
          </a:p>
        </p:txBody>
      </p:sp>
      <p:sp>
        <p:nvSpPr>
          <p:cNvPr id="4" name="Text Placeholder 3"/>
          <p:cNvSpPr>
            <a:spLocks noGrp="1"/>
          </p:cNvSpPr>
          <p:nvPr>
            <p:ph type="body" idx="1"/>
          </p:nvPr>
        </p:nvSpPr>
        <p:spPr/>
        <p:txBody>
          <a:bodyPr/>
          <a:lstStyle/>
          <a:p>
            <a:r>
              <a:rPr lang="en-US" dirty="0" smtClean="0"/>
              <a:t>ABD</a:t>
            </a:r>
            <a:r>
              <a:rPr lang="en-US" dirty="0"/>
              <a:t> </a:t>
            </a:r>
          </a:p>
        </p:txBody>
      </p:sp>
      <p:sp>
        <p:nvSpPr>
          <p:cNvPr id="3" name="Content Placeholder 2"/>
          <p:cNvSpPr>
            <a:spLocks noGrp="1"/>
          </p:cNvSpPr>
          <p:nvPr>
            <p:ph sz="half" idx="2"/>
          </p:nvPr>
        </p:nvSpPr>
        <p:spPr/>
        <p:txBody>
          <a:bodyPr>
            <a:normAutofit fontScale="85000" lnSpcReduction="20000"/>
          </a:bodyPr>
          <a:lstStyle/>
          <a:p>
            <a:endParaRPr lang="en-US" dirty="0"/>
          </a:p>
          <a:p>
            <a:r>
              <a:rPr lang="en-US" dirty="0" smtClean="0"/>
              <a:t>´….we </a:t>
            </a:r>
            <a:r>
              <a:rPr lang="en-US" dirty="0"/>
              <a:t>would not support a post-2020 agreement based on a 1992-era bifurcated approach. The only case in which we would be able to consider a bifurcated approach would be on the basis of categories that are updated, in line with evolving realities, not categories fixed in a time that will be nearly 30 years old when the new agreement comes into effect. </a:t>
            </a:r>
            <a:r>
              <a:rPr lang="en-US" dirty="0" smtClean="0"/>
              <a:t>´</a:t>
            </a:r>
            <a:endParaRPr lang="en-US" dirty="0"/>
          </a:p>
          <a:p>
            <a:endParaRPr lang="en-US" dirty="0"/>
          </a:p>
        </p:txBody>
      </p:sp>
      <p:sp>
        <p:nvSpPr>
          <p:cNvPr id="5" name="Text Placeholder 4"/>
          <p:cNvSpPr>
            <a:spLocks noGrp="1"/>
          </p:cNvSpPr>
          <p:nvPr>
            <p:ph type="body" sz="quarter" idx="3"/>
          </p:nvPr>
        </p:nvSpPr>
        <p:spPr/>
        <p:txBody>
          <a:bodyPr/>
          <a:lstStyle/>
          <a:p>
            <a:r>
              <a:rPr lang="en-US" dirty="0" err="1" smtClean="0"/>
              <a:t>Gelişmekte</a:t>
            </a:r>
            <a:r>
              <a:rPr lang="en-US" dirty="0" smtClean="0"/>
              <a:t> </a:t>
            </a:r>
            <a:r>
              <a:rPr lang="en-US" dirty="0" err="1"/>
              <a:t>olan</a:t>
            </a:r>
            <a:r>
              <a:rPr lang="en-US" dirty="0"/>
              <a:t> </a:t>
            </a:r>
            <a:r>
              <a:rPr lang="en-US" dirty="0" err="1" smtClean="0"/>
              <a:t>ülkeler</a:t>
            </a:r>
            <a:r>
              <a:rPr lang="en-US" dirty="0" smtClean="0"/>
              <a:t> </a:t>
            </a:r>
            <a:endParaRPr lang="en-US" dirty="0"/>
          </a:p>
        </p:txBody>
      </p:sp>
      <p:sp>
        <p:nvSpPr>
          <p:cNvPr id="6" name="Content Placeholder 5"/>
          <p:cNvSpPr>
            <a:spLocks noGrp="1"/>
          </p:cNvSpPr>
          <p:nvPr>
            <p:ph sz="quarter" idx="4"/>
          </p:nvPr>
        </p:nvSpPr>
        <p:spPr/>
        <p:txBody>
          <a:bodyPr>
            <a:normAutofit/>
          </a:bodyPr>
          <a:lstStyle/>
          <a:p>
            <a:r>
              <a:rPr lang="en-US" sz="1800" dirty="0"/>
              <a:t>1992 </a:t>
            </a:r>
            <a:r>
              <a:rPr lang="en-US" sz="1800" dirty="0" err="1"/>
              <a:t>Birleşmiş</a:t>
            </a:r>
            <a:r>
              <a:rPr lang="en-US" sz="1800" dirty="0"/>
              <a:t> </a:t>
            </a:r>
            <a:r>
              <a:rPr lang="en-US" sz="1800" dirty="0" err="1"/>
              <a:t>Milletler</a:t>
            </a:r>
            <a:r>
              <a:rPr lang="en-US" sz="1800" dirty="0"/>
              <a:t> </a:t>
            </a:r>
            <a:r>
              <a:rPr lang="en-US" sz="1800" dirty="0" err="1"/>
              <a:t>İklim</a:t>
            </a:r>
            <a:r>
              <a:rPr lang="en-US" sz="1800" dirty="0"/>
              <a:t> </a:t>
            </a:r>
            <a:r>
              <a:rPr lang="en-US" sz="1800" dirty="0" err="1"/>
              <a:t>Değişikliği</a:t>
            </a:r>
            <a:r>
              <a:rPr lang="en-US" sz="1800" dirty="0"/>
              <a:t> </a:t>
            </a:r>
            <a:r>
              <a:rPr lang="en-US" sz="1800" dirty="0" err="1"/>
              <a:t>Çerçeve</a:t>
            </a:r>
            <a:r>
              <a:rPr lang="en-US" sz="1800" dirty="0"/>
              <a:t> </a:t>
            </a:r>
            <a:r>
              <a:rPr lang="en-US" sz="1800" dirty="0" err="1"/>
              <a:t>Sözleşmesi</a:t>
            </a:r>
            <a:r>
              <a:rPr lang="en-US" sz="1800" dirty="0"/>
              <a:t> (BMIDÇS</a:t>
            </a:r>
            <a:r>
              <a:rPr lang="en-US" sz="1800" dirty="0" smtClean="0"/>
              <a:t>)</a:t>
            </a:r>
          </a:p>
          <a:p>
            <a:r>
              <a:rPr lang="en-US" sz="1800" dirty="0" err="1" smtClean="0"/>
              <a:t>Gelişmiş</a:t>
            </a:r>
            <a:r>
              <a:rPr lang="en-US" sz="1800" dirty="0" smtClean="0"/>
              <a:t> </a:t>
            </a:r>
            <a:r>
              <a:rPr lang="en-US" sz="1800" dirty="0" err="1" smtClean="0"/>
              <a:t>ülkeler</a:t>
            </a:r>
            <a:r>
              <a:rPr lang="en-US" sz="1800" dirty="0" smtClean="0"/>
              <a:t> </a:t>
            </a:r>
            <a:r>
              <a:rPr lang="en-US" sz="1800" dirty="0" err="1" smtClean="0"/>
              <a:t>daha</a:t>
            </a:r>
            <a:r>
              <a:rPr lang="en-US" sz="1800" dirty="0" smtClean="0"/>
              <a:t> </a:t>
            </a:r>
            <a:r>
              <a:rPr lang="en-US" sz="1800" dirty="0" err="1" smtClean="0"/>
              <a:t>fazla</a:t>
            </a:r>
            <a:r>
              <a:rPr lang="en-US" sz="1800" dirty="0" smtClean="0"/>
              <a:t> </a:t>
            </a:r>
            <a:r>
              <a:rPr lang="en-US" sz="1800" dirty="0" err="1" smtClean="0"/>
              <a:t>sorumlu</a:t>
            </a:r>
            <a:r>
              <a:rPr lang="en-US" sz="1800" dirty="0" smtClean="0"/>
              <a:t> </a:t>
            </a:r>
            <a:r>
              <a:rPr lang="en-US" sz="1800" dirty="0" err="1" smtClean="0"/>
              <a:t>tutuluyor</a:t>
            </a:r>
            <a:r>
              <a:rPr lang="en-US" sz="1800" dirty="0" smtClean="0"/>
              <a:t> (</a:t>
            </a:r>
            <a:r>
              <a:rPr lang="en-US" sz="1800" dirty="0" err="1" smtClean="0"/>
              <a:t>tarihi</a:t>
            </a:r>
            <a:r>
              <a:rPr lang="en-US" sz="1800" dirty="0" smtClean="0"/>
              <a:t> </a:t>
            </a:r>
            <a:r>
              <a:rPr lang="en-US" sz="1800" dirty="0" err="1" smtClean="0"/>
              <a:t>sorumluluk</a:t>
            </a:r>
            <a:r>
              <a:rPr lang="en-US" sz="1800" dirty="0" smtClean="0"/>
              <a:t>)</a:t>
            </a:r>
          </a:p>
          <a:p>
            <a:r>
              <a:rPr lang="en-US" sz="1800" dirty="0" smtClean="0"/>
              <a:t>  3</a:t>
            </a:r>
            <a:r>
              <a:rPr lang="en-US" sz="1800" dirty="0"/>
              <a:t>. </a:t>
            </a:r>
            <a:r>
              <a:rPr lang="en-US" sz="1800" dirty="0" err="1"/>
              <a:t>maddedeki</a:t>
            </a:r>
            <a:r>
              <a:rPr lang="en-US" sz="1800" dirty="0"/>
              <a:t> </a:t>
            </a:r>
            <a:r>
              <a:rPr lang="en-US" sz="1800" dirty="0" err="1"/>
              <a:t>prensipler</a:t>
            </a:r>
            <a:endParaRPr lang="en-US" sz="1800" dirty="0"/>
          </a:p>
          <a:p>
            <a:pPr lvl="1"/>
            <a:r>
              <a:rPr lang="en-US" sz="1400" dirty="0" err="1"/>
              <a:t>Ortak</a:t>
            </a:r>
            <a:r>
              <a:rPr lang="en-US" sz="1400" dirty="0"/>
              <a:t> </a:t>
            </a:r>
            <a:r>
              <a:rPr lang="en-US" sz="1400" dirty="0" err="1"/>
              <a:t>fakat</a:t>
            </a:r>
            <a:r>
              <a:rPr lang="en-US" sz="1400" dirty="0"/>
              <a:t> </a:t>
            </a:r>
            <a:r>
              <a:rPr lang="en-US" sz="1400" dirty="0" err="1"/>
              <a:t>farklı</a:t>
            </a:r>
            <a:r>
              <a:rPr lang="en-US" sz="1400" dirty="0"/>
              <a:t> </a:t>
            </a:r>
            <a:r>
              <a:rPr lang="en-US" sz="1400" dirty="0" err="1"/>
              <a:t>sorumluluklar</a:t>
            </a:r>
            <a:r>
              <a:rPr lang="en-US" sz="1400" dirty="0"/>
              <a:t> </a:t>
            </a:r>
            <a:r>
              <a:rPr lang="en-US" sz="1400" dirty="0" err="1"/>
              <a:t>ve</a:t>
            </a:r>
            <a:r>
              <a:rPr lang="en-US" sz="1400" dirty="0"/>
              <a:t> </a:t>
            </a:r>
            <a:r>
              <a:rPr lang="en-US" sz="1400" dirty="0" err="1"/>
              <a:t>ulusal</a:t>
            </a:r>
            <a:r>
              <a:rPr lang="en-US" sz="1400" dirty="0"/>
              <a:t> </a:t>
            </a:r>
            <a:r>
              <a:rPr lang="en-US" sz="1400" dirty="0" err="1"/>
              <a:t>imkanlara</a:t>
            </a:r>
            <a:r>
              <a:rPr lang="en-US" sz="1400" dirty="0"/>
              <a:t> </a:t>
            </a:r>
            <a:r>
              <a:rPr lang="en-US" sz="1400" dirty="0" err="1"/>
              <a:t>göre</a:t>
            </a:r>
            <a:endParaRPr lang="en-US" sz="1400" dirty="0"/>
          </a:p>
          <a:p>
            <a:pPr lvl="1"/>
            <a:r>
              <a:rPr lang="en-US" sz="1400" dirty="0" err="1"/>
              <a:t>Hakkanilik</a:t>
            </a:r>
            <a:r>
              <a:rPr lang="en-US" sz="1400" dirty="0"/>
              <a:t> </a:t>
            </a:r>
            <a:r>
              <a:rPr lang="en-US" sz="1400" dirty="0" err="1"/>
              <a:t>ilkesi</a:t>
            </a:r>
            <a:endParaRPr lang="en-US" sz="1400" dirty="0"/>
          </a:p>
          <a:p>
            <a:pPr lvl="1"/>
            <a:r>
              <a:rPr lang="en-US" sz="1400" dirty="0" err="1"/>
              <a:t>Sürdürülebilir</a:t>
            </a:r>
            <a:r>
              <a:rPr lang="en-US" sz="1400" dirty="0"/>
              <a:t> </a:t>
            </a:r>
            <a:r>
              <a:rPr lang="en-US" sz="1400" dirty="0" err="1"/>
              <a:t>kalkınma</a:t>
            </a:r>
            <a:r>
              <a:rPr lang="en-US" sz="1400" dirty="0"/>
              <a:t> </a:t>
            </a:r>
            <a:r>
              <a:rPr lang="en-US" sz="1400" dirty="0" err="1"/>
              <a:t>hakkı</a:t>
            </a:r>
            <a:endParaRPr lang="en-US" sz="1400" dirty="0"/>
          </a:p>
          <a:p>
            <a:pPr marL="114300" indent="0">
              <a:buNone/>
            </a:pPr>
            <a:endParaRPr lang="en-US" dirty="0"/>
          </a:p>
          <a:p>
            <a:endParaRPr lang="en-US" dirty="0"/>
          </a:p>
        </p:txBody>
      </p:sp>
    </p:spTree>
    <p:extLst>
      <p:ext uri="{BB962C8B-B14F-4D97-AF65-F5344CB8AC3E}">
        <p14:creationId xmlns:p14="http://schemas.microsoft.com/office/powerpoint/2010/main" val="871363102"/>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Mevcut</a:t>
            </a:r>
            <a:r>
              <a:rPr lang="en-US" dirty="0" smtClean="0"/>
              <a:t> </a:t>
            </a:r>
            <a:r>
              <a:rPr lang="en-US" dirty="0" err="1" smtClean="0"/>
              <a:t>taslak</a:t>
            </a:r>
            <a:r>
              <a:rPr lang="en-US" dirty="0" smtClean="0"/>
              <a:t> non-paper</a:t>
            </a:r>
            <a:endParaRPr lang="en-US" dirty="0"/>
          </a:p>
        </p:txBody>
      </p:sp>
      <p:sp>
        <p:nvSpPr>
          <p:cNvPr id="3" name="Content Placeholder 2"/>
          <p:cNvSpPr>
            <a:spLocks noGrp="1"/>
          </p:cNvSpPr>
          <p:nvPr>
            <p:ph idx="1"/>
          </p:nvPr>
        </p:nvSpPr>
        <p:spPr/>
        <p:txBody>
          <a:bodyPr>
            <a:normAutofit fontScale="85000" lnSpcReduction="20000"/>
          </a:bodyPr>
          <a:lstStyle/>
          <a:p>
            <a:pPr marL="114300" indent="0">
              <a:buNone/>
            </a:pPr>
            <a:r>
              <a:rPr lang="en-US" dirty="0" smtClean="0"/>
              <a:t>3</a:t>
            </a:r>
            <a:r>
              <a:rPr lang="en-US" b="1" dirty="0" smtClean="0"/>
              <a:t>. All </a:t>
            </a:r>
            <a:r>
              <a:rPr lang="en-US" b="1" dirty="0"/>
              <a:t>Parties </a:t>
            </a:r>
            <a:r>
              <a:rPr lang="en-US" dirty="0"/>
              <a:t>to take action and cooperate to further implement the Convention in order to reach its ultimate </a:t>
            </a:r>
            <a:r>
              <a:rPr lang="en-US" dirty="0" smtClean="0"/>
              <a:t> </a:t>
            </a:r>
            <a:r>
              <a:rPr lang="en-US" dirty="0"/>
              <a:t>objective as stated in its Article 2 on the basis of equity and in accordance with their </a:t>
            </a:r>
            <a:r>
              <a:rPr lang="en-US" b="1" dirty="0">
                <a:solidFill>
                  <a:srgbClr val="FF0000"/>
                </a:solidFill>
              </a:rPr>
              <a:t>evolving</a:t>
            </a:r>
            <a:r>
              <a:rPr lang="en-US" dirty="0"/>
              <a:t> </a:t>
            </a:r>
            <a:r>
              <a:rPr lang="en-US" b="1" i="1" dirty="0"/>
              <a:t>common </a:t>
            </a:r>
            <a:r>
              <a:rPr lang="en-US" b="1" i="1" dirty="0" smtClean="0"/>
              <a:t>but </a:t>
            </a:r>
            <a:r>
              <a:rPr lang="en-US" b="1" i="1" dirty="0"/>
              <a:t>differentiated responsibilities and respective capabilities</a:t>
            </a:r>
            <a:r>
              <a:rPr lang="en-US" dirty="0"/>
              <a:t> by achieving an emissions </a:t>
            </a:r>
            <a:r>
              <a:rPr lang="en-US" dirty="0" smtClean="0"/>
              <a:t>pathway consistent </a:t>
            </a:r>
            <a:r>
              <a:rPr lang="en-US" dirty="0"/>
              <a:t>with </a:t>
            </a:r>
            <a:r>
              <a:rPr lang="en-US" dirty="0" smtClean="0"/>
              <a:t> </a:t>
            </a:r>
            <a:r>
              <a:rPr lang="en-US" dirty="0"/>
              <a:t>limiting the global average temperature increase to below 2°C or 1.5°C above pre-industrial levels, </a:t>
            </a:r>
            <a:r>
              <a:rPr lang="en-US" dirty="0" smtClean="0"/>
              <a:t>which </a:t>
            </a:r>
            <a:r>
              <a:rPr lang="en-US" dirty="0"/>
              <a:t>entails: </a:t>
            </a:r>
          </a:p>
          <a:p>
            <a:r>
              <a:rPr lang="en-US" dirty="0" smtClean="0"/>
              <a:t>Ensuring </a:t>
            </a:r>
            <a:r>
              <a:rPr lang="en-US" dirty="0"/>
              <a:t> </a:t>
            </a:r>
            <a:r>
              <a:rPr lang="en-US" dirty="0" smtClean="0"/>
              <a:t>significant </a:t>
            </a:r>
            <a:r>
              <a:rPr lang="en-US" dirty="0"/>
              <a:t>global greenhouse gas emissions reductions over the next few decades or a </a:t>
            </a:r>
            <a:r>
              <a:rPr lang="en-US" b="1" dirty="0"/>
              <a:t>40–70 </a:t>
            </a:r>
            <a:r>
              <a:rPr lang="en-US" b="1" dirty="0" smtClean="0"/>
              <a:t>per </a:t>
            </a:r>
            <a:r>
              <a:rPr lang="en-US" b="1" dirty="0"/>
              <a:t>cent reduction </a:t>
            </a:r>
            <a:r>
              <a:rPr lang="en-US" dirty="0"/>
              <a:t>in global greenhouse gas emissions below 2010 levels by 2050 and </a:t>
            </a:r>
            <a:r>
              <a:rPr lang="en-US" b="1" dirty="0"/>
              <a:t>near zero </a:t>
            </a:r>
            <a:r>
              <a:rPr lang="en-US" b="1" dirty="0" smtClean="0"/>
              <a:t>emissions </a:t>
            </a:r>
            <a:r>
              <a:rPr lang="en-US" b="1" dirty="0"/>
              <a:t>of CO2 and other long-lived greenhouse gases by the end of the century; </a:t>
            </a:r>
          </a:p>
          <a:p>
            <a:r>
              <a:rPr lang="en-US" dirty="0"/>
              <a:t>Ensuring resilience and adaptive capacity to the adverse effects of climate change, while recognizing </a:t>
            </a:r>
            <a:r>
              <a:rPr lang="en-US" dirty="0" smtClean="0"/>
              <a:t> </a:t>
            </a:r>
            <a:r>
              <a:rPr lang="en-US" dirty="0"/>
              <a:t>the local, national and global dimensions of adaptation; </a:t>
            </a:r>
          </a:p>
          <a:p>
            <a:r>
              <a:rPr lang="en-US" dirty="0"/>
              <a:t>Ensuring that </a:t>
            </a:r>
            <a:r>
              <a:rPr lang="en-US" b="1" dirty="0"/>
              <a:t>all investments are resilient to climate change </a:t>
            </a:r>
            <a:r>
              <a:rPr lang="en-US" dirty="0"/>
              <a:t>and </a:t>
            </a:r>
            <a:r>
              <a:rPr lang="en-US" b="1" dirty="0"/>
              <a:t>facilitate the transition to low-emission </a:t>
            </a:r>
            <a:r>
              <a:rPr lang="en-US" b="1" dirty="0" smtClean="0"/>
              <a:t> </a:t>
            </a:r>
            <a:r>
              <a:rPr lang="en-US" b="1" dirty="0"/>
              <a:t>development paths </a:t>
            </a:r>
            <a:r>
              <a:rPr lang="en-US" dirty="0"/>
              <a:t>and the adequacy of finance, technology and capacity-building support towards </a:t>
            </a:r>
            <a:r>
              <a:rPr lang="en-US" dirty="0" smtClean="0"/>
              <a:t> </a:t>
            </a:r>
            <a:r>
              <a:rPr lang="en-US" dirty="0"/>
              <a:t>achieving the implementation of this agreement. </a:t>
            </a:r>
          </a:p>
          <a:p>
            <a:pPr marL="114300" indent="0">
              <a:buNone/>
            </a:pPr>
            <a:endParaRPr lang="en-US" dirty="0"/>
          </a:p>
        </p:txBody>
      </p:sp>
    </p:spTree>
    <p:extLst>
      <p:ext uri="{BB962C8B-B14F-4D97-AF65-F5344CB8AC3E}">
        <p14:creationId xmlns:p14="http://schemas.microsoft.com/office/powerpoint/2010/main" val="61324254"/>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Mevcut</a:t>
            </a:r>
            <a:r>
              <a:rPr lang="en-US" dirty="0" smtClean="0"/>
              <a:t> </a:t>
            </a:r>
            <a:r>
              <a:rPr lang="en-US" dirty="0" err="1" smtClean="0"/>
              <a:t>taslak</a:t>
            </a:r>
            <a:r>
              <a:rPr lang="en-US" dirty="0" smtClean="0"/>
              <a:t> non-paper</a:t>
            </a:r>
            <a:endParaRPr lang="en-US" dirty="0"/>
          </a:p>
        </p:txBody>
      </p:sp>
      <p:sp>
        <p:nvSpPr>
          <p:cNvPr id="3" name="Content Placeholder 2"/>
          <p:cNvSpPr>
            <a:spLocks noGrp="1"/>
          </p:cNvSpPr>
          <p:nvPr>
            <p:ph idx="1"/>
          </p:nvPr>
        </p:nvSpPr>
        <p:spPr/>
        <p:txBody>
          <a:bodyPr>
            <a:normAutofit fontScale="70000" lnSpcReduction="20000"/>
          </a:bodyPr>
          <a:lstStyle/>
          <a:p>
            <a:r>
              <a:rPr lang="en-US" sz="2300" b="1" i="1" dirty="0"/>
              <a:t>D. Mitigation 93 </a:t>
            </a:r>
            <a:endParaRPr lang="en-US" sz="2300" dirty="0"/>
          </a:p>
          <a:p>
            <a:r>
              <a:rPr lang="en-US" sz="2300" i="1" dirty="0"/>
              <a:t>Long-term and global aspects of mitigation </a:t>
            </a:r>
            <a:endParaRPr lang="en-US" sz="2300" dirty="0"/>
          </a:p>
          <a:p>
            <a:r>
              <a:rPr lang="en-US" sz="2300" dirty="0"/>
              <a:t>13. All Parties to make efforts and cooperate to enhance mitigation ambition to ensure that the aggregate level of </a:t>
            </a:r>
            <a:r>
              <a:rPr lang="en-US" sz="2300" dirty="0" smtClean="0"/>
              <a:t> </a:t>
            </a:r>
            <a:r>
              <a:rPr lang="en-US" sz="2300" dirty="0"/>
              <a:t>mitigation commitments/contributions increases over time to achieve the long-</a:t>
            </a:r>
            <a:r>
              <a:rPr lang="en-US" sz="2300" dirty="0" smtClean="0"/>
              <a:t>term </a:t>
            </a:r>
            <a:r>
              <a:rPr lang="en-US" sz="2300" dirty="0"/>
              <a:t>emission reductions in the </a:t>
            </a:r>
            <a:r>
              <a:rPr lang="en-US" sz="2300" dirty="0" smtClean="0"/>
              <a:t> </a:t>
            </a:r>
            <a:r>
              <a:rPr lang="en-US" sz="2300" dirty="0"/>
              <a:t>context of Article 2 of the Convention: </a:t>
            </a:r>
            <a:r>
              <a:rPr lang="en-US" sz="2300" dirty="0" smtClean="0"/>
              <a:t> </a:t>
            </a:r>
            <a:endParaRPr lang="en-US" sz="2300" dirty="0"/>
          </a:p>
          <a:p>
            <a:r>
              <a:rPr lang="en-US" sz="2300" dirty="0"/>
              <a:t>In the form of: </a:t>
            </a:r>
          </a:p>
          <a:p>
            <a:r>
              <a:rPr lang="en-US" sz="2300" dirty="0"/>
              <a:t>a. </a:t>
            </a:r>
            <a:r>
              <a:rPr lang="en-US" sz="2300" b="1" dirty="0">
                <a:solidFill>
                  <a:srgbClr val="FF0000"/>
                </a:solidFill>
              </a:rPr>
              <a:t>A long-term </a:t>
            </a:r>
            <a:r>
              <a:rPr lang="en-US" sz="2300" b="1" dirty="0" err="1">
                <a:solidFill>
                  <a:srgbClr val="FF0000"/>
                </a:solidFill>
              </a:rPr>
              <a:t>decarbonisation</a:t>
            </a:r>
            <a:r>
              <a:rPr lang="en-US" sz="2300" b="1" dirty="0">
                <a:solidFill>
                  <a:srgbClr val="FF0000"/>
                </a:solidFill>
              </a:rPr>
              <a:t> pathway</a:t>
            </a:r>
            <a:r>
              <a:rPr lang="en-US" sz="2300" dirty="0"/>
              <a:t>: </a:t>
            </a:r>
          </a:p>
          <a:p>
            <a:r>
              <a:rPr lang="en-US" sz="2300" dirty="0"/>
              <a:t> </a:t>
            </a:r>
            <a:r>
              <a:rPr lang="en-US" sz="2300" dirty="0" smtClean="0"/>
              <a:t>Consistent </a:t>
            </a:r>
            <a:r>
              <a:rPr lang="en-US" sz="2300" dirty="0"/>
              <a:t>with </a:t>
            </a:r>
            <a:r>
              <a:rPr lang="en-US" sz="2300" b="1" dirty="0"/>
              <a:t>carbon neutrality/net zero emissions by 2050</a:t>
            </a:r>
            <a:r>
              <a:rPr lang="en-US" sz="2300" dirty="0"/>
              <a:t>, or </a:t>
            </a:r>
            <a:r>
              <a:rPr lang="en-US" sz="2300" b="1" dirty="0"/>
              <a:t>full </a:t>
            </a:r>
            <a:r>
              <a:rPr lang="en-US" sz="2300" b="1" dirty="0" err="1"/>
              <a:t>decarbonisation</a:t>
            </a:r>
            <a:r>
              <a:rPr lang="en-US" sz="2300" b="1" dirty="0"/>
              <a:t> by 2050 </a:t>
            </a:r>
            <a:r>
              <a:rPr lang="en-US" sz="2300" dirty="0"/>
              <a:t>and/or </a:t>
            </a:r>
            <a:r>
              <a:rPr lang="en-US" sz="2300" b="1" dirty="0" smtClean="0"/>
              <a:t>negative </a:t>
            </a:r>
            <a:r>
              <a:rPr lang="en-US" sz="2300" b="1" dirty="0"/>
              <a:t>emissions by 2100</a:t>
            </a:r>
            <a:r>
              <a:rPr lang="en-US" sz="2300" dirty="0"/>
              <a:t>; </a:t>
            </a:r>
          </a:p>
          <a:p>
            <a:r>
              <a:rPr lang="en-US" sz="2300" dirty="0"/>
              <a:t> </a:t>
            </a:r>
            <a:r>
              <a:rPr lang="en-US" sz="2300" dirty="0" smtClean="0"/>
              <a:t>Consistent </a:t>
            </a:r>
            <a:r>
              <a:rPr lang="en-US" sz="2300" dirty="0"/>
              <a:t>with science/ Intergovernmental Panel on Climate Change (IPCC) (e.g. </a:t>
            </a:r>
            <a:r>
              <a:rPr lang="en-US" sz="2300" b="1" dirty="0"/>
              <a:t>40–70 per cent below </a:t>
            </a:r>
            <a:r>
              <a:rPr lang="en-US" sz="2300" b="1" dirty="0" smtClean="0"/>
              <a:t> </a:t>
            </a:r>
            <a:r>
              <a:rPr lang="en-US" sz="2300" b="1" dirty="0"/>
              <a:t>2010 levels by 2050</a:t>
            </a:r>
            <a:r>
              <a:rPr lang="en-US" sz="2300" dirty="0"/>
              <a:t>); </a:t>
            </a:r>
          </a:p>
          <a:p>
            <a:r>
              <a:rPr lang="en-US" sz="2300" dirty="0"/>
              <a:t> </a:t>
            </a:r>
            <a:r>
              <a:rPr lang="en-US" sz="2300" dirty="0" smtClean="0"/>
              <a:t>Consistent </a:t>
            </a:r>
            <a:r>
              <a:rPr lang="en-US" sz="2300" dirty="0"/>
              <a:t>with emissions </a:t>
            </a:r>
            <a:r>
              <a:rPr lang="en-US" sz="2300" b="1" dirty="0"/>
              <a:t>peaking for developed countries in 2015 </a:t>
            </a:r>
            <a:r>
              <a:rPr lang="en-US" sz="2300" dirty="0"/>
              <a:t>aiming at zero net emissions by 2050; </a:t>
            </a:r>
          </a:p>
          <a:p>
            <a:r>
              <a:rPr lang="en-US" sz="2300" dirty="0"/>
              <a:t> </a:t>
            </a:r>
            <a:r>
              <a:rPr lang="en-US" sz="2300" dirty="0" smtClean="0"/>
              <a:t>Consistent </a:t>
            </a:r>
            <a:r>
              <a:rPr lang="en-US" sz="2300" dirty="0"/>
              <a:t>with </a:t>
            </a:r>
            <a:r>
              <a:rPr lang="en-US" sz="2300" b="1" dirty="0"/>
              <a:t>a peaking of global greenhouse gas emissions </a:t>
            </a:r>
            <a:r>
              <a:rPr lang="en-US" sz="2300" dirty="0"/>
              <a:t>as soon as possible, reaffirming that the time </a:t>
            </a:r>
            <a:r>
              <a:rPr lang="en-US" sz="2300" dirty="0" smtClean="0"/>
              <a:t> </a:t>
            </a:r>
            <a:r>
              <a:rPr lang="en-US" sz="2300" dirty="0"/>
              <a:t>frame for peaking will be longer in developing countries. </a:t>
            </a:r>
            <a:r>
              <a:rPr lang="en-US" sz="2300" dirty="0" smtClean="0"/>
              <a:t> </a:t>
            </a:r>
            <a:endParaRPr lang="en-US" sz="2300" dirty="0"/>
          </a:p>
          <a:p>
            <a:r>
              <a:rPr lang="en-US" sz="2300" dirty="0"/>
              <a:t>b. </a:t>
            </a:r>
            <a:r>
              <a:rPr lang="en-US" sz="2300" b="1" dirty="0"/>
              <a:t>A global carbon budget to be divided amongst Parties </a:t>
            </a:r>
            <a:r>
              <a:rPr lang="en-US" sz="2300" dirty="0"/>
              <a:t>in accordance with historical responsibilities, </a:t>
            </a:r>
            <a:r>
              <a:rPr lang="en-US" sz="2300" dirty="0" smtClean="0"/>
              <a:t> </a:t>
            </a:r>
            <a:r>
              <a:rPr lang="en-US" sz="2300" dirty="0"/>
              <a:t>ecological footprint, capabilities, and state of development; </a:t>
            </a:r>
          </a:p>
          <a:p>
            <a:r>
              <a:rPr lang="en-US" sz="2300" dirty="0"/>
              <a:t>c. A maximum concentration of greenhouse gases in the atmosphere of below 350ppm CO2 eq. </a:t>
            </a:r>
          </a:p>
          <a:p>
            <a:pPr marL="114300" indent="0">
              <a:buNone/>
            </a:pPr>
            <a:endParaRPr lang="en-US" dirty="0"/>
          </a:p>
        </p:txBody>
      </p:sp>
    </p:spTree>
    <p:extLst>
      <p:ext uri="{BB962C8B-B14F-4D97-AF65-F5344CB8AC3E}">
        <p14:creationId xmlns:p14="http://schemas.microsoft.com/office/powerpoint/2010/main" val="284301726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Mevcut</a:t>
            </a:r>
            <a:r>
              <a:rPr lang="en-US" dirty="0" smtClean="0"/>
              <a:t> </a:t>
            </a:r>
            <a:r>
              <a:rPr lang="en-US" dirty="0" err="1" smtClean="0"/>
              <a:t>taslak</a:t>
            </a:r>
            <a:r>
              <a:rPr lang="en-US" dirty="0" smtClean="0"/>
              <a:t> non-paper</a:t>
            </a:r>
            <a:endParaRPr lang="en-US" dirty="0"/>
          </a:p>
        </p:txBody>
      </p:sp>
      <p:sp>
        <p:nvSpPr>
          <p:cNvPr id="3" name="Content Placeholder 2"/>
          <p:cNvSpPr>
            <a:spLocks noGrp="1"/>
          </p:cNvSpPr>
          <p:nvPr>
            <p:ph idx="1"/>
          </p:nvPr>
        </p:nvSpPr>
        <p:spPr>
          <a:xfrm>
            <a:off x="457200" y="1303867"/>
            <a:ext cx="7620000" cy="5096933"/>
          </a:xfrm>
        </p:spPr>
        <p:txBody>
          <a:bodyPr>
            <a:normAutofit/>
          </a:bodyPr>
          <a:lstStyle/>
          <a:p>
            <a:r>
              <a:rPr lang="en-US" b="1" i="1" dirty="0"/>
              <a:t>D. Mitigation </a:t>
            </a:r>
            <a:r>
              <a:rPr lang="en-US" b="1" i="1" dirty="0" smtClean="0"/>
              <a:t> </a:t>
            </a:r>
          </a:p>
          <a:p>
            <a:r>
              <a:rPr lang="en-US" i="1" dirty="0">
                <a:solidFill>
                  <a:srgbClr val="008000"/>
                </a:solidFill>
              </a:rPr>
              <a:t>Commitments</a:t>
            </a:r>
            <a:r>
              <a:rPr lang="en-US" i="1" dirty="0"/>
              <a:t>/</a:t>
            </a:r>
            <a:r>
              <a:rPr lang="en-US" i="1" dirty="0">
                <a:solidFill>
                  <a:srgbClr val="FF0000"/>
                </a:solidFill>
              </a:rPr>
              <a:t>contribution</a:t>
            </a:r>
            <a:r>
              <a:rPr lang="en-US" i="1" dirty="0"/>
              <a:t>s on mitigation </a:t>
            </a:r>
            <a:endParaRPr lang="en-US" dirty="0"/>
          </a:p>
          <a:p>
            <a:r>
              <a:rPr lang="en-US" dirty="0"/>
              <a:t>14</a:t>
            </a:r>
            <a:r>
              <a:rPr lang="en-US" dirty="0">
                <a:solidFill>
                  <a:srgbClr val="0000FF"/>
                </a:solidFill>
              </a:rPr>
              <a:t>. </a:t>
            </a:r>
            <a:r>
              <a:rPr lang="en-US" b="1" dirty="0">
                <a:solidFill>
                  <a:srgbClr val="0000FF"/>
                </a:solidFill>
              </a:rPr>
              <a:t>All Parties </a:t>
            </a:r>
            <a:r>
              <a:rPr lang="en-US" dirty="0"/>
              <a:t>to </a:t>
            </a:r>
            <a:r>
              <a:rPr lang="en-US" b="1" dirty="0"/>
              <a:t>progressively enhance the level of ambition of their mitigation commitments/contributions </a:t>
            </a:r>
            <a:r>
              <a:rPr lang="en-US" dirty="0" smtClean="0"/>
              <a:t>such </a:t>
            </a:r>
            <a:r>
              <a:rPr lang="en-US" dirty="0"/>
              <a:t>that each commitment/contribution is of a type, scope, scale and coverage </a:t>
            </a:r>
            <a:r>
              <a:rPr lang="en-US" b="1" dirty="0"/>
              <a:t>no less ambitious compared with </a:t>
            </a:r>
            <a:r>
              <a:rPr lang="en-US" b="1" dirty="0" smtClean="0"/>
              <a:t>those </a:t>
            </a:r>
            <a:r>
              <a:rPr lang="en-US" b="1" dirty="0"/>
              <a:t>previously undertaken within this agreement or under the Convention and its Kyoto Protocol </a:t>
            </a:r>
            <a:r>
              <a:rPr lang="en-US" dirty="0"/>
              <a:t>(KP). </a:t>
            </a:r>
          </a:p>
          <a:p>
            <a:endParaRPr lang="en-US" dirty="0"/>
          </a:p>
          <a:p>
            <a:endParaRPr lang="nl-NL" dirty="0"/>
          </a:p>
          <a:p>
            <a:endParaRPr lang="en-US" dirty="0"/>
          </a:p>
          <a:p>
            <a:endParaRPr lang="en-US" dirty="0"/>
          </a:p>
        </p:txBody>
      </p:sp>
    </p:spTree>
    <p:extLst>
      <p:ext uri="{BB962C8B-B14F-4D97-AF65-F5344CB8AC3E}">
        <p14:creationId xmlns:p14="http://schemas.microsoft.com/office/powerpoint/2010/main" val="1353831134"/>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809095"/>
          </a:xfrm>
        </p:spPr>
        <p:txBody>
          <a:bodyPr/>
          <a:lstStyle/>
          <a:p>
            <a:pPr algn="ctr"/>
            <a:r>
              <a:rPr lang="en-US" sz="4000" dirty="0" err="1" smtClean="0"/>
              <a:t>Mevcut</a:t>
            </a:r>
            <a:r>
              <a:rPr lang="en-US" sz="4000" dirty="0" smtClean="0"/>
              <a:t> </a:t>
            </a:r>
            <a:r>
              <a:rPr lang="en-US" sz="4000" dirty="0" err="1" smtClean="0"/>
              <a:t>taslak</a:t>
            </a:r>
            <a:r>
              <a:rPr lang="en-US" sz="4000" dirty="0" smtClean="0"/>
              <a:t> non-paper</a:t>
            </a:r>
            <a:endParaRPr lang="en-US" sz="4000" dirty="0"/>
          </a:p>
        </p:txBody>
      </p:sp>
      <p:sp>
        <p:nvSpPr>
          <p:cNvPr id="3" name="Content Placeholder 2"/>
          <p:cNvSpPr>
            <a:spLocks noGrp="1"/>
          </p:cNvSpPr>
          <p:nvPr>
            <p:ph idx="1"/>
          </p:nvPr>
        </p:nvSpPr>
        <p:spPr>
          <a:xfrm>
            <a:off x="457200" y="1303867"/>
            <a:ext cx="7620000" cy="5096933"/>
          </a:xfrm>
        </p:spPr>
        <p:txBody>
          <a:bodyPr>
            <a:noAutofit/>
          </a:bodyPr>
          <a:lstStyle/>
          <a:p>
            <a:r>
              <a:rPr lang="en-US" sz="1600" b="1" i="1" dirty="0"/>
              <a:t>K. </a:t>
            </a:r>
            <a:r>
              <a:rPr lang="en-US" sz="1600" b="1" i="1" dirty="0">
                <a:solidFill>
                  <a:srgbClr val="FF0000"/>
                </a:solidFill>
              </a:rPr>
              <a:t>Time frame</a:t>
            </a:r>
            <a:r>
              <a:rPr lang="en-US" sz="1600" b="1" i="1" dirty="0"/>
              <a:t>s and process related to commitments/contributions </a:t>
            </a:r>
            <a:r>
              <a:rPr lang="en-US" sz="1600" b="1" i="1" dirty="0" smtClean="0"/>
              <a:t> </a:t>
            </a:r>
            <a:endParaRPr lang="en-US" sz="1600" dirty="0"/>
          </a:p>
          <a:p>
            <a:r>
              <a:rPr lang="en-US" sz="1600" i="1" dirty="0"/>
              <a:t>Commitment/contributions </a:t>
            </a:r>
            <a:endParaRPr lang="en-US" sz="1600" dirty="0"/>
          </a:p>
          <a:p>
            <a:r>
              <a:rPr lang="en-US" sz="1600" dirty="0"/>
              <a:t>59. Pursuant to Article 2 of the Convention, Parties to periodically communicate or update their </a:t>
            </a:r>
            <a:r>
              <a:rPr lang="en-US" sz="1600" dirty="0" smtClean="0"/>
              <a:t>commitments</a:t>
            </a:r>
            <a:r>
              <a:rPr lang="en-US" sz="1600" dirty="0"/>
              <a:t>/contributions: </a:t>
            </a:r>
            <a:r>
              <a:rPr lang="en-US" sz="1600" dirty="0" smtClean="0"/>
              <a:t> </a:t>
            </a:r>
            <a:endParaRPr lang="en-US" sz="1600" dirty="0"/>
          </a:p>
          <a:p>
            <a:r>
              <a:rPr lang="en-US" sz="1600" b="1" i="1" dirty="0"/>
              <a:t>Option 1: </a:t>
            </a:r>
            <a:r>
              <a:rPr lang="en-US" sz="1600" dirty="0"/>
              <a:t>Every </a:t>
            </a:r>
            <a:r>
              <a:rPr lang="en-US" sz="1600" dirty="0">
                <a:solidFill>
                  <a:srgbClr val="FF0000"/>
                </a:solidFill>
              </a:rPr>
              <a:t>5 years </a:t>
            </a:r>
            <a:r>
              <a:rPr lang="en-US" sz="1600" dirty="0"/>
              <a:t>for all Parties or every 5 years for </a:t>
            </a:r>
            <a:r>
              <a:rPr lang="en-US" sz="1600" dirty="0">
                <a:solidFill>
                  <a:srgbClr val="660066"/>
                </a:solidFill>
              </a:rPr>
              <a:t>developed country Parties only</a:t>
            </a:r>
            <a:r>
              <a:rPr lang="en-US" sz="1600" dirty="0"/>
              <a:t>; </a:t>
            </a:r>
          </a:p>
          <a:p>
            <a:r>
              <a:rPr lang="en-US" sz="1600" b="1" i="1" dirty="0"/>
              <a:t>Option 2: </a:t>
            </a:r>
            <a:r>
              <a:rPr lang="en-US" sz="1600" dirty="0"/>
              <a:t>Every 5 years indicating the commitment/contribution for the subsequent 5-year period as </a:t>
            </a:r>
            <a:r>
              <a:rPr lang="en-US" sz="1600" dirty="0" smtClean="0"/>
              <a:t> </a:t>
            </a:r>
            <a:r>
              <a:rPr lang="en-US" sz="1600" dirty="0"/>
              <a:t>well as an indicative commitment/contribution for the following 5-year period; </a:t>
            </a:r>
          </a:p>
          <a:p>
            <a:r>
              <a:rPr lang="en-US" sz="1600" b="1" i="1" dirty="0"/>
              <a:t>Option 3: </a:t>
            </a:r>
            <a:r>
              <a:rPr lang="en-US" sz="1600" dirty="0"/>
              <a:t>Every </a:t>
            </a:r>
            <a:r>
              <a:rPr lang="en-US" sz="1600" dirty="0">
                <a:solidFill>
                  <a:srgbClr val="FF0000"/>
                </a:solidFill>
              </a:rPr>
              <a:t>10 years</a:t>
            </a:r>
            <a:r>
              <a:rPr lang="en-US" sz="1600" dirty="0"/>
              <a:t>; </a:t>
            </a:r>
          </a:p>
          <a:p>
            <a:r>
              <a:rPr lang="en-US" sz="1600" b="1" i="1" dirty="0"/>
              <a:t>Option 4: </a:t>
            </a:r>
            <a:r>
              <a:rPr lang="en-US" sz="1600" dirty="0"/>
              <a:t>For a period to be determined by the governing body. </a:t>
            </a:r>
            <a:r>
              <a:rPr lang="en-US" sz="1600" dirty="0" smtClean="0"/>
              <a:t> </a:t>
            </a:r>
            <a:endParaRPr lang="en-US" sz="1600" dirty="0"/>
          </a:p>
          <a:p>
            <a:r>
              <a:rPr lang="en-US" sz="1600" dirty="0"/>
              <a:t>The scope of the commitments/contributions will: </a:t>
            </a:r>
          </a:p>
          <a:p>
            <a:r>
              <a:rPr lang="en-US" sz="1600" dirty="0"/>
              <a:t>a. </a:t>
            </a:r>
            <a:r>
              <a:rPr lang="en-US" sz="1600" dirty="0">
                <a:solidFill>
                  <a:srgbClr val="FF0000"/>
                </a:solidFill>
              </a:rPr>
              <a:t>Be nationally determined</a:t>
            </a:r>
            <a:r>
              <a:rPr lang="en-US" sz="1600" dirty="0"/>
              <a:t>; </a:t>
            </a:r>
            <a:r>
              <a:rPr lang="en-US" sz="1600" dirty="0" smtClean="0"/>
              <a:t> </a:t>
            </a:r>
            <a:endParaRPr lang="en-US" sz="1600" dirty="0"/>
          </a:p>
          <a:p>
            <a:r>
              <a:rPr lang="en-US" sz="1600" dirty="0"/>
              <a:t>b. Be defined by the provisions of this agreement; </a:t>
            </a:r>
            <a:r>
              <a:rPr lang="en-US" sz="1600" dirty="0" smtClean="0"/>
              <a:t> </a:t>
            </a:r>
            <a:endParaRPr lang="en-US" sz="1600" dirty="0"/>
          </a:p>
          <a:p>
            <a:r>
              <a:rPr lang="en-US" sz="1600" dirty="0"/>
              <a:t>c. Include mitigation, adaptation, finance, technology, and capacity-building; </a:t>
            </a:r>
            <a:r>
              <a:rPr lang="en-US" sz="1600" dirty="0" smtClean="0"/>
              <a:t> </a:t>
            </a:r>
            <a:endParaRPr lang="en-US" sz="1600" dirty="0"/>
          </a:p>
          <a:p>
            <a:r>
              <a:rPr lang="en-US" sz="1600" dirty="0"/>
              <a:t>d. Include mitigation, recognizing that commitments on adaptation, finance, technology and capacity</a:t>
            </a:r>
            <a:r>
              <a:rPr lang="en-US" sz="1600" dirty="0" smtClean="0"/>
              <a:t>- </a:t>
            </a:r>
            <a:r>
              <a:rPr lang="en-US" sz="1600" dirty="0"/>
              <a:t>building are subject to separate provisions under this agreement. </a:t>
            </a:r>
            <a:r>
              <a:rPr lang="en-US" sz="1600" dirty="0" smtClean="0"/>
              <a:t> </a:t>
            </a:r>
            <a:endParaRPr lang="en-US" sz="1600" dirty="0"/>
          </a:p>
          <a:p>
            <a:endParaRPr lang="en-US" sz="1600" dirty="0"/>
          </a:p>
        </p:txBody>
      </p:sp>
    </p:spTree>
    <p:extLst>
      <p:ext uri="{BB962C8B-B14F-4D97-AF65-F5344CB8AC3E}">
        <p14:creationId xmlns:p14="http://schemas.microsoft.com/office/powerpoint/2010/main" val="58254046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TÜRKİYE</a:t>
            </a:r>
            <a:endParaRPr lang="en-US" dirty="0"/>
          </a:p>
        </p:txBody>
      </p:sp>
      <p:pic>
        <p:nvPicPr>
          <p:cNvPr id="4" name="Content Placeholder 3" descr="IMG_1925.jpg"/>
          <p:cNvPicPr>
            <a:picLocks noGrp="1" noChangeAspect="1"/>
          </p:cNvPicPr>
          <p:nvPr>
            <p:ph idx="1"/>
          </p:nvPr>
        </p:nvPicPr>
        <p:blipFill>
          <a:blip r:embed="rId2" cstate="print">
            <a:extLst>
              <a:ext uri="{28A0092B-C50C-407E-A947-70E740481C1C}">
                <a14:useLocalDpi xmlns:a14="http://schemas.microsoft.com/office/drawing/2010/main" val="0"/>
              </a:ext>
            </a:extLst>
          </a:blip>
          <a:srcRect t="8000" b="8000"/>
          <a:stretch>
            <a:fillRect/>
          </a:stretch>
        </p:blipFill>
        <p:spPr/>
      </p:pic>
    </p:spTree>
    <p:extLst>
      <p:ext uri="{BB962C8B-B14F-4D97-AF65-F5344CB8AC3E}">
        <p14:creationId xmlns:p14="http://schemas.microsoft.com/office/powerpoint/2010/main" val="1286879540"/>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Türkiye</a:t>
            </a:r>
            <a:r>
              <a:rPr lang="en-US" dirty="0"/>
              <a:t> </a:t>
            </a:r>
            <a:r>
              <a:rPr lang="en-US" dirty="0" err="1" smtClean="0"/>
              <a:t>ve</a:t>
            </a:r>
            <a:r>
              <a:rPr lang="en-US" dirty="0" smtClean="0"/>
              <a:t> INDC</a:t>
            </a:r>
            <a:endParaRPr lang="en-US" dirty="0"/>
          </a:p>
        </p:txBody>
      </p:sp>
      <p:sp>
        <p:nvSpPr>
          <p:cNvPr id="3" name="Content Placeholder 2"/>
          <p:cNvSpPr>
            <a:spLocks noGrp="1"/>
          </p:cNvSpPr>
          <p:nvPr>
            <p:ph idx="1"/>
          </p:nvPr>
        </p:nvSpPr>
        <p:spPr/>
        <p:txBody>
          <a:bodyPr/>
          <a:lstStyle/>
          <a:p>
            <a:endParaRPr lang="en-US" dirty="0" smtClean="0"/>
          </a:p>
          <a:p>
            <a:r>
              <a:rPr lang="en-US" dirty="0" err="1" smtClean="0"/>
              <a:t>Temel</a:t>
            </a:r>
            <a:r>
              <a:rPr lang="en-US" dirty="0" smtClean="0"/>
              <a:t> </a:t>
            </a:r>
            <a:r>
              <a:rPr lang="en-US" dirty="0" err="1" smtClean="0"/>
              <a:t>soru</a:t>
            </a:r>
            <a:r>
              <a:rPr lang="en-US" dirty="0" smtClean="0"/>
              <a:t>;  </a:t>
            </a:r>
            <a:r>
              <a:rPr lang="en-US" dirty="0" err="1" smtClean="0"/>
              <a:t>Türkiye</a:t>
            </a:r>
            <a:r>
              <a:rPr lang="en-US" dirty="0" smtClean="0"/>
              <a:t> </a:t>
            </a:r>
            <a:r>
              <a:rPr lang="en-US" dirty="0" err="1" smtClean="0"/>
              <a:t>sürdürebilir</a:t>
            </a:r>
            <a:r>
              <a:rPr lang="en-US" dirty="0" smtClean="0"/>
              <a:t> </a:t>
            </a:r>
            <a:r>
              <a:rPr lang="en-US" dirty="0" err="1" smtClean="0"/>
              <a:t>kalkınma</a:t>
            </a:r>
            <a:r>
              <a:rPr lang="en-US" dirty="0" smtClean="0"/>
              <a:t> </a:t>
            </a:r>
            <a:r>
              <a:rPr lang="en-US" dirty="0" err="1" smtClean="0"/>
              <a:t>çerçevesinde</a:t>
            </a:r>
            <a:r>
              <a:rPr lang="en-US" dirty="0" smtClean="0"/>
              <a:t> </a:t>
            </a:r>
            <a:r>
              <a:rPr lang="en-US" dirty="0" err="1" smtClean="0"/>
              <a:t>düşük</a:t>
            </a:r>
            <a:r>
              <a:rPr lang="en-US" dirty="0" smtClean="0"/>
              <a:t> </a:t>
            </a:r>
            <a:r>
              <a:rPr lang="en-US" dirty="0" err="1" smtClean="0"/>
              <a:t>karbon</a:t>
            </a:r>
            <a:r>
              <a:rPr lang="en-US" dirty="0" smtClean="0"/>
              <a:t> </a:t>
            </a:r>
            <a:r>
              <a:rPr lang="en-US" dirty="0" err="1" smtClean="0"/>
              <a:t>ekonomisine</a:t>
            </a:r>
            <a:r>
              <a:rPr lang="en-US" dirty="0" smtClean="0"/>
              <a:t> </a:t>
            </a:r>
            <a:r>
              <a:rPr lang="en-US" dirty="0" err="1" smtClean="0"/>
              <a:t>nasıl</a:t>
            </a:r>
            <a:r>
              <a:rPr lang="en-US" dirty="0" smtClean="0"/>
              <a:t> </a:t>
            </a:r>
            <a:r>
              <a:rPr lang="en-US" dirty="0" err="1" smtClean="0"/>
              <a:t>geçecek</a:t>
            </a:r>
            <a:r>
              <a:rPr lang="en-US" dirty="0" smtClean="0"/>
              <a:t>?</a:t>
            </a:r>
          </a:p>
          <a:p>
            <a:endParaRPr lang="en-US" dirty="0" smtClean="0"/>
          </a:p>
          <a:p>
            <a:r>
              <a:rPr lang="en-US" dirty="0" smtClean="0"/>
              <a:t>IPCC</a:t>
            </a:r>
          </a:p>
          <a:p>
            <a:pPr lvl="1"/>
            <a:r>
              <a:rPr lang="en-US" dirty="0" smtClean="0"/>
              <a:t> </a:t>
            </a:r>
            <a:r>
              <a:rPr lang="en-US" dirty="0" err="1"/>
              <a:t>İ</a:t>
            </a:r>
            <a:r>
              <a:rPr lang="en-US" dirty="0" err="1" smtClean="0"/>
              <a:t>klim</a:t>
            </a:r>
            <a:r>
              <a:rPr lang="en-US" dirty="0" smtClean="0"/>
              <a:t> </a:t>
            </a:r>
            <a:r>
              <a:rPr lang="en-US" dirty="0" err="1" smtClean="0"/>
              <a:t>değişikliği</a:t>
            </a:r>
            <a:r>
              <a:rPr lang="en-US" dirty="0" smtClean="0"/>
              <a:t> </a:t>
            </a:r>
            <a:r>
              <a:rPr lang="en-US" dirty="0" err="1" smtClean="0"/>
              <a:t>sürdürebilir</a:t>
            </a:r>
            <a:r>
              <a:rPr lang="en-US" dirty="0" smtClean="0"/>
              <a:t> </a:t>
            </a:r>
            <a:r>
              <a:rPr lang="en-US" dirty="0" err="1" smtClean="0"/>
              <a:t>kalkınmaya</a:t>
            </a:r>
            <a:r>
              <a:rPr lang="en-US" dirty="0" smtClean="0"/>
              <a:t> </a:t>
            </a:r>
            <a:r>
              <a:rPr lang="en-US" dirty="0" err="1" smtClean="0"/>
              <a:t>engeldir</a:t>
            </a:r>
            <a:r>
              <a:rPr lang="en-US" dirty="0" smtClean="0"/>
              <a:t>. </a:t>
            </a:r>
          </a:p>
        </p:txBody>
      </p:sp>
    </p:spTree>
    <p:extLst>
      <p:ext uri="{BB962C8B-B14F-4D97-AF65-F5344CB8AC3E}">
        <p14:creationId xmlns:p14="http://schemas.microsoft.com/office/powerpoint/2010/main" val="1678497387"/>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err="1" smtClean="0"/>
              <a:t>Türkiye</a:t>
            </a:r>
            <a:endParaRPr lang="en-US" sz="2800" dirty="0"/>
          </a:p>
        </p:txBody>
      </p:sp>
      <p:sp>
        <p:nvSpPr>
          <p:cNvPr id="3" name="Content Placeholder 2"/>
          <p:cNvSpPr>
            <a:spLocks noGrp="1"/>
          </p:cNvSpPr>
          <p:nvPr>
            <p:ph idx="1"/>
          </p:nvPr>
        </p:nvSpPr>
        <p:spPr>
          <a:xfrm>
            <a:off x="457200" y="1176867"/>
            <a:ext cx="7620000" cy="5223933"/>
          </a:xfrm>
        </p:spPr>
        <p:txBody>
          <a:bodyPr/>
          <a:lstStyle/>
          <a:p>
            <a:pPr marL="114300" indent="0">
              <a:buNone/>
            </a:pPr>
            <a:r>
              <a:rPr lang="en-US" sz="2400" dirty="0" err="1"/>
              <a:t>Çevre</a:t>
            </a:r>
            <a:r>
              <a:rPr lang="en-US" sz="2400" dirty="0"/>
              <a:t> </a:t>
            </a:r>
            <a:r>
              <a:rPr lang="en-US" sz="2400" dirty="0" err="1"/>
              <a:t>ve</a:t>
            </a:r>
            <a:r>
              <a:rPr lang="en-US" sz="2400" dirty="0"/>
              <a:t> </a:t>
            </a:r>
            <a:r>
              <a:rPr lang="en-US" sz="2400" dirty="0" err="1"/>
              <a:t>Şehircilik</a:t>
            </a:r>
            <a:r>
              <a:rPr lang="en-US" sz="2400" dirty="0"/>
              <a:t> </a:t>
            </a:r>
            <a:r>
              <a:rPr lang="en-US" sz="2400" dirty="0" err="1"/>
              <a:t>Bakanlığı´nın</a:t>
            </a:r>
            <a:r>
              <a:rPr lang="en-US" sz="2400" dirty="0"/>
              <a:t> </a:t>
            </a:r>
            <a:r>
              <a:rPr lang="en-US" sz="2400" dirty="0" err="1" smtClean="0"/>
              <a:t>hazırladığı</a:t>
            </a:r>
            <a:r>
              <a:rPr lang="en-US" sz="2400" dirty="0" smtClean="0"/>
              <a:t> </a:t>
            </a:r>
          </a:p>
          <a:p>
            <a:pPr marL="114300" indent="0">
              <a:buNone/>
            </a:pPr>
            <a:r>
              <a:rPr lang="en-US" sz="2400" dirty="0" smtClean="0"/>
              <a:t>2010</a:t>
            </a:r>
            <a:r>
              <a:rPr lang="en-US" sz="2400" dirty="0"/>
              <a:t>-2020 </a:t>
            </a:r>
            <a:r>
              <a:rPr lang="en-US" sz="2400" dirty="0" err="1"/>
              <a:t>İklim</a:t>
            </a:r>
            <a:r>
              <a:rPr lang="en-US" sz="2400" dirty="0"/>
              <a:t> </a:t>
            </a:r>
            <a:r>
              <a:rPr lang="en-US" sz="2400" dirty="0" err="1"/>
              <a:t>Değişikliği</a:t>
            </a:r>
            <a:r>
              <a:rPr lang="en-US" sz="2400" dirty="0"/>
              <a:t> </a:t>
            </a:r>
            <a:r>
              <a:rPr lang="en-US" sz="2400" dirty="0" err="1" smtClean="0"/>
              <a:t>Stratejisi</a:t>
            </a:r>
            <a:endParaRPr lang="en-US" sz="2400" dirty="0" smtClean="0"/>
          </a:p>
          <a:p>
            <a:pPr marL="114300" indent="0">
              <a:buNone/>
            </a:pPr>
            <a:r>
              <a:rPr lang="en-US" sz="2400" dirty="0" smtClean="0"/>
              <a:t> </a:t>
            </a:r>
            <a:endParaRPr lang="en-US" b="1" dirty="0">
              <a:solidFill>
                <a:srgbClr val="FF0000"/>
              </a:solidFill>
            </a:endParaRPr>
          </a:p>
          <a:p>
            <a:pPr marL="114300" indent="0">
              <a:buNone/>
            </a:pPr>
            <a:r>
              <a:rPr lang="en-US" b="1" dirty="0" err="1" smtClean="0">
                <a:solidFill>
                  <a:srgbClr val="FF0000"/>
                </a:solidFill>
              </a:rPr>
              <a:t>Vizyon</a:t>
            </a:r>
            <a:endParaRPr lang="en-US" b="1" dirty="0" smtClean="0">
              <a:solidFill>
                <a:srgbClr val="FF0000"/>
              </a:solidFill>
            </a:endParaRPr>
          </a:p>
          <a:p>
            <a:r>
              <a:rPr lang="en-US" dirty="0" err="1" smtClean="0"/>
              <a:t>İklim</a:t>
            </a:r>
            <a:r>
              <a:rPr lang="en-US" dirty="0" smtClean="0"/>
              <a:t> </a:t>
            </a:r>
            <a:r>
              <a:rPr lang="en-US" dirty="0" err="1" smtClean="0"/>
              <a:t>değişikliği</a:t>
            </a:r>
            <a:r>
              <a:rPr lang="en-US" dirty="0" smtClean="0"/>
              <a:t> </a:t>
            </a:r>
            <a:r>
              <a:rPr lang="en-US" dirty="0" err="1" smtClean="0"/>
              <a:t>ve</a:t>
            </a:r>
            <a:r>
              <a:rPr lang="en-US" dirty="0" smtClean="0"/>
              <a:t> </a:t>
            </a:r>
            <a:r>
              <a:rPr lang="en-US" dirty="0" err="1" smtClean="0"/>
              <a:t>kalkınma</a:t>
            </a:r>
            <a:r>
              <a:rPr lang="en-US" dirty="0" smtClean="0"/>
              <a:t> </a:t>
            </a:r>
            <a:r>
              <a:rPr lang="en-US" dirty="0" err="1" smtClean="0"/>
              <a:t>politiklarını</a:t>
            </a:r>
            <a:r>
              <a:rPr lang="en-US" dirty="0" smtClean="0"/>
              <a:t> </a:t>
            </a:r>
            <a:r>
              <a:rPr lang="en-US" dirty="0" err="1" smtClean="0"/>
              <a:t>entegre</a:t>
            </a:r>
            <a:r>
              <a:rPr lang="en-US" dirty="0" smtClean="0"/>
              <a:t> </a:t>
            </a:r>
            <a:r>
              <a:rPr lang="en-US" dirty="0" err="1" smtClean="0"/>
              <a:t>etmek</a:t>
            </a:r>
            <a:endParaRPr lang="en-US" dirty="0" smtClean="0"/>
          </a:p>
          <a:p>
            <a:r>
              <a:rPr lang="en-US" u="sng" dirty="0" err="1" smtClean="0"/>
              <a:t>Enerji</a:t>
            </a:r>
            <a:r>
              <a:rPr lang="en-US" u="sng" dirty="0" smtClean="0"/>
              <a:t> </a:t>
            </a:r>
            <a:r>
              <a:rPr lang="en-US" u="sng" dirty="0" err="1" smtClean="0"/>
              <a:t>verimliliği</a:t>
            </a:r>
            <a:r>
              <a:rPr lang="en-US" u="sng" dirty="0" smtClean="0"/>
              <a:t> </a:t>
            </a:r>
            <a:r>
              <a:rPr lang="en-US" dirty="0" err="1" smtClean="0"/>
              <a:t>yaygınlaştırmak</a:t>
            </a:r>
            <a:endParaRPr lang="en-US" dirty="0" smtClean="0"/>
          </a:p>
          <a:p>
            <a:r>
              <a:rPr lang="en-US" u="sng" dirty="0" err="1" smtClean="0"/>
              <a:t>Temiz</a:t>
            </a:r>
            <a:r>
              <a:rPr lang="en-US" u="sng" dirty="0" smtClean="0"/>
              <a:t> </a:t>
            </a:r>
            <a:r>
              <a:rPr lang="en-US" u="sng" dirty="0" err="1" smtClean="0"/>
              <a:t>ve</a:t>
            </a:r>
            <a:r>
              <a:rPr lang="en-US" u="sng" dirty="0" smtClean="0"/>
              <a:t> </a:t>
            </a:r>
            <a:r>
              <a:rPr lang="en-US" u="sng" dirty="0" err="1" smtClean="0"/>
              <a:t>yenilenebilir</a:t>
            </a:r>
            <a:r>
              <a:rPr lang="en-US" u="sng" dirty="0" smtClean="0"/>
              <a:t> </a:t>
            </a:r>
            <a:r>
              <a:rPr lang="en-US" u="sng" dirty="0" err="1" smtClean="0"/>
              <a:t>enerji</a:t>
            </a:r>
            <a:r>
              <a:rPr lang="en-US" u="sng" dirty="0" smtClean="0"/>
              <a:t> </a:t>
            </a:r>
            <a:r>
              <a:rPr lang="en-US" dirty="0" err="1" smtClean="0"/>
              <a:t>kaynaklarını</a:t>
            </a:r>
            <a:r>
              <a:rPr lang="en-US" dirty="0" smtClean="0"/>
              <a:t> </a:t>
            </a:r>
            <a:r>
              <a:rPr lang="en-US" dirty="0" err="1" smtClean="0"/>
              <a:t>kullanımını</a:t>
            </a:r>
            <a:r>
              <a:rPr lang="en-US" dirty="0" smtClean="0"/>
              <a:t> </a:t>
            </a:r>
            <a:r>
              <a:rPr lang="en-US" dirty="0" err="1" smtClean="0"/>
              <a:t>arttırmak</a:t>
            </a:r>
            <a:endParaRPr lang="en-US" dirty="0" smtClean="0"/>
          </a:p>
          <a:p>
            <a:r>
              <a:rPr lang="en-US" dirty="0" err="1" smtClean="0"/>
              <a:t>Aktif</a:t>
            </a:r>
            <a:r>
              <a:rPr lang="en-US" dirty="0" smtClean="0"/>
              <a:t> </a:t>
            </a:r>
            <a:r>
              <a:rPr lang="en-US" dirty="0" err="1" smtClean="0"/>
              <a:t>katılım</a:t>
            </a:r>
            <a:r>
              <a:rPr lang="en-US" dirty="0" smtClean="0"/>
              <a:t> </a:t>
            </a:r>
            <a:r>
              <a:rPr lang="en-US" dirty="0" err="1" smtClean="0"/>
              <a:t>sağlayan</a:t>
            </a:r>
            <a:r>
              <a:rPr lang="en-US" dirty="0" smtClean="0"/>
              <a:t> </a:t>
            </a:r>
            <a:r>
              <a:rPr lang="en-US" dirty="0" err="1" smtClean="0"/>
              <a:t>ve</a:t>
            </a:r>
            <a:r>
              <a:rPr lang="en-US" dirty="0" smtClean="0"/>
              <a:t> </a:t>
            </a:r>
            <a:r>
              <a:rPr lang="en-US" dirty="0" err="1" smtClean="0"/>
              <a:t>yüksek</a:t>
            </a:r>
            <a:r>
              <a:rPr lang="en-US" dirty="0" smtClean="0"/>
              <a:t> </a:t>
            </a:r>
            <a:r>
              <a:rPr lang="en-US" dirty="0" err="1" smtClean="0"/>
              <a:t>yaşam</a:t>
            </a:r>
            <a:r>
              <a:rPr lang="en-US" dirty="0" smtClean="0"/>
              <a:t> </a:t>
            </a:r>
            <a:r>
              <a:rPr lang="en-US" dirty="0" err="1" smtClean="0"/>
              <a:t>kalitesiyle</a:t>
            </a:r>
            <a:r>
              <a:rPr lang="en-US" dirty="0" smtClean="0"/>
              <a:t> </a:t>
            </a:r>
            <a:r>
              <a:rPr lang="en-US" dirty="0" err="1" smtClean="0"/>
              <a:t>refahı</a:t>
            </a:r>
            <a:r>
              <a:rPr lang="en-US" dirty="0" smtClean="0"/>
              <a:t> </a:t>
            </a:r>
            <a:r>
              <a:rPr lang="en-US" dirty="0" err="1" smtClean="0"/>
              <a:t>tüm</a:t>
            </a:r>
            <a:r>
              <a:rPr lang="en-US" dirty="0" smtClean="0"/>
              <a:t> </a:t>
            </a:r>
            <a:r>
              <a:rPr lang="en-US" dirty="0" err="1" smtClean="0"/>
              <a:t>vatandaşlarına</a:t>
            </a:r>
            <a:r>
              <a:rPr lang="en-US" dirty="0" smtClean="0"/>
              <a:t> </a:t>
            </a:r>
            <a:r>
              <a:rPr lang="en-US" u="sng" dirty="0" err="1" smtClean="0"/>
              <a:t>düşük</a:t>
            </a:r>
            <a:r>
              <a:rPr lang="en-US" u="sng" dirty="0" smtClean="0"/>
              <a:t> </a:t>
            </a:r>
            <a:r>
              <a:rPr lang="en-US" u="sng" dirty="0" err="1" smtClean="0"/>
              <a:t>karbon</a:t>
            </a:r>
            <a:r>
              <a:rPr lang="en-US" u="sng" dirty="0" smtClean="0"/>
              <a:t> </a:t>
            </a:r>
            <a:r>
              <a:rPr lang="en-US" u="sng" dirty="0" err="1" smtClean="0"/>
              <a:t>yoğunluğu</a:t>
            </a:r>
            <a:r>
              <a:rPr lang="en-US" u="sng" dirty="0" smtClean="0"/>
              <a:t> </a:t>
            </a:r>
            <a:r>
              <a:rPr lang="en-US" dirty="0" err="1" smtClean="0"/>
              <a:t>ile</a:t>
            </a:r>
            <a:r>
              <a:rPr lang="en-US" dirty="0" smtClean="0"/>
              <a:t> </a:t>
            </a:r>
            <a:r>
              <a:rPr lang="en-US" dirty="0" err="1" smtClean="0"/>
              <a:t>sunulabilen</a:t>
            </a:r>
            <a:r>
              <a:rPr lang="en-US" dirty="0" smtClean="0"/>
              <a:t> </a:t>
            </a:r>
            <a:r>
              <a:rPr lang="en-US" dirty="0" err="1" smtClean="0"/>
              <a:t>bir</a:t>
            </a:r>
            <a:r>
              <a:rPr lang="en-US" dirty="0" smtClean="0"/>
              <a:t> </a:t>
            </a:r>
            <a:r>
              <a:rPr lang="en-US" dirty="0" err="1" smtClean="0"/>
              <a:t>ülke</a:t>
            </a:r>
            <a:r>
              <a:rPr lang="en-US" dirty="0" smtClean="0"/>
              <a:t> </a:t>
            </a:r>
            <a:r>
              <a:rPr lang="en-US" dirty="0" err="1" smtClean="0"/>
              <a:t>olmak</a:t>
            </a:r>
            <a:endParaRPr lang="en-US" dirty="0" smtClean="0"/>
          </a:p>
          <a:p>
            <a:endParaRPr lang="en-US" dirty="0"/>
          </a:p>
        </p:txBody>
      </p:sp>
    </p:spTree>
    <p:extLst>
      <p:ext uri="{BB962C8B-B14F-4D97-AF65-F5344CB8AC3E}">
        <p14:creationId xmlns:p14="http://schemas.microsoft.com/office/powerpoint/2010/main" val="1101136752"/>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Türkiye</a:t>
            </a:r>
            <a:endParaRPr lang="en-US" dirty="0"/>
          </a:p>
        </p:txBody>
      </p:sp>
      <p:sp>
        <p:nvSpPr>
          <p:cNvPr id="3" name="Content Placeholder 2"/>
          <p:cNvSpPr>
            <a:spLocks noGrp="1"/>
          </p:cNvSpPr>
          <p:nvPr>
            <p:ph idx="1"/>
          </p:nvPr>
        </p:nvSpPr>
        <p:spPr/>
        <p:txBody>
          <a:bodyPr>
            <a:normAutofit lnSpcReduction="10000"/>
          </a:bodyPr>
          <a:lstStyle/>
          <a:p>
            <a:r>
              <a:rPr lang="en-US" sz="2400" dirty="0" err="1"/>
              <a:t>Çevre</a:t>
            </a:r>
            <a:r>
              <a:rPr lang="en-US" sz="2400" dirty="0"/>
              <a:t> </a:t>
            </a:r>
            <a:r>
              <a:rPr lang="en-US" sz="2400" dirty="0" err="1"/>
              <a:t>ve</a:t>
            </a:r>
            <a:r>
              <a:rPr lang="en-US" sz="2400" dirty="0"/>
              <a:t> </a:t>
            </a:r>
            <a:r>
              <a:rPr lang="en-US" sz="2400" dirty="0" err="1"/>
              <a:t>Şehircilik</a:t>
            </a:r>
            <a:r>
              <a:rPr lang="en-US" sz="2400" dirty="0"/>
              <a:t> </a:t>
            </a:r>
            <a:r>
              <a:rPr lang="en-US" sz="2400" dirty="0" err="1"/>
              <a:t>Bakanlığı´nın</a:t>
            </a:r>
            <a:r>
              <a:rPr lang="en-US" sz="2400" dirty="0"/>
              <a:t> </a:t>
            </a:r>
            <a:r>
              <a:rPr lang="en-US" sz="2400" dirty="0" err="1"/>
              <a:t>hazırladığı</a:t>
            </a:r>
            <a:r>
              <a:rPr lang="en-US" sz="2400" dirty="0"/>
              <a:t> </a:t>
            </a:r>
            <a:r>
              <a:rPr lang="en-US" sz="2400" dirty="0" smtClean="0"/>
              <a:t> </a:t>
            </a:r>
            <a:r>
              <a:rPr lang="en-US" sz="2400" dirty="0" err="1" smtClean="0"/>
              <a:t>İklim</a:t>
            </a:r>
            <a:r>
              <a:rPr lang="en-US" sz="2400" dirty="0" smtClean="0"/>
              <a:t> </a:t>
            </a:r>
            <a:r>
              <a:rPr lang="en-US" sz="2400" dirty="0" err="1"/>
              <a:t>Değişikliği</a:t>
            </a:r>
            <a:r>
              <a:rPr lang="en-US" sz="2400" dirty="0"/>
              <a:t> </a:t>
            </a:r>
            <a:r>
              <a:rPr lang="en-US" sz="2400" dirty="0" err="1"/>
              <a:t>Eylem</a:t>
            </a:r>
            <a:r>
              <a:rPr lang="en-US" sz="2400" dirty="0"/>
              <a:t> </a:t>
            </a:r>
            <a:r>
              <a:rPr lang="en-US" sz="2400" dirty="0" err="1"/>
              <a:t>Planı</a:t>
            </a:r>
            <a:r>
              <a:rPr lang="en-US" sz="2400" dirty="0"/>
              <a:t> 2011-</a:t>
            </a:r>
            <a:r>
              <a:rPr lang="en-US" sz="2400" dirty="0" smtClean="0"/>
              <a:t>2023 </a:t>
            </a:r>
            <a:r>
              <a:rPr lang="en-US" sz="2400" dirty="0" err="1" smtClean="0"/>
              <a:t>ve</a:t>
            </a:r>
            <a:r>
              <a:rPr lang="en-US" sz="2400" dirty="0" smtClean="0"/>
              <a:t> </a:t>
            </a:r>
            <a:r>
              <a:rPr lang="en-US" sz="2400" dirty="0" err="1" smtClean="0"/>
              <a:t>Stratejisi</a:t>
            </a:r>
            <a:r>
              <a:rPr lang="en-US" sz="2400" dirty="0"/>
              <a:t> </a:t>
            </a:r>
            <a:r>
              <a:rPr lang="en-US" sz="2400" dirty="0" err="1" smtClean="0"/>
              <a:t>INDC´nin</a:t>
            </a:r>
            <a:r>
              <a:rPr lang="en-US" sz="2400" dirty="0" smtClean="0"/>
              <a:t> </a:t>
            </a:r>
            <a:r>
              <a:rPr lang="en-US" sz="2400" dirty="0" err="1" smtClean="0"/>
              <a:t>temelini</a:t>
            </a:r>
            <a:r>
              <a:rPr lang="en-US" sz="2400" dirty="0" smtClean="0"/>
              <a:t> </a:t>
            </a:r>
            <a:r>
              <a:rPr lang="en-US" sz="2400" dirty="0" err="1" smtClean="0"/>
              <a:t>veriyor</a:t>
            </a:r>
            <a:r>
              <a:rPr lang="en-US" sz="2400" dirty="0" smtClean="0"/>
              <a:t>:</a:t>
            </a:r>
          </a:p>
          <a:p>
            <a:pPr lvl="1"/>
            <a:r>
              <a:rPr lang="en-US" dirty="0" err="1" smtClean="0"/>
              <a:t>Enerji</a:t>
            </a:r>
            <a:endParaRPr lang="en-US" dirty="0" smtClean="0"/>
          </a:p>
          <a:p>
            <a:pPr lvl="1"/>
            <a:r>
              <a:rPr lang="en-US" dirty="0" err="1" smtClean="0"/>
              <a:t>Ulaşım</a:t>
            </a:r>
            <a:endParaRPr lang="en-US" dirty="0" smtClean="0"/>
          </a:p>
          <a:p>
            <a:pPr lvl="1"/>
            <a:r>
              <a:rPr lang="en-US" dirty="0" err="1" smtClean="0"/>
              <a:t>Sanayii</a:t>
            </a:r>
            <a:r>
              <a:rPr lang="en-US" dirty="0" smtClean="0"/>
              <a:t> </a:t>
            </a:r>
          </a:p>
          <a:p>
            <a:r>
              <a:rPr lang="en-US" sz="2400" dirty="0" err="1" smtClean="0">
                <a:solidFill>
                  <a:srgbClr val="0000FF"/>
                </a:solidFill>
              </a:rPr>
              <a:t>Eksik</a:t>
            </a:r>
            <a:r>
              <a:rPr lang="en-US" sz="2400" dirty="0" smtClean="0">
                <a:solidFill>
                  <a:srgbClr val="0000FF"/>
                </a:solidFill>
              </a:rPr>
              <a:t> </a:t>
            </a:r>
            <a:r>
              <a:rPr lang="en-US" sz="2400" dirty="0" err="1" smtClean="0">
                <a:solidFill>
                  <a:srgbClr val="0000FF"/>
                </a:solidFill>
              </a:rPr>
              <a:t>olan</a:t>
            </a:r>
            <a:r>
              <a:rPr lang="en-US" sz="2000" dirty="0"/>
              <a:t>:</a:t>
            </a:r>
          </a:p>
          <a:p>
            <a:pPr lvl="1"/>
            <a:r>
              <a:rPr lang="en-US" dirty="0" err="1" smtClean="0"/>
              <a:t>Sayısallaşmış</a:t>
            </a:r>
            <a:r>
              <a:rPr lang="en-US" dirty="0" smtClean="0"/>
              <a:t> </a:t>
            </a:r>
            <a:r>
              <a:rPr lang="en-US" dirty="0" err="1" smtClean="0"/>
              <a:t>hedef</a:t>
            </a:r>
            <a:r>
              <a:rPr lang="en-US" dirty="0" smtClean="0"/>
              <a:t> (quantification)</a:t>
            </a:r>
          </a:p>
          <a:p>
            <a:pPr lvl="1"/>
            <a:r>
              <a:rPr lang="en-US" dirty="0" err="1" smtClean="0"/>
              <a:t>Zamanlama</a:t>
            </a:r>
            <a:r>
              <a:rPr lang="en-US" dirty="0" smtClean="0"/>
              <a:t> (time)</a:t>
            </a:r>
          </a:p>
          <a:p>
            <a:pPr lvl="1"/>
            <a:r>
              <a:rPr lang="en-US" dirty="0" err="1" smtClean="0"/>
              <a:t>Kapsam</a:t>
            </a:r>
            <a:r>
              <a:rPr lang="en-US" dirty="0" smtClean="0"/>
              <a:t> (scope)</a:t>
            </a:r>
          </a:p>
          <a:p>
            <a:pPr lvl="1"/>
            <a:r>
              <a:rPr lang="en-US" dirty="0" err="1" smtClean="0"/>
              <a:t>Yöntem</a:t>
            </a:r>
            <a:r>
              <a:rPr lang="en-US" dirty="0" smtClean="0"/>
              <a:t> (process)</a:t>
            </a:r>
          </a:p>
          <a:p>
            <a:pPr lvl="1"/>
            <a:r>
              <a:rPr lang="en-US" dirty="0" err="1" smtClean="0"/>
              <a:t>Referans</a:t>
            </a:r>
            <a:r>
              <a:rPr lang="en-US" dirty="0" smtClean="0"/>
              <a:t> </a:t>
            </a:r>
            <a:r>
              <a:rPr lang="en-US" dirty="0" err="1" smtClean="0"/>
              <a:t>noktası</a:t>
            </a:r>
            <a:r>
              <a:rPr lang="en-US" dirty="0" smtClean="0"/>
              <a:t> (reference point)</a:t>
            </a:r>
          </a:p>
          <a:p>
            <a:pPr lvl="1"/>
            <a:r>
              <a:rPr lang="en-US" dirty="0" smtClean="0"/>
              <a:t>Global </a:t>
            </a:r>
            <a:r>
              <a:rPr lang="en-US" dirty="0" err="1" smtClean="0"/>
              <a:t>olarak</a:t>
            </a:r>
            <a:r>
              <a:rPr lang="en-US" dirty="0" smtClean="0"/>
              <a:t> </a:t>
            </a:r>
            <a:r>
              <a:rPr lang="en-US" dirty="0" err="1" smtClean="0"/>
              <a:t>nasıl</a:t>
            </a:r>
            <a:r>
              <a:rPr lang="en-US" dirty="0" smtClean="0"/>
              <a:t> </a:t>
            </a:r>
            <a:r>
              <a:rPr lang="en-US" dirty="0" err="1" smtClean="0"/>
              <a:t>bir</a:t>
            </a:r>
            <a:r>
              <a:rPr lang="en-US" dirty="0" smtClean="0"/>
              <a:t> </a:t>
            </a:r>
            <a:r>
              <a:rPr lang="en-US" dirty="0" err="1" smtClean="0"/>
              <a:t>katkı</a:t>
            </a:r>
            <a:r>
              <a:rPr lang="en-US" dirty="0" smtClean="0"/>
              <a:t> </a:t>
            </a:r>
            <a:r>
              <a:rPr lang="en-US" dirty="0" err="1" smtClean="0"/>
              <a:t>sağliyoruz</a:t>
            </a:r>
            <a:endParaRPr lang="en-US" dirty="0" smtClean="0"/>
          </a:p>
          <a:p>
            <a:pPr marL="411480" lvl="1" indent="0">
              <a:buNone/>
            </a:pPr>
            <a:endParaRPr lang="en-US" dirty="0" smtClean="0"/>
          </a:p>
          <a:p>
            <a:pPr marL="411480" lvl="1" indent="0">
              <a:buNone/>
            </a:pPr>
            <a:endParaRPr lang="en-US" dirty="0" smtClean="0"/>
          </a:p>
          <a:p>
            <a:endParaRPr lang="en-US" dirty="0"/>
          </a:p>
        </p:txBody>
      </p:sp>
    </p:spTree>
    <p:extLst>
      <p:ext uri="{BB962C8B-B14F-4D97-AF65-F5344CB8AC3E}">
        <p14:creationId xmlns:p14="http://schemas.microsoft.com/office/powerpoint/2010/main" val="1690758891"/>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dirty="0" smtClean="0"/>
              <a:t>2011-2023 </a:t>
            </a:r>
            <a:r>
              <a:rPr lang="en-US" sz="2800" dirty="0" err="1" smtClean="0"/>
              <a:t>Eylem</a:t>
            </a:r>
            <a:r>
              <a:rPr lang="en-US" sz="2800" dirty="0" smtClean="0"/>
              <a:t> </a:t>
            </a:r>
            <a:r>
              <a:rPr lang="en-US" sz="2800" dirty="0" err="1" smtClean="0"/>
              <a:t>Planı</a:t>
            </a:r>
            <a:r>
              <a:rPr lang="en-US" sz="2800" dirty="0" smtClean="0"/>
              <a:t> </a:t>
            </a:r>
            <a:r>
              <a:rPr lang="en-US" sz="2800" dirty="0" err="1" smtClean="0"/>
              <a:t>ve</a:t>
            </a:r>
            <a:r>
              <a:rPr lang="en-US" sz="2800" dirty="0" smtClean="0"/>
              <a:t> </a:t>
            </a:r>
            <a:r>
              <a:rPr lang="en-US" sz="2800" dirty="0" err="1" smtClean="0"/>
              <a:t>Enerji</a:t>
            </a:r>
            <a:endParaRPr lang="en-US" sz="2800" dirty="0"/>
          </a:p>
        </p:txBody>
      </p:sp>
      <p:sp>
        <p:nvSpPr>
          <p:cNvPr id="3" name="Content Placeholder 2"/>
          <p:cNvSpPr>
            <a:spLocks noGrp="1"/>
          </p:cNvSpPr>
          <p:nvPr>
            <p:ph sz="half" idx="1"/>
          </p:nvPr>
        </p:nvSpPr>
        <p:spPr/>
        <p:txBody>
          <a:bodyPr>
            <a:noAutofit/>
          </a:bodyPr>
          <a:lstStyle/>
          <a:p>
            <a:pPr marL="114300" indent="0" algn="just">
              <a:buNone/>
            </a:pPr>
            <a:endParaRPr lang="en-US" sz="1400" dirty="0" smtClean="0"/>
          </a:p>
          <a:p>
            <a:pPr algn="just"/>
            <a:r>
              <a:rPr lang="en-US" sz="1400" dirty="0" smtClean="0">
                <a:solidFill>
                  <a:srgbClr val="0000FF"/>
                </a:solidFill>
              </a:rPr>
              <a:t>AMAÇ </a:t>
            </a:r>
            <a:r>
              <a:rPr lang="en-US" sz="1400" dirty="0">
                <a:solidFill>
                  <a:srgbClr val="0000FF"/>
                </a:solidFill>
              </a:rPr>
              <a:t>E1. </a:t>
            </a:r>
            <a:r>
              <a:rPr lang="en-US" sz="1400" dirty="0" err="1">
                <a:solidFill>
                  <a:srgbClr val="0000FF"/>
                </a:solidFill>
              </a:rPr>
              <a:t>Enerji</a:t>
            </a:r>
            <a:r>
              <a:rPr lang="en-US" sz="1400" dirty="0">
                <a:solidFill>
                  <a:srgbClr val="0000FF"/>
                </a:solidFill>
              </a:rPr>
              <a:t> </a:t>
            </a:r>
            <a:r>
              <a:rPr lang="en-US" sz="1400" dirty="0" err="1">
                <a:solidFill>
                  <a:srgbClr val="0000FF"/>
                </a:solidFill>
              </a:rPr>
              <a:t>yoğunluğunun</a:t>
            </a:r>
            <a:r>
              <a:rPr lang="en-US" sz="1400" dirty="0">
                <a:solidFill>
                  <a:srgbClr val="0000FF"/>
                </a:solidFill>
              </a:rPr>
              <a:t> </a:t>
            </a:r>
            <a:r>
              <a:rPr lang="en-US" sz="1400" dirty="0" err="1">
                <a:solidFill>
                  <a:srgbClr val="0000FF"/>
                </a:solidFill>
              </a:rPr>
              <a:t>düşürülmesi</a:t>
            </a:r>
            <a:endParaRPr lang="en-US" sz="1400" dirty="0">
              <a:solidFill>
                <a:srgbClr val="0000FF"/>
              </a:solidFill>
            </a:endParaRPr>
          </a:p>
          <a:p>
            <a:pPr algn="just"/>
            <a:r>
              <a:rPr lang="en-US" sz="1400" dirty="0"/>
              <a:t>HEDEF E1.1. </a:t>
            </a:r>
            <a:r>
              <a:rPr lang="en-US" sz="1400" dirty="0" err="1"/>
              <a:t>Yürütülen</a:t>
            </a:r>
            <a:r>
              <a:rPr lang="en-US" sz="1400" dirty="0"/>
              <a:t> </a:t>
            </a:r>
            <a:r>
              <a:rPr lang="en-US" sz="1400" dirty="0" err="1"/>
              <a:t>ve</a:t>
            </a:r>
            <a:r>
              <a:rPr lang="en-US" sz="1400" dirty="0"/>
              <a:t> </a:t>
            </a:r>
            <a:r>
              <a:rPr lang="en-US" sz="1400" dirty="0" err="1"/>
              <a:t>planlanan</a:t>
            </a:r>
            <a:r>
              <a:rPr lang="en-US" sz="1400" dirty="0"/>
              <a:t> </a:t>
            </a:r>
            <a:r>
              <a:rPr lang="en-US" sz="1400" dirty="0" err="1"/>
              <a:t>çalışmalar</a:t>
            </a:r>
            <a:r>
              <a:rPr lang="en-US" sz="1400" dirty="0"/>
              <a:t> </a:t>
            </a:r>
            <a:r>
              <a:rPr lang="en-US" sz="1400" dirty="0" err="1"/>
              <a:t>kapsamında</a:t>
            </a:r>
            <a:r>
              <a:rPr lang="en-US" sz="1400" dirty="0"/>
              <a:t> </a:t>
            </a:r>
            <a:r>
              <a:rPr lang="en-US" sz="1400" dirty="0" err="1"/>
              <a:t>birincil</a:t>
            </a:r>
            <a:r>
              <a:rPr lang="en-US" sz="1400" dirty="0"/>
              <a:t> </a:t>
            </a:r>
            <a:r>
              <a:rPr lang="en-US" sz="1400" dirty="0" err="1"/>
              <a:t>enerji</a:t>
            </a:r>
            <a:r>
              <a:rPr lang="en-US" sz="1400" dirty="0"/>
              <a:t> </a:t>
            </a:r>
            <a:r>
              <a:rPr lang="en-US" sz="1400" dirty="0" err="1"/>
              <a:t>yoğunluğunun</a:t>
            </a:r>
            <a:r>
              <a:rPr lang="en-US" sz="1400" dirty="0"/>
              <a:t>, </a:t>
            </a:r>
            <a:r>
              <a:rPr lang="en-US" sz="1400" dirty="0">
                <a:solidFill>
                  <a:srgbClr val="FF6600"/>
                </a:solidFill>
              </a:rPr>
              <a:t>2015 </a:t>
            </a:r>
            <a:r>
              <a:rPr lang="en-US" sz="1400" dirty="0" err="1">
                <a:solidFill>
                  <a:srgbClr val="FF6600"/>
                </a:solidFill>
              </a:rPr>
              <a:t>yılında</a:t>
            </a:r>
            <a:r>
              <a:rPr lang="en-US" sz="1400" dirty="0">
                <a:solidFill>
                  <a:srgbClr val="FF6600"/>
                </a:solidFill>
              </a:rPr>
              <a:t> 2008 </a:t>
            </a:r>
            <a:r>
              <a:rPr lang="en-US" sz="1400" dirty="0" err="1">
                <a:solidFill>
                  <a:srgbClr val="FF6600"/>
                </a:solidFill>
              </a:rPr>
              <a:t>yılına</a:t>
            </a:r>
            <a:r>
              <a:rPr lang="en-US" sz="1400" dirty="0">
                <a:solidFill>
                  <a:srgbClr val="FF6600"/>
                </a:solidFill>
              </a:rPr>
              <a:t> </a:t>
            </a:r>
            <a:r>
              <a:rPr lang="en-US" sz="1400" dirty="0" err="1">
                <a:solidFill>
                  <a:srgbClr val="FF6600"/>
                </a:solidFill>
              </a:rPr>
              <a:t>göre</a:t>
            </a:r>
            <a:r>
              <a:rPr lang="en-US" sz="1400" dirty="0">
                <a:solidFill>
                  <a:srgbClr val="FF6600"/>
                </a:solidFill>
              </a:rPr>
              <a:t> %10 </a:t>
            </a:r>
            <a:r>
              <a:rPr lang="en-US" sz="1400" dirty="0" err="1">
                <a:solidFill>
                  <a:srgbClr val="FF6600"/>
                </a:solidFill>
              </a:rPr>
              <a:t>oranında</a:t>
            </a:r>
            <a:r>
              <a:rPr lang="en-US" sz="1400" dirty="0">
                <a:solidFill>
                  <a:srgbClr val="FF6600"/>
                </a:solidFill>
              </a:rPr>
              <a:t> </a:t>
            </a:r>
            <a:r>
              <a:rPr lang="en-US" sz="1400" dirty="0" err="1">
                <a:solidFill>
                  <a:srgbClr val="FF6600"/>
                </a:solidFill>
              </a:rPr>
              <a:t>azaltılması</a:t>
            </a:r>
            <a:endParaRPr lang="en-US" sz="1400" dirty="0">
              <a:solidFill>
                <a:srgbClr val="FF6600"/>
              </a:solidFill>
            </a:endParaRPr>
          </a:p>
          <a:p>
            <a:pPr algn="just"/>
            <a:r>
              <a:rPr lang="en-US" sz="1400" dirty="0"/>
              <a:t>HEDEF E1.2. 2015 </a:t>
            </a:r>
            <a:r>
              <a:rPr lang="en-US" sz="1400" dirty="0" err="1"/>
              <a:t>yılına</a:t>
            </a:r>
            <a:r>
              <a:rPr lang="en-US" sz="1400" dirty="0"/>
              <a:t> </a:t>
            </a:r>
            <a:r>
              <a:rPr lang="en-US" sz="1400" dirty="0" err="1"/>
              <a:t>kadar</a:t>
            </a:r>
            <a:r>
              <a:rPr lang="en-US" sz="1400" dirty="0"/>
              <a:t> </a:t>
            </a:r>
            <a:r>
              <a:rPr lang="en-US" sz="1400" dirty="0" err="1"/>
              <a:t>enerji</a:t>
            </a:r>
            <a:r>
              <a:rPr lang="en-US" sz="1400" dirty="0"/>
              <a:t> </a:t>
            </a:r>
            <a:r>
              <a:rPr lang="en-US" sz="1400" dirty="0" err="1"/>
              <a:t>verimliliğine</a:t>
            </a:r>
            <a:r>
              <a:rPr lang="en-US" sz="1400" dirty="0"/>
              <a:t> </a:t>
            </a:r>
            <a:r>
              <a:rPr lang="en-US" sz="1400" dirty="0" err="1"/>
              <a:t>yönelik</a:t>
            </a:r>
            <a:r>
              <a:rPr lang="en-US" sz="1400" dirty="0"/>
              <a:t> </a:t>
            </a:r>
            <a:r>
              <a:rPr lang="en-US" sz="1400" dirty="0" err="1"/>
              <a:t>kapasitenin</a:t>
            </a:r>
            <a:r>
              <a:rPr lang="en-US" sz="1400" dirty="0"/>
              <a:t> </a:t>
            </a:r>
            <a:r>
              <a:rPr lang="en-US" sz="1400" dirty="0" err="1"/>
              <a:t>geliştirilmesi</a:t>
            </a:r>
            <a:endParaRPr lang="en-US" sz="1400" dirty="0"/>
          </a:p>
          <a:p>
            <a:pPr algn="just"/>
            <a:r>
              <a:rPr lang="en-US" sz="1400" dirty="0"/>
              <a:t>HEDEF E1.3. </a:t>
            </a:r>
            <a:r>
              <a:rPr lang="en-US" sz="1400" dirty="0" err="1"/>
              <a:t>Enerji</a:t>
            </a:r>
            <a:r>
              <a:rPr lang="en-US" sz="1400" dirty="0"/>
              <a:t> </a:t>
            </a:r>
            <a:r>
              <a:rPr lang="en-US" sz="1400" dirty="0" err="1"/>
              <a:t>verimliliğine</a:t>
            </a:r>
            <a:r>
              <a:rPr lang="en-US" sz="1400" dirty="0"/>
              <a:t> </a:t>
            </a:r>
            <a:r>
              <a:rPr lang="en-US" sz="1400" dirty="0" err="1"/>
              <a:t>yönelik</a:t>
            </a:r>
            <a:r>
              <a:rPr lang="en-US" sz="1400" dirty="0"/>
              <a:t> </a:t>
            </a:r>
            <a:r>
              <a:rPr lang="en-US" sz="1400" dirty="0" err="1"/>
              <a:t>Ar-Ge</a:t>
            </a:r>
            <a:r>
              <a:rPr lang="en-US" sz="1400" dirty="0"/>
              <a:t> </a:t>
            </a:r>
            <a:r>
              <a:rPr lang="en-US" sz="1400" dirty="0" err="1"/>
              <a:t>çalışmalarının</a:t>
            </a:r>
            <a:r>
              <a:rPr lang="en-US" sz="1400" dirty="0"/>
              <a:t> </a:t>
            </a:r>
            <a:r>
              <a:rPr lang="en-US" sz="1400" dirty="0" err="1"/>
              <a:t>desteklenmesi</a:t>
            </a:r>
            <a:endParaRPr lang="en-US" sz="1400" dirty="0"/>
          </a:p>
          <a:p>
            <a:pPr algn="just"/>
            <a:r>
              <a:rPr lang="en-US" sz="1400" dirty="0"/>
              <a:t>HEDEF E1.4. </a:t>
            </a:r>
            <a:r>
              <a:rPr lang="en-US" sz="1400" dirty="0" err="1"/>
              <a:t>Enerji</a:t>
            </a:r>
            <a:r>
              <a:rPr lang="en-US" sz="1400" dirty="0"/>
              <a:t> </a:t>
            </a:r>
            <a:r>
              <a:rPr lang="en-US" sz="1400" dirty="0" err="1"/>
              <a:t>verimliliği</a:t>
            </a:r>
            <a:r>
              <a:rPr lang="en-US" sz="1400" dirty="0"/>
              <a:t> </a:t>
            </a:r>
            <a:r>
              <a:rPr lang="en-US" sz="1400" dirty="0" err="1"/>
              <a:t>uygulamaları</a:t>
            </a:r>
            <a:r>
              <a:rPr lang="en-US" sz="1400" dirty="0"/>
              <a:t> </a:t>
            </a:r>
            <a:r>
              <a:rPr lang="en-US" sz="1400" dirty="0" err="1"/>
              <a:t>için</a:t>
            </a:r>
            <a:r>
              <a:rPr lang="en-US" sz="1400" dirty="0"/>
              <a:t> ETKB </a:t>
            </a:r>
            <a:r>
              <a:rPr lang="en-US" sz="1400" dirty="0" err="1"/>
              <a:t>tarafından</a:t>
            </a:r>
            <a:r>
              <a:rPr lang="en-US" sz="1400" dirty="0"/>
              <a:t> </a:t>
            </a:r>
            <a:r>
              <a:rPr lang="en-US" sz="1400" dirty="0" err="1"/>
              <a:t>verilen</a:t>
            </a:r>
            <a:r>
              <a:rPr lang="en-US" sz="1400" dirty="0"/>
              <a:t> </a:t>
            </a:r>
            <a:r>
              <a:rPr lang="en-US" sz="1400" dirty="0" err="1"/>
              <a:t>teşvik</a:t>
            </a:r>
            <a:r>
              <a:rPr lang="en-US" sz="1400" dirty="0"/>
              <a:t> </a:t>
            </a:r>
            <a:r>
              <a:rPr lang="en-US" sz="1400" dirty="0" err="1"/>
              <a:t>miktarının</a:t>
            </a:r>
            <a:r>
              <a:rPr lang="en-US" sz="1400" dirty="0"/>
              <a:t> 2015 </a:t>
            </a:r>
            <a:r>
              <a:rPr lang="en-US" sz="1400" dirty="0" err="1"/>
              <a:t>yılına</a:t>
            </a:r>
            <a:r>
              <a:rPr lang="en-US" sz="1400" dirty="0"/>
              <a:t> </a:t>
            </a:r>
            <a:r>
              <a:rPr lang="en-US" sz="1400" dirty="0" err="1"/>
              <a:t>kadar</a:t>
            </a:r>
            <a:r>
              <a:rPr lang="en-US" sz="1400" dirty="0"/>
              <a:t> %100 </a:t>
            </a:r>
            <a:r>
              <a:rPr lang="en-US" sz="1400" dirty="0" err="1" smtClean="0"/>
              <a:t>artırılması</a:t>
            </a:r>
            <a:endParaRPr lang="en-US" sz="1400" dirty="0"/>
          </a:p>
        </p:txBody>
      </p:sp>
      <p:sp>
        <p:nvSpPr>
          <p:cNvPr id="4" name="Content Placeholder 3"/>
          <p:cNvSpPr>
            <a:spLocks noGrp="1"/>
          </p:cNvSpPr>
          <p:nvPr>
            <p:ph sz="half" idx="2"/>
          </p:nvPr>
        </p:nvSpPr>
        <p:spPr/>
        <p:txBody>
          <a:bodyPr>
            <a:normAutofit fontScale="92500" lnSpcReduction="10000"/>
          </a:bodyPr>
          <a:lstStyle/>
          <a:p>
            <a:pPr algn="just"/>
            <a:r>
              <a:rPr lang="en-US" sz="1400" dirty="0">
                <a:solidFill>
                  <a:srgbClr val="0000FF"/>
                </a:solidFill>
              </a:rPr>
              <a:t>AMAÇ E2. </a:t>
            </a:r>
            <a:r>
              <a:rPr lang="en-US" sz="1400" dirty="0" err="1">
                <a:solidFill>
                  <a:srgbClr val="0000FF"/>
                </a:solidFill>
              </a:rPr>
              <a:t>Temiz</a:t>
            </a:r>
            <a:r>
              <a:rPr lang="en-US" sz="1400" dirty="0">
                <a:solidFill>
                  <a:srgbClr val="0000FF"/>
                </a:solidFill>
              </a:rPr>
              <a:t> </a:t>
            </a:r>
            <a:r>
              <a:rPr lang="en-US" sz="1400" dirty="0" err="1">
                <a:solidFill>
                  <a:srgbClr val="0000FF"/>
                </a:solidFill>
              </a:rPr>
              <a:t>enerjinin</a:t>
            </a:r>
            <a:r>
              <a:rPr lang="en-US" sz="1400" dirty="0">
                <a:solidFill>
                  <a:srgbClr val="0000FF"/>
                </a:solidFill>
              </a:rPr>
              <a:t> </a:t>
            </a:r>
            <a:r>
              <a:rPr lang="en-US" sz="1400" dirty="0" err="1">
                <a:solidFill>
                  <a:srgbClr val="0000FF"/>
                </a:solidFill>
              </a:rPr>
              <a:t>üretim</a:t>
            </a:r>
            <a:r>
              <a:rPr lang="en-US" sz="1400" dirty="0">
                <a:solidFill>
                  <a:srgbClr val="0000FF"/>
                </a:solidFill>
              </a:rPr>
              <a:t> </a:t>
            </a:r>
            <a:r>
              <a:rPr lang="en-US" sz="1400" dirty="0" err="1">
                <a:solidFill>
                  <a:srgbClr val="0000FF"/>
                </a:solidFill>
              </a:rPr>
              <a:t>ve</a:t>
            </a:r>
            <a:r>
              <a:rPr lang="en-US" sz="1400" dirty="0">
                <a:solidFill>
                  <a:srgbClr val="0000FF"/>
                </a:solidFill>
              </a:rPr>
              <a:t> </a:t>
            </a:r>
            <a:r>
              <a:rPr lang="en-US" sz="1400" dirty="0" err="1">
                <a:solidFill>
                  <a:srgbClr val="0000FF"/>
                </a:solidFill>
              </a:rPr>
              <a:t>kullanımdaki</a:t>
            </a:r>
            <a:r>
              <a:rPr lang="en-US" sz="1400" dirty="0">
                <a:solidFill>
                  <a:srgbClr val="0000FF"/>
                </a:solidFill>
              </a:rPr>
              <a:t> </a:t>
            </a:r>
            <a:r>
              <a:rPr lang="en-US" sz="1400" dirty="0" err="1">
                <a:solidFill>
                  <a:srgbClr val="0000FF"/>
                </a:solidFill>
              </a:rPr>
              <a:t>payının</a:t>
            </a:r>
            <a:r>
              <a:rPr lang="en-US" sz="1400" dirty="0">
                <a:solidFill>
                  <a:srgbClr val="0000FF"/>
                </a:solidFill>
              </a:rPr>
              <a:t> </a:t>
            </a:r>
            <a:r>
              <a:rPr lang="en-US" sz="1400" dirty="0" err="1">
                <a:solidFill>
                  <a:srgbClr val="0000FF"/>
                </a:solidFill>
              </a:rPr>
              <a:t>artırılması</a:t>
            </a:r>
            <a:endParaRPr lang="en-US" sz="1400" dirty="0">
              <a:solidFill>
                <a:srgbClr val="0000FF"/>
              </a:solidFill>
            </a:endParaRPr>
          </a:p>
          <a:p>
            <a:pPr algn="just"/>
            <a:r>
              <a:rPr lang="en-US" sz="1400" dirty="0"/>
              <a:t>HEDEF E2.1. </a:t>
            </a:r>
            <a:r>
              <a:rPr lang="en-US" sz="1400" dirty="0" err="1"/>
              <a:t>Yenilenebilir</a:t>
            </a:r>
            <a:r>
              <a:rPr lang="en-US" sz="1400" dirty="0"/>
              <a:t> </a:t>
            </a:r>
            <a:r>
              <a:rPr lang="en-US" sz="1400" dirty="0" err="1"/>
              <a:t>enerjinin</a:t>
            </a:r>
            <a:r>
              <a:rPr lang="en-US" sz="1400" dirty="0"/>
              <a:t> </a:t>
            </a:r>
            <a:r>
              <a:rPr lang="en-US" sz="1400" dirty="0" err="1"/>
              <a:t>elektrik</a:t>
            </a:r>
            <a:r>
              <a:rPr lang="en-US" sz="1400" dirty="0"/>
              <a:t> </a:t>
            </a:r>
            <a:r>
              <a:rPr lang="en-US" sz="1400" dirty="0" err="1"/>
              <a:t>üretimindeki</a:t>
            </a:r>
            <a:r>
              <a:rPr lang="en-US" sz="1400" dirty="0"/>
              <a:t> </a:t>
            </a:r>
            <a:r>
              <a:rPr lang="en-US" sz="1400" dirty="0" err="1"/>
              <a:t>payının</a:t>
            </a:r>
            <a:r>
              <a:rPr lang="en-US" sz="1400" dirty="0"/>
              <a:t> </a:t>
            </a:r>
            <a:r>
              <a:rPr lang="en-US" sz="1400" dirty="0" err="1"/>
              <a:t>artırılmasının</a:t>
            </a:r>
            <a:r>
              <a:rPr lang="en-US" sz="1400" dirty="0"/>
              <a:t> </a:t>
            </a:r>
            <a:r>
              <a:rPr lang="en-US" sz="1400" dirty="0" err="1"/>
              <a:t>sağlanması</a:t>
            </a:r>
            <a:endParaRPr lang="en-US" sz="1400" dirty="0"/>
          </a:p>
          <a:p>
            <a:pPr algn="just"/>
            <a:r>
              <a:rPr lang="en-US" sz="1400" dirty="0"/>
              <a:t>HEDEF E2.2. </a:t>
            </a:r>
            <a:r>
              <a:rPr lang="en-US" sz="1400" dirty="0" err="1"/>
              <a:t>Yenilenebilir</a:t>
            </a:r>
            <a:r>
              <a:rPr lang="en-US" sz="1400" dirty="0"/>
              <a:t> </a:t>
            </a:r>
            <a:r>
              <a:rPr lang="en-US" sz="1400" dirty="0" err="1"/>
              <a:t>enerji</a:t>
            </a:r>
            <a:r>
              <a:rPr lang="en-US" sz="1400" dirty="0"/>
              <a:t> </a:t>
            </a:r>
            <a:r>
              <a:rPr lang="en-US" sz="1400" dirty="0" err="1"/>
              <a:t>kaynaklarının</a:t>
            </a:r>
            <a:r>
              <a:rPr lang="en-US" sz="1400" dirty="0"/>
              <a:t> </a:t>
            </a:r>
            <a:r>
              <a:rPr lang="en-US" sz="1400" dirty="0" err="1"/>
              <a:t>kullanımının</a:t>
            </a:r>
            <a:r>
              <a:rPr lang="en-US" sz="1400" dirty="0"/>
              <a:t> </a:t>
            </a:r>
            <a:r>
              <a:rPr lang="en-US" sz="1400" dirty="0" err="1"/>
              <a:t>artırılması</a:t>
            </a:r>
            <a:r>
              <a:rPr lang="en-US" sz="1400" dirty="0"/>
              <a:t> </a:t>
            </a:r>
            <a:r>
              <a:rPr lang="en-US" sz="1400" dirty="0" err="1"/>
              <a:t>için</a:t>
            </a:r>
            <a:r>
              <a:rPr lang="en-US" sz="1400" dirty="0"/>
              <a:t> 2015 </a:t>
            </a:r>
            <a:r>
              <a:rPr lang="en-US" sz="1400" dirty="0" err="1"/>
              <a:t>yılına</a:t>
            </a:r>
            <a:r>
              <a:rPr lang="en-US" sz="1400" dirty="0"/>
              <a:t> </a:t>
            </a:r>
            <a:r>
              <a:rPr lang="en-US" sz="1400" dirty="0" err="1"/>
              <a:t>kadar</a:t>
            </a:r>
            <a:r>
              <a:rPr lang="en-US" sz="1400" dirty="0"/>
              <a:t> </a:t>
            </a:r>
            <a:r>
              <a:rPr lang="en-US" sz="1400" dirty="0" err="1"/>
              <a:t>kapasitenin</a:t>
            </a:r>
            <a:r>
              <a:rPr lang="en-US" sz="1400" dirty="0"/>
              <a:t> </a:t>
            </a:r>
            <a:r>
              <a:rPr lang="en-US" sz="1400" dirty="0" err="1"/>
              <a:t>geliştirilmesi</a:t>
            </a:r>
            <a:endParaRPr lang="en-US" sz="1400" dirty="0"/>
          </a:p>
          <a:p>
            <a:pPr algn="just"/>
            <a:r>
              <a:rPr lang="en-US" sz="1400" dirty="0"/>
              <a:t>HEDEF E2.3. </a:t>
            </a:r>
            <a:r>
              <a:rPr lang="en-US" sz="1400" dirty="0" err="1"/>
              <a:t>Yenilenebilir</a:t>
            </a:r>
            <a:r>
              <a:rPr lang="en-US" sz="1400" dirty="0"/>
              <a:t> </a:t>
            </a:r>
            <a:r>
              <a:rPr lang="en-US" sz="1400" dirty="0" err="1"/>
              <a:t>enerji</a:t>
            </a:r>
            <a:r>
              <a:rPr lang="en-US" sz="1400" dirty="0"/>
              <a:t> </a:t>
            </a:r>
            <a:r>
              <a:rPr lang="en-US" sz="1400" dirty="0" err="1"/>
              <a:t>kaynaklarından</a:t>
            </a:r>
            <a:r>
              <a:rPr lang="en-US" sz="1400" dirty="0"/>
              <a:t> </a:t>
            </a:r>
            <a:r>
              <a:rPr lang="en-US" sz="1400" dirty="0" err="1"/>
              <a:t>üretim</a:t>
            </a:r>
            <a:r>
              <a:rPr lang="en-US" sz="1400" dirty="0"/>
              <a:t> </a:t>
            </a:r>
            <a:r>
              <a:rPr lang="en-US" sz="1400" dirty="0" err="1"/>
              <a:t>yapmak</a:t>
            </a:r>
            <a:r>
              <a:rPr lang="en-US" sz="1400" dirty="0"/>
              <a:t> </a:t>
            </a:r>
            <a:r>
              <a:rPr lang="en-US" sz="1400" dirty="0" err="1"/>
              <a:t>üzere</a:t>
            </a:r>
            <a:r>
              <a:rPr lang="en-US" sz="1400" dirty="0"/>
              <a:t> 2023 </a:t>
            </a:r>
            <a:r>
              <a:rPr lang="en-US" sz="1400" dirty="0" err="1"/>
              <a:t>yılına</a:t>
            </a:r>
            <a:r>
              <a:rPr lang="en-US" sz="1400" dirty="0"/>
              <a:t> </a:t>
            </a:r>
            <a:r>
              <a:rPr lang="en-US" sz="1400" dirty="0" err="1"/>
              <a:t>kadar</a:t>
            </a:r>
            <a:r>
              <a:rPr lang="en-US" sz="1400" dirty="0"/>
              <a:t> </a:t>
            </a:r>
            <a:r>
              <a:rPr lang="en-US" sz="1400" dirty="0" err="1"/>
              <a:t>teknolojik</a:t>
            </a:r>
            <a:r>
              <a:rPr lang="en-US" sz="1400" dirty="0"/>
              <a:t> </a:t>
            </a:r>
            <a:r>
              <a:rPr lang="en-US" sz="1400" dirty="0" err="1"/>
              <a:t>gelişim</a:t>
            </a:r>
            <a:r>
              <a:rPr lang="en-US" sz="1400" dirty="0"/>
              <a:t> </a:t>
            </a:r>
            <a:r>
              <a:rPr lang="en-US" sz="1400" dirty="0" err="1" smtClean="0"/>
              <a:t>sağlanması</a:t>
            </a:r>
            <a:endParaRPr lang="en-US" sz="1400" dirty="0" smtClean="0">
              <a:solidFill>
                <a:srgbClr val="0000FF"/>
              </a:solidFill>
            </a:endParaRPr>
          </a:p>
          <a:p>
            <a:pPr algn="just"/>
            <a:r>
              <a:rPr lang="en-US" sz="1400" dirty="0" smtClean="0">
                <a:solidFill>
                  <a:srgbClr val="0000FF"/>
                </a:solidFill>
              </a:rPr>
              <a:t>AMAÇ </a:t>
            </a:r>
            <a:r>
              <a:rPr lang="en-US" sz="1400" dirty="0">
                <a:solidFill>
                  <a:srgbClr val="0000FF"/>
                </a:solidFill>
              </a:rPr>
              <a:t>E3. </a:t>
            </a:r>
            <a:r>
              <a:rPr lang="en-US" sz="1400" dirty="0" err="1">
                <a:solidFill>
                  <a:srgbClr val="0000FF"/>
                </a:solidFill>
              </a:rPr>
              <a:t>Temiz</a:t>
            </a:r>
            <a:r>
              <a:rPr lang="en-US" sz="1400" dirty="0">
                <a:solidFill>
                  <a:srgbClr val="0000FF"/>
                </a:solidFill>
              </a:rPr>
              <a:t> </a:t>
            </a:r>
            <a:r>
              <a:rPr lang="en-US" sz="1400" dirty="0" err="1">
                <a:solidFill>
                  <a:srgbClr val="0000FF"/>
                </a:solidFill>
              </a:rPr>
              <a:t>k.mür</a:t>
            </a:r>
            <a:r>
              <a:rPr lang="en-US" sz="1400" dirty="0">
                <a:solidFill>
                  <a:srgbClr val="0000FF"/>
                </a:solidFill>
              </a:rPr>
              <a:t> </a:t>
            </a:r>
            <a:r>
              <a:rPr lang="en-US" sz="1400" dirty="0" err="1">
                <a:solidFill>
                  <a:srgbClr val="0000FF"/>
                </a:solidFill>
              </a:rPr>
              <a:t>teknolojileri</a:t>
            </a:r>
            <a:r>
              <a:rPr lang="en-US" sz="1400" dirty="0">
                <a:solidFill>
                  <a:srgbClr val="0000FF"/>
                </a:solidFill>
              </a:rPr>
              <a:t> </a:t>
            </a:r>
            <a:r>
              <a:rPr lang="en-US" sz="1400" dirty="0" err="1">
                <a:solidFill>
                  <a:srgbClr val="0000FF"/>
                </a:solidFill>
              </a:rPr>
              <a:t>ve</a:t>
            </a:r>
            <a:r>
              <a:rPr lang="en-US" sz="1400" dirty="0">
                <a:solidFill>
                  <a:srgbClr val="0000FF"/>
                </a:solidFill>
              </a:rPr>
              <a:t> </a:t>
            </a:r>
            <a:r>
              <a:rPr lang="en-US" sz="1400" dirty="0" err="1">
                <a:solidFill>
                  <a:srgbClr val="0000FF"/>
                </a:solidFill>
              </a:rPr>
              <a:t>verimlilik</a:t>
            </a:r>
            <a:r>
              <a:rPr lang="en-US" sz="1400" dirty="0">
                <a:solidFill>
                  <a:srgbClr val="0000FF"/>
                </a:solidFill>
              </a:rPr>
              <a:t> </a:t>
            </a:r>
            <a:r>
              <a:rPr lang="en-US" sz="1400" dirty="0" err="1">
                <a:solidFill>
                  <a:srgbClr val="0000FF"/>
                </a:solidFill>
              </a:rPr>
              <a:t>artırıcı</a:t>
            </a:r>
            <a:r>
              <a:rPr lang="en-US" sz="1400" dirty="0">
                <a:solidFill>
                  <a:srgbClr val="0000FF"/>
                </a:solidFill>
              </a:rPr>
              <a:t> </a:t>
            </a:r>
            <a:r>
              <a:rPr lang="en-US" sz="1400" dirty="0" err="1">
                <a:solidFill>
                  <a:srgbClr val="0000FF"/>
                </a:solidFill>
              </a:rPr>
              <a:t>önlemler</a:t>
            </a:r>
            <a:endParaRPr lang="en-US" sz="1400" dirty="0">
              <a:solidFill>
                <a:srgbClr val="0000FF"/>
              </a:solidFill>
            </a:endParaRPr>
          </a:p>
          <a:p>
            <a:pPr algn="just"/>
            <a:r>
              <a:rPr lang="en-US" sz="1400" dirty="0" err="1"/>
              <a:t>uygulanarak</a:t>
            </a:r>
            <a:r>
              <a:rPr lang="en-US" sz="1400" dirty="0"/>
              <a:t> </a:t>
            </a:r>
            <a:r>
              <a:rPr lang="en-US" sz="1400" dirty="0" err="1"/>
              <a:t>elektrik</a:t>
            </a:r>
            <a:r>
              <a:rPr lang="en-US" sz="1400" dirty="0"/>
              <a:t> </a:t>
            </a:r>
            <a:r>
              <a:rPr lang="en-US" sz="1400" dirty="0" err="1"/>
              <a:t>üretiminde</a:t>
            </a:r>
            <a:r>
              <a:rPr lang="en-US" sz="1400" dirty="0"/>
              <a:t> </a:t>
            </a:r>
            <a:r>
              <a:rPr lang="en-US" sz="1400" dirty="0" err="1"/>
              <a:t>k.mür</a:t>
            </a:r>
            <a:r>
              <a:rPr lang="en-US" sz="1400" dirty="0"/>
              <a:t> </a:t>
            </a:r>
            <a:r>
              <a:rPr lang="en-US" sz="1400" dirty="0" err="1"/>
              <a:t>kullanımından</a:t>
            </a:r>
            <a:r>
              <a:rPr lang="en-US" sz="1400" dirty="0"/>
              <a:t> </a:t>
            </a:r>
            <a:r>
              <a:rPr lang="en-US" sz="1400" dirty="0" err="1"/>
              <a:t>kaynaklanan</a:t>
            </a:r>
            <a:endParaRPr lang="en-US" sz="1400" dirty="0"/>
          </a:p>
          <a:p>
            <a:pPr algn="just"/>
            <a:r>
              <a:rPr lang="en-US" sz="1400" dirty="0"/>
              <a:t>sera </a:t>
            </a:r>
            <a:r>
              <a:rPr lang="en-US" sz="1400" dirty="0" err="1"/>
              <a:t>gazı</a:t>
            </a:r>
            <a:r>
              <a:rPr lang="en-US" sz="1400" dirty="0"/>
              <a:t> </a:t>
            </a:r>
            <a:r>
              <a:rPr lang="en-US" sz="1400" dirty="0" err="1"/>
              <a:t>emisyonunun</a:t>
            </a:r>
            <a:r>
              <a:rPr lang="en-US" sz="1400" dirty="0"/>
              <a:t> </a:t>
            </a:r>
            <a:r>
              <a:rPr lang="en-US" sz="1400" dirty="0" err="1"/>
              <a:t>sınırlandırılması</a:t>
            </a:r>
            <a:endParaRPr lang="en-US" sz="1400" dirty="0"/>
          </a:p>
          <a:p>
            <a:pPr algn="just"/>
            <a:r>
              <a:rPr lang="en-US" sz="1400" dirty="0"/>
              <a:t>HEDEF E3.1. 2023 </a:t>
            </a:r>
            <a:r>
              <a:rPr lang="en-US" sz="1400" dirty="0" err="1"/>
              <a:t>yılına</a:t>
            </a:r>
            <a:r>
              <a:rPr lang="en-US" sz="1400" dirty="0"/>
              <a:t> </a:t>
            </a:r>
            <a:r>
              <a:rPr lang="en-US" sz="1400" dirty="0" err="1"/>
              <a:t>kadar</a:t>
            </a:r>
            <a:r>
              <a:rPr lang="en-US" sz="1400" dirty="0"/>
              <a:t> </a:t>
            </a:r>
            <a:r>
              <a:rPr lang="en-US" sz="1400" dirty="0" err="1"/>
              <a:t>k.mürle</a:t>
            </a:r>
            <a:r>
              <a:rPr lang="en-US" sz="1400" dirty="0"/>
              <a:t> </a:t>
            </a:r>
            <a:r>
              <a:rPr lang="en-US" sz="1400" dirty="0" err="1"/>
              <a:t>çalışan</a:t>
            </a:r>
            <a:r>
              <a:rPr lang="en-US" sz="1400" dirty="0"/>
              <a:t> </a:t>
            </a:r>
            <a:r>
              <a:rPr lang="en-US" sz="1400" dirty="0" err="1"/>
              <a:t>mevcut</a:t>
            </a:r>
            <a:r>
              <a:rPr lang="en-US" sz="1400" dirty="0"/>
              <a:t> </a:t>
            </a:r>
            <a:r>
              <a:rPr lang="en-US" sz="1400" dirty="0" err="1"/>
              <a:t>termik</a:t>
            </a:r>
            <a:r>
              <a:rPr lang="en-US" sz="1400" dirty="0"/>
              <a:t> </a:t>
            </a:r>
            <a:r>
              <a:rPr lang="en-US" sz="1400" dirty="0" err="1"/>
              <a:t>santrallerin</a:t>
            </a:r>
            <a:r>
              <a:rPr lang="en-US" sz="1400" dirty="0"/>
              <a:t> </a:t>
            </a:r>
            <a:r>
              <a:rPr lang="en-US" sz="1400" dirty="0" err="1"/>
              <a:t>ortalama</a:t>
            </a:r>
            <a:r>
              <a:rPr lang="en-US" sz="1400" dirty="0"/>
              <a:t> </a:t>
            </a:r>
            <a:r>
              <a:rPr lang="en-US" sz="1400" dirty="0" err="1"/>
              <a:t>çevrim</a:t>
            </a:r>
            <a:r>
              <a:rPr lang="en-US" sz="1400" dirty="0"/>
              <a:t> </a:t>
            </a:r>
            <a:r>
              <a:rPr lang="en-US" sz="1400" dirty="0" err="1"/>
              <a:t>verimlerinin</a:t>
            </a:r>
            <a:r>
              <a:rPr lang="en-US" sz="1400" dirty="0"/>
              <a:t> </a:t>
            </a:r>
            <a:r>
              <a:rPr lang="en-US" sz="1400" dirty="0" err="1"/>
              <a:t>artırılması</a:t>
            </a:r>
            <a:endParaRPr lang="en-US" sz="1400" dirty="0"/>
          </a:p>
          <a:p>
            <a:pPr algn="just"/>
            <a:r>
              <a:rPr lang="en-US" sz="1400" dirty="0">
                <a:solidFill>
                  <a:srgbClr val="0000FF"/>
                </a:solidFill>
              </a:rPr>
              <a:t>AMAÇ E4. </a:t>
            </a:r>
            <a:r>
              <a:rPr lang="en-US" sz="1400" dirty="0" err="1">
                <a:solidFill>
                  <a:srgbClr val="0000FF"/>
                </a:solidFill>
              </a:rPr>
              <a:t>Elektrik</a:t>
            </a:r>
            <a:r>
              <a:rPr lang="en-US" sz="1400" dirty="0">
                <a:solidFill>
                  <a:srgbClr val="0000FF"/>
                </a:solidFill>
              </a:rPr>
              <a:t> </a:t>
            </a:r>
            <a:r>
              <a:rPr lang="en-US" sz="1400" dirty="0" err="1">
                <a:solidFill>
                  <a:srgbClr val="0000FF"/>
                </a:solidFill>
              </a:rPr>
              <a:t>dağıtımında</a:t>
            </a:r>
            <a:r>
              <a:rPr lang="en-US" sz="1400" dirty="0">
                <a:solidFill>
                  <a:srgbClr val="0000FF"/>
                </a:solidFill>
              </a:rPr>
              <a:t> </a:t>
            </a:r>
            <a:r>
              <a:rPr lang="en-US" sz="1400" dirty="0" err="1">
                <a:solidFill>
                  <a:srgbClr val="0000FF"/>
                </a:solidFill>
              </a:rPr>
              <a:t>kayıp</a:t>
            </a:r>
            <a:r>
              <a:rPr lang="en-US" sz="1400" dirty="0">
                <a:solidFill>
                  <a:srgbClr val="0000FF"/>
                </a:solidFill>
              </a:rPr>
              <a:t> </a:t>
            </a:r>
            <a:r>
              <a:rPr lang="en-US" sz="1400" dirty="0" err="1">
                <a:solidFill>
                  <a:srgbClr val="0000FF"/>
                </a:solidFill>
              </a:rPr>
              <a:t>ve</a:t>
            </a:r>
            <a:r>
              <a:rPr lang="en-US" sz="1400" dirty="0">
                <a:solidFill>
                  <a:srgbClr val="0000FF"/>
                </a:solidFill>
              </a:rPr>
              <a:t> </a:t>
            </a:r>
            <a:r>
              <a:rPr lang="en-US" sz="1400" dirty="0" err="1">
                <a:solidFill>
                  <a:srgbClr val="0000FF"/>
                </a:solidFill>
              </a:rPr>
              <a:t>kaçakların</a:t>
            </a:r>
            <a:r>
              <a:rPr lang="en-US" sz="1400" dirty="0">
                <a:solidFill>
                  <a:srgbClr val="0000FF"/>
                </a:solidFill>
              </a:rPr>
              <a:t> </a:t>
            </a:r>
            <a:r>
              <a:rPr lang="en-US" sz="1400" dirty="0" err="1">
                <a:solidFill>
                  <a:srgbClr val="0000FF"/>
                </a:solidFill>
              </a:rPr>
              <a:t>azaltılması</a:t>
            </a:r>
            <a:r>
              <a:rPr lang="en-US" sz="1400" dirty="0">
                <a:solidFill>
                  <a:srgbClr val="0000FF"/>
                </a:solidFill>
              </a:rPr>
              <a:t> HEDEF E4.1. 2023 </a:t>
            </a:r>
            <a:r>
              <a:rPr lang="en-US" sz="1400" dirty="0" err="1">
                <a:solidFill>
                  <a:srgbClr val="0000FF"/>
                </a:solidFill>
              </a:rPr>
              <a:t>yılına</a:t>
            </a:r>
            <a:r>
              <a:rPr lang="en-US" sz="1400" dirty="0">
                <a:solidFill>
                  <a:srgbClr val="0000FF"/>
                </a:solidFill>
              </a:rPr>
              <a:t> </a:t>
            </a:r>
            <a:r>
              <a:rPr lang="en-US" sz="1400" dirty="0" err="1">
                <a:solidFill>
                  <a:srgbClr val="0000FF"/>
                </a:solidFill>
              </a:rPr>
              <a:t>kadar</a:t>
            </a:r>
            <a:r>
              <a:rPr lang="en-US" sz="1400" dirty="0">
                <a:solidFill>
                  <a:srgbClr val="0000FF"/>
                </a:solidFill>
              </a:rPr>
              <a:t> </a:t>
            </a:r>
            <a:r>
              <a:rPr lang="en-US" sz="1400" dirty="0" err="1">
                <a:solidFill>
                  <a:srgbClr val="0000FF"/>
                </a:solidFill>
              </a:rPr>
              <a:t>ülke</a:t>
            </a:r>
            <a:r>
              <a:rPr lang="en-US" sz="1400" dirty="0">
                <a:solidFill>
                  <a:srgbClr val="0000FF"/>
                </a:solidFill>
              </a:rPr>
              <a:t> </a:t>
            </a:r>
            <a:r>
              <a:rPr lang="en-US" sz="1400" dirty="0" err="1">
                <a:solidFill>
                  <a:srgbClr val="0000FF"/>
                </a:solidFill>
              </a:rPr>
              <a:t>çapında</a:t>
            </a:r>
            <a:r>
              <a:rPr lang="en-US" sz="1400" dirty="0">
                <a:solidFill>
                  <a:srgbClr val="0000FF"/>
                </a:solidFill>
              </a:rPr>
              <a:t> </a:t>
            </a:r>
            <a:r>
              <a:rPr lang="en-US" sz="1400" dirty="0" err="1">
                <a:solidFill>
                  <a:srgbClr val="0000FF"/>
                </a:solidFill>
              </a:rPr>
              <a:t>elektrik</a:t>
            </a:r>
            <a:r>
              <a:rPr lang="en-US" sz="1400" dirty="0">
                <a:solidFill>
                  <a:srgbClr val="0000FF"/>
                </a:solidFill>
              </a:rPr>
              <a:t> </a:t>
            </a:r>
            <a:r>
              <a:rPr lang="en-US" sz="1400" dirty="0" err="1">
                <a:solidFill>
                  <a:srgbClr val="0000FF"/>
                </a:solidFill>
              </a:rPr>
              <a:t>dağıtım</a:t>
            </a:r>
            <a:r>
              <a:rPr lang="en-US" sz="1400" dirty="0">
                <a:solidFill>
                  <a:srgbClr val="0000FF"/>
                </a:solidFill>
              </a:rPr>
              <a:t> </a:t>
            </a:r>
            <a:r>
              <a:rPr lang="en-US" sz="1400" dirty="0" err="1">
                <a:solidFill>
                  <a:srgbClr val="0000FF"/>
                </a:solidFill>
              </a:rPr>
              <a:t>kayıplarının</a:t>
            </a:r>
            <a:r>
              <a:rPr lang="en-US" sz="1400" dirty="0">
                <a:solidFill>
                  <a:srgbClr val="0000FF"/>
                </a:solidFill>
              </a:rPr>
              <a:t> %8’e </a:t>
            </a:r>
            <a:r>
              <a:rPr lang="en-US" sz="1400" dirty="0" err="1">
                <a:solidFill>
                  <a:srgbClr val="0000FF"/>
                </a:solidFill>
              </a:rPr>
              <a:t>indirilm</a:t>
            </a:r>
            <a:endParaRPr lang="en-US" sz="1400" dirty="0">
              <a:solidFill>
                <a:srgbClr val="0000FF"/>
              </a:solidFill>
            </a:endParaRPr>
          </a:p>
          <a:p>
            <a:pPr marL="114300" indent="0" algn="just">
              <a:buNone/>
            </a:pPr>
            <a:endParaRPr lang="en-US" sz="1400" b="1" dirty="0"/>
          </a:p>
          <a:p>
            <a:pPr algn="just"/>
            <a:endParaRPr lang="en-US" sz="1400" dirty="0"/>
          </a:p>
        </p:txBody>
      </p:sp>
    </p:spTree>
    <p:extLst>
      <p:ext uri="{BB962C8B-B14F-4D97-AF65-F5344CB8AC3E}">
        <p14:creationId xmlns:p14="http://schemas.microsoft.com/office/powerpoint/2010/main" val="304637871"/>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err="1"/>
              <a:t>Türkiye´nin</a:t>
            </a:r>
            <a:r>
              <a:rPr lang="en-US" sz="2800" dirty="0"/>
              <a:t> </a:t>
            </a:r>
            <a:r>
              <a:rPr lang="en-US" sz="2800" dirty="0" err="1"/>
              <a:t>İklim</a:t>
            </a:r>
            <a:r>
              <a:rPr lang="en-US" sz="2800" dirty="0"/>
              <a:t> </a:t>
            </a:r>
            <a:r>
              <a:rPr lang="en-US" sz="2800" dirty="0" err="1"/>
              <a:t>Değişikliği</a:t>
            </a:r>
            <a:r>
              <a:rPr lang="en-US" sz="2800" dirty="0"/>
              <a:t> </a:t>
            </a:r>
            <a:r>
              <a:rPr lang="en-US" sz="2800" dirty="0" err="1"/>
              <a:t>Eylem</a:t>
            </a:r>
            <a:r>
              <a:rPr lang="en-US" sz="2800" dirty="0"/>
              <a:t> </a:t>
            </a:r>
            <a:r>
              <a:rPr lang="en-US" sz="2800" dirty="0" err="1"/>
              <a:t>Planı</a:t>
            </a:r>
            <a:r>
              <a:rPr lang="en-US" sz="2800" dirty="0"/>
              <a:t> 2011-2023 </a:t>
            </a:r>
          </a:p>
        </p:txBody>
      </p:sp>
      <p:sp>
        <p:nvSpPr>
          <p:cNvPr id="3" name="Content Placeholder 2"/>
          <p:cNvSpPr>
            <a:spLocks noGrp="1"/>
          </p:cNvSpPr>
          <p:nvPr>
            <p:ph idx="1"/>
          </p:nvPr>
        </p:nvSpPr>
        <p:spPr/>
        <p:txBody>
          <a:bodyPr>
            <a:normAutofit fontScale="85000" lnSpcReduction="20000"/>
          </a:bodyPr>
          <a:lstStyle/>
          <a:p>
            <a:pPr marL="114300" indent="0">
              <a:buNone/>
            </a:pPr>
            <a:r>
              <a:rPr lang="en-US" dirty="0" smtClean="0">
                <a:solidFill>
                  <a:srgbClr val="FF0000"/>
                </a:solidFill>
              </a:rPr>
              <a:t>SANAYİ</a:t>
            </a:r>
            <a:endParaRPr lang="en-US" dirty="0">
              <a:solidFill>
                <a:srgbClr val="FF0000"/>
              </a:solidFill>
            </a:endParaRPr>
          </a:p>
          <a:p>
            <a:r>
              <a:rPr lang="en-US" dirty="0"/>
              <a:t>AMAÇLAR HEDEFLER</a:t>
            </a:r>
          </a:p>
          <a:p>
            <a:r>
              <a:rPr lang="en-US" dirty="0">
                <a:solidFill>
                  <a:srgbClr val="0000FF"/>
                </a:solidFill>
              </a:rPr>
              <a:t>AMAÇ S1. </a:t>
            </a:r>
            <a:r>
              <a:rPr lang="en-US" dirty="0" err="1">
                <a:solidFill>
                  <a:srgbClr val="0000FF"/>
                </a:solidFill>
              </a:rPr>
              <a:t>Sanayi</a:t>
            </a:r>
            <a:r>
              <a:rPr lang="en-US" dirty="0">
                <a:solidFill>
                  <a:srgbClr val="0000FF"/>
                </a:solidFill>
              </a:rPr>
              <a:t> </a:t>
            </a:r>
            <a:r>
              <a:rPr lang="en-US" dirty="0" err="1">
                <a:solidFill>
                  <a:srgbClr val="0000FF"/>
                </a:solidFill>
              </a:rPr>
              <a:t>sekt.ründe</a:t>
            </a:r>
            <a:r>
              <a:rPr lang="en-US" dirty="0">
                <a:solidFill>
                  <a:srgbClr val="0000FF"/>
                </a:solidFill>
              </a:rPr>
              <a:t> </a:t>
            </a:r>
            <a:r>
              <a:rPr lang="en-US" b="1" dirty="0" err="1">
                <a:solidFill>
                  <a:srgbClr val="0000FF"/>
                </a:solidFill>
              </a:rPr>
              <a:t>enerji</a:t>
            </a:r>
            <a:r>
              <a:rPr lang="en-US" b="1" dirty="0">
                <a:solidFill>
                  <a:srgbClr val="0000FF"/>
                </a:solidFill>
              </a:rPr>
              <a:t> </a:t>
            </a:r>
            <a:r>
              <a:rPr lang="en-US" b="1" dirty="0" err="1">
                <a:solidFill>
                  <a:srgbClr val="0000FF"/>
                </a:solidFill>
              </a:rPr>
              <a:t>verimliliğinin</a:t>
            </a:r>
            <a:r>
              <a:rPr lang="en-US" b="1" dirty="0">
                <a:solidFill>
                  <a:srgbClr val="0000FF"/>
                </a:solidFill>
              </a:rPr>
              <a:t> </a:t>
            </a:r>
            <a:r>
              <a:rPr lang="en-US" dirty="0" err="1">
                <a:solidFill>
                  <a:srgbClr val="0000FF"/>
                </a:solidFill>
              </a:rPr>
              <a:t>arttırılması</a:t>
            </a:r>
            <a:endParaRPr lang="en-US" dirty="0">
              <a:solidFill>
                <a:srgbClr val="0000FF"/>
              </a:solidFill>
            </a:endParaRPr>
          </a:p>
          <a:p>
            <a:r>
              <a:rPr lang="en-US" dirty="0"/>
              <a:t>HEDEF S1.1. Sera </a:t>
            </a:r>
            <a:r>
              <a:rPr lang="en-US" dirty="0" err="1"/>
              <a:t>gazı</a:t>
            </a:r>
            <a:r>
              <a:rPr lang="en-US" dirty="0"/>
              <a:t> </a:t>
            </a:r>
            <a:r>
              <a:rPr lang="en-US" b="1" dirty="0" err="1"/>
              <a:t>emisyonlarının</a:t>
            </a:r>
            <a:r>
              <a:rPr lang="en-US" b="1" dirty="0"/>
              <a:t> </a:t>
            </a:r>
            <a:r>
              <a:rPr lang="en-US" b="1" dirty="0" err="1"/>
              <a:t>sınırlandırılmasına</a:t>
            </a:r>
            <a:r>
              <a:rPr lang="en-US" b="1" dirty="0"/>
              <a:t> </a:t>
            </a:r>
            <a:r>
              <a:rPr lang="en-US" dirty="0" err="1"/>
              <a:t>ve</a:t>
            </a:r>
            <a:r>
              <a:rPr lang="en-US" dirty="0"/>
              <a:t> </a:t>
            </a:r>
            <a:r>
              <a:rPr lang="en-US" dirty="0" err="1"/>
              <a:t>enerji</a:t>
            </a:r>
            <a:r>
              <a:rPr lang="en-US" dirty="0"/>
              <a:t> </a:t>
            </a:r>
            <a:r>
              <a:rPr lang="en-US" dirty="0" err="1"/>
              <a:t>verimliliğine</a:t>
            </a:r>
            <a:r>
              <a:rPr lang="en-US" dirty="0"/>
              <a:t> </a:t>
            </a:r>
            <a:r>
              <a:rPr lang="en-US" dirty="0" err="1"/>
              <a:t>yönelik</a:t>
            </a:r>
            <a:r>
              <a:rPr lang="en-US" dirty="0"/>
              <a:t> </a:t>
            </a:r>
            <a:r>
              <a:rPr lang="en-US" b="1" dirty="0" err="1"/>
              <a:t>yasal</a:t>
            </a:r>
            <a:r>
              <a:rPr lang="en-US" b="1" dirty="0"/>
              <a:t> </a:t>
            </a:r>
            <a:r>
              <a:rPr lang="en-US" b="1" dirty="0" err="1"/>
              <a:t>düzenlemelerin</a:t>
            </a:r>
            <a:r>
              <a:rPr lang="en-US" b="1" dirty="0"/>
              <a:t> </a:t>
            </a:r>
            <a:r>
              <a:rPr lang="en-US" dirty="0" err="1"/>
              <a:t>yapılması</a:t>
            </a:r>
            <a:endParaRPr lang="en-US" dirty="0"/>
          </a:p>
          <a:p>
            <a:r>
              <a:rPr lang="en-US" dirty="0"/>
              <a:t>HEDEF S1.2 </a:t>
            </a:r>
            <a:r>
              <a:rPr lang="en-US" dirty="0" err="1"/>
              <a:t>Sanayi</a:t>
            </a:r>
            <a:r>
              <a:rPr lang="en-US" dirty="0"/>
              <a:t> </a:t>
            </a:r>
            <a:r>
              <a:rPr lang="en-US" dirty="0" err="1"/>
              <a:t>sekt.ründe</a:t>
            </a:r>
            <a:r>
              <a:rPr lang="en-US" dirty="0"/>
              <a:t> </a:t>
            </a:r>
            <a:r>
              <a:rPr lang="en-US" dirty="0" err="1"/>
              <a:t>enerji</a:t>
            </a:r>
            <a:r>
              <a:rPr lang="en-US" dirty="0"/>
              <a:t> </a:t>
            </a:r>
            <a:r>
              <a:rPr lang="en-US" dirty="0" err="1"/>
              <a:t>kullanımından</a:t>
            </a:r>
            <a:r>
              <a:rPr lang="en-US" dirty="0"/>
              <a:t> (</a:t>
            </a:r>
            <a:r>
              <a:rPr lang="en-US" dirty="0" err="1"/>
              <a:t>elektrik</a:t>
            </a:r>
            <a:r>
              <a:rPr lang="en-US" dirty="0"/>
              <a:t> </a:t>
            </a:r>
            <a:r>
              <a:rPr lang="en-US" dirty="0" err="1"/>
              <a:t>enerjisi</a:t>
            </a:r>
            <a:r>
              <a:rPr lang="en-US" dirty="0"/>
              <a:t> </a:t>
            </a:r>
            <a:r>
              <a:rPr lang="en-US" dirty="0" err="1"/>
              <a:t>payı</a:t>
            </a:r>
            <a:r>
              <a:rPr lang="en-US" dirty="0"/>
              <a:t> </a:t>
            </a:r>
            <a:r>
              <a:rPr lang="en-US" dirty="0" err="1"/>
              <a:t>dâhil</a:t>
            </a:r>
            <a:r>
              <a:rPr lang="en-US" dirty="0"/>
              <a:t>) </a:t>
            </a:r>
            <a:r>
              <a:rPr lang="en-US" dirty="0" err="1"/>
              <a:t>kaynaklanan</a:t>
            </a:r>
            <a:r>
              <a:rPr lang="en-US" dirty="0"/>
              <a:t> </a:t>
            </a:r>
            <a:r>
              <a:rPr lang="en-US" b="1" dirty="0"/>
              <a:t>sera </a:t>
            </a:r>
            <a:r>
              <a:rPr lang="en-US" b="1" dirty="0" err="1"/>
              <a:t>gazı</a:t>
            </a:r>
            <a:r>
              <a:rPr lang="en-US" b="1" dirty="0"/>
              <a:t> </a:t>
            </a:r>
            <a:r>
              <a:rPr lang="en-US" b="1" dirty="0" err="1"/>
              <a:t>emisyonlarının</a:t>
            </a:r>
            <a:r>
              <a:rPr lang="en-US" b="1" dirty="0"/>
              <a:t> </a:t>
            </a:r>
            <a:r>
              <a:rPr lang="en-US" b="1" dirty="0" err="1"/>
              <a:t>sınırlandırılması</a:t>
            </a:r>
            <a:endParaRPr lang="en-US" b="1" dirty="0"/>
          </a:p>
          <a:p>
            <a:r>
              <a:rPr lang="en-US" dirty="0">
                <a:solidFill>
                  <a:srgbClr val="0000FF"/>
                </a:solidFill>
              </a:rPr>
              <a:t>AMAÇ S2. 2023 </a:t>
            </a:r>
            <a:r>
              <a:rPr lang="en-US" dirty="0" err="1">
                <a:solidFill>
                  <a:srgbClr val="0000FF"/>
                </a:solidFill>
              </a:rPr>
              <a:t>yılına</a:t>
            </a:r>
            <a:r>
              <a:rPr lang="en-US" dirty="0">
                <a:solidFill>
                  <a:srgbClr val="0000FF"/>
                </a:solidFill>
              </a:rPr>
              <a:t> </a:t>
            </a:r>
            <a:r>
              <a:rPr lang="en-US" dirty="0" err="1">
                <a:solidFill>
                  <a:srgbClr val="0000FF"/>
                </a:solidFill>
              </a:rPr>
              <a:t>kadar</a:t>
            </a:r>
            <a:r>
              <a:rPr lang="en-US" dirty="0">
                <a:solidFill>
                  <a:srgbClr val="0000FF"/>
                </a:solidFill>
              </a:rPr>
              <a:t> </a:t>
            </a:r>
            <a:r>
              <a:rPr lang="en-US" dirty="0" err="1">
                <a:solidFill>
                  <a:srgbClr val="0000FF"/>
                </a:solidFill>
              </a:rPr>
              <a:t>sanayi</a:t>
            </a:r>
            <a:r>
              <a:rPr lang="en-US" dirty="0">
                <a:solidFill>
                  <a:srgbClr val="0000FF"/>
                </a:solidFill>
              </a:rPr>
              <a:t> </a:t>
            </a:r>
            <a:r>
              <a:rPr lang="en-US" dirty="0" err="1">
                <a:solidFill>
                  <a:srgbClr val="0000FF"/>
                </a:solidFill>
              </a:rPr>
              <a:t>sekt.ründe</a:t>
            </a:r>
            <a:r>
              <a:rPr lang="en-US" dirty="0">
                <a:solidFill>
                  <a:srgbClr val="0000FF"/>
                </a:solidFill>
              </a:rPr>
              <a:t> </a:t>
            </a:r>
            <a:r>
              <a:rPr lang="en-US" dirty="0" err="1">
                <a:solidFill>
                  <a:srgbClr val="0000FF"/>
                </a:solidFill>
              </a:rPr>
              <a:t>üretilen</a:t>
            </a:r>
            <a:r>
              <a:rPr lang="en-US" dirty="0">
                <a:solidFill>
                  <a:srgbClr val="0000FF"/>
                </a:solidFill>
              </a:rPr>
              <a:t> GSYİH </a:t>
            </a:r>
            <a:r>
              <a:rPr lang="en-US" dirty="0" err="1" smtClean="0">
                <a:solidFill>
                  <a:srgbClr val="0000FF"/>
                </a:solidFill>
              </a:rPr>
              <a:t>başına</a:t>
            </a:r>
            <a:r>
              <a:rPr lang="en-US" dirty="0">
                <a:solidFill>
                  <a:srgbClr val="0000FF"/>
                </a:solidFill>
              </a:rPr>
              <a:t> </a:t>
            </a:r>
            <a:r>
              <a:rPr lang="en-US" dirty="0" err="1" smtClean="0">
                <a:solidFill>
                  <a:srgbClr val="0000FF"/>
                </a:solidFill>
              </a:rPr>
              <a:t>eşdeğer</a:t>
            </a:r>
            <a:r>
              <a:rPr lang="en-US" dirty="0" smtClean="0">
                <a:solidFill>
                  <a:srgbClr val="0000FF"/>
                </a:solidFill>
              </a:rPr>
              <a:t> </a:t>
            </a:r>
            <a:r>
              <a:rPr lang="en-US" b="1" dirty="0">
                <a:solidFill>
                  <a:srgbClr val="0000FF"/>
                </a:solidFill>
              </a:rPr>
              <a:t>CO2 </a:t>
            </a:r>
            <a:r>
              <a:rPr lang="en-US" b="1" dirty="0" err="1">
                <a:solidFill>
                  <a:srgbClr val="0000FF"/>
                </a:solidFill>
              </a:rPr>
              <a:t>yoğunluğunun</a:t>
            </a:r>
            <a:r>
              <a:rPr lang="en-US" b="1" dirty="0">
                <a:solidFill>
                  <a:srgbClr val="0000FF"/>
                </a:solidFill>
              </a:rPr>
              <a:t> </a:t>
            </a:r>
            <a:r>
              <a:rPr lang="en-US" b="1" dirty="0" err="1">
                <a:solidFill>
                  <a:srgbClr val="0000FF"/>
                </a:solidFill>
              </a:rPr>
              <a:t>azaltılması</a:t>
            </a:r>
            <a:endParaRPr lang="en-US" b="1" dirty="0">
              <a:solidFill>
                <a:srgbClr val="0000FF"/>
              </a:solidFill>
            </a:endParaRPr>
          </a:p>
          <a:p>
            <a:r>
              <a:rPr lang="en-US" dirty="0"/>
              <a:t>HEDEF S2.1. Sera </a:t>
            </a:r>
            <a:r>
              <a:rPr lang="en-US" dirty="0" err="1"/>
              <a:t>gazı</a:t>
            </a:r>
            <a:r>
              <a:rPr lang="en-US" dirty="0"/>
              <a:t> </a:t>
            </a:r>
            <a:r>
              <a:rPr lang="en-US" dirty="0" err="1"/>
              <a:t>emisyonlarının</a:t>
            </a:r>
            <a:r>
              <a:rPr lang="en-US" dirty="0"/>
              <a:t> </a:t>
            </a:r>
            <a:r>
              <a:rPr lang="en-US" dirty="0" err="1"/>
              <a:t>sınırlandırılmasına</a:t>
            </a:r>
            <a:r>
              <a:rPr lang="en-US" dirty="0"/>
              <a:t> </a:t>
            </a:r>
            <a:r>
              <a:rPr lang="en-US" dirty="0" err="1"/>
              <a:t>yönelik</a:t>
            </a:r>
            <a:r>
              <a:rPr lang="en-US" dirty="0"/>
              <a:t> </a:t>
            </a:r>
            <a:r>
              <a:rPr lang="en-US" dirty="0" err="1"/>
              <a:t>mali</a:t>
            </a:r>
            <a:r>
              <a:rPr lang="en-US" dirty="0"/>
              <a:t> </a:t>
            </a:r>
            <a:r>
              <a:rPr lang="en-US" dirty="0" err="1"/>
              <a:t>ve</a:t>
            </a:r>
            <a:r>
              <a:rPr lang="en-US" dirty="0"/>
              <a:t> </a:t>
            </a:r>
            <a:r>
              <a:rPr lang="en-US" dirty="0" err="1"/>
              <a:t>teknik</a:t>
            </a:r>
            <a:r>
              <a:rPr lang="en-US" dirty="0"/>
              <a:t> </a:t>
            </a:r>
            <a:r>
              <a:rPr lang="en-US" dirty="0" err="1"/>
              <a:t>altyapının</a:t>
            </a:r>
            <a:r>
              <a:rPr lang="en-US" dirty="0"/>
              <a:t> </a:t>
            </a:r>
            <a:r>
              <a:rPr lang="en-US" dirty="0" err="1"/>
              <a:t>geliştirilmesi</a:t>
            </a:r>
            <a:endParaRPr lang="en-US" dirty="0"/>
          </a:p>
          <a:p>
            <a:r>
              <a:rPr lang="en-US" dirty="0"/>
              <a:t>HEDEF S2.2. 2023 </a:t>
            </a:r>
            <a:r>
              <a:rPr lang="en-US" dirty="0" err="1"/>
              <a:t>yılına</a:t>
            </a:r>
            <a:r>
              <a:rPr lang="en-US" dirty="0"/>
              <a:t> </a:t>
            </a:r>
            <a:r>
              <a:rPr lang="en-US" dirty="0" err="1"/>
              <a:t>kadar</a:t>
            </a:r>
            <a:r>
              <a:rPr lang="en-US" dirty="0"/>
              <a:t> </a:t>
            </a:r>
            <a:r>
              <a:rPr lang="en-US" dirty="0" err="1"/>
              <a:t>sanayi</a:t>
            </a:r>
            <a:r>
              <a:rPr lang="en-US" dirty="0"/>
              <a:t> </a:t>
            </a:r>
            <a:r>
              <a:rPr lang="en-US" dirty="0" err="1"/>
              <a:t>sekt.ründe</a:t>
            </a:r>
            <a:r>
              <a:rPr lang="en-US" dirty="0"/>
              <a:t> sera </a:t>
            </a:r>
            <a:r>
              <a:rPr lang="en-US" dirty="0" err="1"/>
              <a:t>gazı</a:t>
            </a:r>
            <a:r>
              <a:rPr lang="en-US" dirty="0"/>
              <a:t> </a:t>
            </a:r>
            <a:r>
              <a:rPr lang="en-US" dirty="0" err="1"/>
              <a:t>emisyonlarının</a:t>
            </a:r>
            <a:r>
              <a:rPr lang="en-US" dirty="0"/>
              <a:t> </a:t>
            </a:r>
            <a:r>
              <a:rPr lang="en-US" dirty="0" err="1"/>
              <a:t>sınırlandırılmasına</a:t>
            </a:r>
            <a:r>
              <a:rPr lang="en-US" dirty="0"/>
              <a:t> </a:t>
            </a:r>
            <a:r>
              <a:rPr lang="en-US" dirty="0" err="1"/>
              <a:t>yönelik</a:t>
            </a:r>
            <a:r>
              <a:rPr lang="en-US" dirty="0"/>
              <a:t> </a:t>
            </a:r>
            <a:r>
              <a:rPr lang="en-US" dirty="0" err="1"/>
              <a:t>yeni</a:t>
            </a:r>
            <a:r>
              <a:rPr lang="en-US" dirty="0"/>
              <a:t> </a:t>
            </a:r>
            <a:r>
              <a:rPr lang="en-US" dirty="0" err="1"/>
              <a:t>teknolojilerin</a:t>
            </a:r>
            <a:r>
              <a:rPr lang="en-US" dirty="0"/>
              <a:t> </a:t>
            </a:r>
            <a:r>
              <a:rPr lang="en-US" dirty="0" err="1"/>
              <a:t>geliştirilmesi</a:t>
            </a:r>
            <a:r>
              <a:rPr lang="en-US" dirty="0"/>
              <a:t> </a:t>
            </a:r>
            <a:r>
              <a:rPr lang="en-US" dirty="0" err="1"/>
              <a:t>ve</a:t>
            </a:r>
            <a:r>
              <a:rPr lang="en-US" dirty="0"/>
              <a:t> </a:t>
            </a:r>
            <a:r>
              <a:rPr lang="en-US" dirty="0" err="1"/>
              <a:t>kullanılması</a:t>
            </a:r>
            <a:endParaRPr lang="en-US" dirty="0"/>
          </a:p>
          <a:p>
            <a:r>
              <a:rPr lang="en-US" dirty="0">
                <a:solidFill>
                  <a:srgbClr val="0000FF"/>
                </a:solidFill>
              </a:rPr>
              <a:t>AMAÇ S3. </a:t>
            </a:r>
            <a:r>
              <a:rPr lang="en-US" dirty="0" err="1">
                <a:solidFill>
                  <a:srgbClr val="0000FF"/>
                </a:solidFill>
              </a:rPr>
              <a:t>İklim</a:t>
            </a:r>
            <a:r>
              <a:rPr lang="en-US" dirty="0">
                <a:solidFill>
                  <a:srgbClr val="0000FF"/>
                </a:solidFill>
              </a:rPr>
              <a:t> </a:t>
            </a:r>
            <a:r>
              <a:rPr lang="en-US" dirty="0" err="1">
                <a:solidFill>
                  <a:srgbClr val="0000FF"/>
                </a:solidFill>
              </a:rPr>
              <a:t>değişikliği</a:t>
            </a:r>
            <a:r>
              <a:rPr lang="en-US" dirty="0">
                <a:solidFill>
                  <a:srgbClr val="0000FF"/>
                </a:solidFill>
              </a:rPr>
              <a:t> </a:t>
            </a:r>
            <a:r>
              <a:rPr lang="en-US" dirty="0" err="1">
                <a:solidFill>
                  <a:srgbClr val="0000FF"/>
                </a:solidFill>
              </a:rPr>
              <a:t>ile</a:t>
            </a:r>
            <a:r>
              <a:rPr lang="en-US" dirty="0">
                <a:solidFill>
                  <a:srgbClr val="0000FF"/>
                </a:solidFill>
              </a:rPr>
              <a:t> </a:t>
            </a:r>
            <a:r>
              <a:rPr lang="en-US" dirty="0" err="1">
                <a:solidFill>
                  <a:srgbClr val="0000FF"/>
                </a:solidFill>
              </a:rPr>
              <a:t>mücadeleye</a:t>
            </a:r>
            <a:r>
              <a:rPr lang="en-US" dirty="0">
                <a:solidFill>
                  <a:srgbClr val="0000FF"/>
                </a:solidFill>
              </a:rPr>
              <a:t> </a:t>
            </a:r>
            <a:r>
              <a:rPr lang="en-US" dirty="0" err="1">
                <a:solidFill>
                  <a:srgbClr val="0000FF"/>
                </a:solidFill>
              </a:rPr>
              <a:t>yönelik</a:t>
            </a:r>
            <a:r>
              <a:rPr lang="en-US" dirty="0">
                <a:solidFill>
                  <a:srgbClr val="0000FF"/>
                </a:solidFill>
              </a:rPr>
              <a:t> </a:t>
            </a:r>
            <a:r>
              <a:rPr lang="en-US" dirty="0" err="1">
                <a:solidFill>
                  <a:srgbClr val="0000FF"/>
                </a:solidFill>
              </a:rPr>
              <a:t>olarak</a:t>
            </a:r>
            <a:r>
              <a:rPr lang="en-US" dirty="0">
                <a:solidFill>
                  <a:srgbClr val="0000FF"/>
                </a:solidFill>
              </a:rPr>
              <a:t> </a:t>
            </a:r>
            <a:r>
              <a:rPr lang="en-US" dirty="0" err="1" smtClean="0">
                <a:solidFill>
                  <a:srgbClr val="0000FF"/>
                </a:solidFill>
              </a:rPr>
              <a:t>sanayi</a:t>
            </a:r>
            <a:r>
              <a:rPr lang="en-US" dirty="0">
                <a:solidFill>
                  <a:srgbClr val="0000FF"/>
                </a:solidFill>
              </a:rPr>
              <a:t> </a:t>
            </a:r>
            <a:r>
              <a:rPr lang="en-US" dirty="0" err="1" smtClean="0">
                <a:solidFill>
                  <a:srgbClr val="0000FF"/>
                </a:solidFill>
              </a:rPr>
              <a:t>sekt.ru</a:t>
            </a:r>
            <a:r>
              <a:rPr lang="en-US" dirty="0" smtClean="0">
                <a:solidFill>
                  <a:srgbClr val="0000FF"/>
                </a:solidFill>
              </a:rPr>
              <a:t>̈ </a:t>
            </a:r>
            <a:r>
              <a:rPr lang="en-US" dirty="0" err="1">
                <a:solidFill>
                  <a:srgbClr val="0000FF"/>
                </a:solidFill>
              </a:rPr>
              <a:t>kapasitesinin</a:t>
            </a:r>
            <a:r>
              <a:rPr lang="en-US" dirty="0">
                <a:solidFill>
                  <a:srgbClr val="0000FF"/>
                </a:solidFill>
              </a:rPr>
              <a:t> </a:t>
            </a:r>
            <a:r>
              <a:rPr lang="en-US" dirty="0" err="1">
                <a:solidFill>
                  <a:srgbClr val="0000FF"/>
                </a:solidFill>
              </a:rPr>
              <a:t>gu</a:t>
            </a:r>
            <a:r>
              <a:rPr lang="en-US" dirty="0">
                <a:solidFill>
                  <a:srgbClr val="0000FF"/>
                </a:solidFill>
              </a:rPr>
              <a:t>̈.</a:t>
            </a:r>
            <a:r>
              <a:rPr lang="en-US" dirty="0" err="1">
                <a:solidFill>
                  <a:srgbClr val="0000FF"/>
                </a:solidFill>
              </a:rPr>
              <a:t>lendirilmesi</a:t>
            </a:r>
            <a:r>
              <a:rPr lang="en-US" dirty="0">
                <a:solidFill>
                  <a:srgbClr val="0000FF"/>
                </a:solidFill>
              </a:rPr>
              <a:t> </a:t>
            </a:r>
            <a:endParaRPr lang="en-US" dirty="0" smtClean="0">
              <a:solidFill>
                <a:srgbClr val="0000FF"/>
              </a:solidFill>
            </a:endParaRPr>
          </a:p>
          <a:p>
            <a:r>
              <a:rPr lang="en-US" dirty="0" smtClean="0"/>
              <a:t>HEDEF </a:t>
            </a:r>
            <a:r>
              <a:rPr lang="en-US" dirty="0"/>
              <a:t>S3.1. 2015 </a:t>
            </a:r>
            <a:r>
              <a:rPr lang="en-US" dirty="0" err="1"/>
              <a:t>yılına</a:t>
            </a:r>
            <a:r>
              <a:rPr lang="en-US" dirty="0"/>
              <a:t> </a:t>
            </a:r>
            <a:r>
              <a:rPr lang="en-US" dirty="0" err="1"/>
              <a:t>kadar</a:t>
            </a:r>
            <a:r>
              <a:rPr lang="en-US" dirty="0"/>
              <a:t> </a:t>
            </a:r>
            <a:r>
              <a:rPr lang="en-US" dirty="0" err="1"/>
              <a:t>sanayi</a:t>
            </a:r>
            <a:r>
              <a:rPr lang="en-US" dirty="0"/>
              <a:t> </a:t>
            </a:r>
            <a:r>
              <a:rPr lang="en-US" dirty="0" err="1"/>
              <a:t>sekt.ründe</a:t>
            </a:r>
            <a:r>
              <a:rPr lang="en-US" dirty="0"/>
              <a:t> sera </a:t>
            </a:r>
            <a:r>
              <a:rPr lang="en-US" dirty="0" err="1"/>
              <a:t>gazı</a:t>
            </a:r>
            <a:r>
              <a:rPr lang="en-US" dirty="0"/>
              <a:t> </a:t>
            </a:r>
            <a:r>
              <a:rPr lang="en-US" dirty="0" err="1"/>
              <a:t>emisyonlarının</a:t>
            </a:r>
            <a:r>
              <a:rPr lang="en-US" dirty="0"/>
              <a:t> </a:t>
            </a:r>
            <a:r>
              <a:rPr lang="en-US" dirty="0" err="1"/>
              <a:t>sınırlandırılmasına</a:t>
            </a:r>
            <a:r>
              <a:rPr lang="en-US" dirty="0"/>
              <a:t> </a:t>
            </a:r>
            <a:r>
              <a:rPr lang="en-US" dirty="0" err="1"/>
              <a:t>yönelik</a:t>
            </a:r>
            <a:r>
              <a:rPr lang="en-US" dirty="0"/>
              <a:t> </a:t>
            </a:r>
            <a:r>
              <a:rPr lang="en-US" dirty="0" err="1"/>
              <a:t>bilgi</a:t>
            </a:r>
            <a:r>
              <a:rPr lang="en-US" dirty="0"/>
              <a:t> </a:t>
            </a:r>
            <a:r>
              <a:rPr lang="en-US" dirty="0" err="1"/>
              <a:t>altyapısının</a:t>
            </a:r>
            <a:r>
              <a:rPr lang="en-US" dirty="0"/>
              <a:t> </a:t>
            </a:r>
            <a:r>
              <a:rPr lang="en-US" dirty="0" err="1"/>
              <a:t>oluşturulması</a:t>
            </a:r>
            <a:endParaRPr lang="en-US" b="1" dirty="0" smtClean="0"/>
          </a:p>
        </p:txBody>
      </p:sp>
    </p:spTree>
    <p:extLst>
      <p:ext uri="{BB962C8B-B14F-4D97-AF65-F5344CB8AC3E}">
        <p14:creationId xmlns:p14="http://schemas.microsoft.com/office/powerpoint/2010/main" val="2134616090"/>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p:cNvSpPr>
            <a:spLocks noGrp="1"/>
          </p:cNvSpPr>
          <p:nvPr>
            <p:ph idx="1"/>
          </p:nvPr>
        </p:nvSpPr>
        <p:spPr bwMode="auto">
          <a:xfrm>
            <a:off x="677689" y="981075"/>
            <a:ext cx="8358807" cy="576029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COP 7, </a:t>
            </a:r>
            <a:r>
              <a:rPr lang="tr-TR" sz="1800" b="1" u="sng" dirty="0" err="1" smtClean="0">
                <a:solidFill>
                  <a:srgbClr val="FF0000"/>
                </a:solidFill>
                <a:latin typeface="Arial" charset="0"/>
                <a:ea typeface="ＭＳ Ｐゴシック" pitchFamily="34" charset="-128"/>
                <a:cs typeface="Arial" charset="0"/>
              </a:rPr>
              <a:t>Marakeş</a:t>
            </a:r>
            <a:r>
              <a:rPr lang="tr-TR" sz="1800" b="1" u="sng" dirty="0" smtClean="0">
                <a:solidFill>
                  <a:srgbClr val="FF0000"/>
                </a:solidFill>
                <a:latin typeface="Arial" charset="0"/>
                <a:ea typeface="ＭＳ Ｐゴシック" pitchFamily="34" charset="-128"/>
                <a:cs typeface="Arial" charset="0"/>
              </a:rPr>
              <a:t>	:</a:t>
            </a:r>
            <a:r>
              <a:rPr lang="tr-TR" sz="1800" b="1" dirty="0" smtClean="0">
                <a:solidFill>
                  <a:srgbClr val="FF0000"/>
                </a:solidFill>
                <a:latin typeface="Arial" charset="0"/>
                <a:ea typeface="ＭＳ Ｐゴシック" pitchFamily="34" charset="-128"/>
                <a:cs typeface="Arial" charset="0"/>
              </a:rPr>
              <a:t> </a:t>
            </a:r>
            <a:r>
              <a:rPr lang="tr-TR" sz="1800" dirty="0" smtClean="0">
                <a:latin typeface="Arial" charset="0"/>
                <a:ea typeface="ＭＳ Ｐゴシック" pitchFamily="34" charset="-128"/>
                <a:cs typeface="Arial" charset="0"/>
              </a:rPr>
              <a:t>Taraflar özel koşullarımızı tanımaya davet edildi.</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COP 16, </a:t>
            </a:r>
            <a:r>
              <a:rPr lang="tr-TR" sz="1800" b="1" u="sng" dirty="0" err="1" smtClean="0">
                <a:solidFill>
                  <a:srgbClr val="FF0000"/>
                </a:solidFill>
                <a:latin typeface="Arial" charset="0"/>
                <a:ea typeface="ＭＳ Ｐゴシック" pitchFamily="34" charset="-128"/>
                <a:cs typeface="Arial" charset="0"/>
              </a:rPr>
              <a:t>Cancun</a:t>
            </a:r>
            <a:r>
              <a:rPr lang="tr-TR" sz="1800" b="1" u="sng" dirty="0" smtClean="0">
                <a:solidFill>
                  <a:srgbClr val="FF0000"/>
                </a:solidFill>
                <a:latin typeface="Arial" charset="0"/>
                <a:ea typeface="ＭＳ Ｐゴシック" pitchFamily="34" charset="-128"/>
                <a:cs typeface="Arial" charset="0"/>
              </a:rPr>
              <a:t>	:</a:t>
            </a:r>
            <a:r>
              <a:rPr lang="tr-TR" sz="1800" dirty="0" smtClean="0">
                <a:latin typeface="Arial" charset="0"/>
                <a:ea typeface="ＭＳ Ｐゴシック" pitchFamily="34" charset="-128"/>
                <a:cs typeface="Arial" charset="0"/>
              </a:rPr>
              <a:t>	Özel koşullarımız tanındı.</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COP 17, </a:t>
            </a:r>
            <a:r>
              <a:rPr lang="tr-TR" sz="1800" b="1" u="sng" dirty="0" err="1" smtClean="0">
                <a:solidFill>
                  <a:srgbClr val="FF0000"/>
                </a:solidFill>
                <a:latin typeface="Arial" charset="0"/>
                <a:ea typeface="ＭＳ Ｐゴシック" pitchFamily="34" charset="-128"/>
                <a:cs typeface="Arial" charset="0"/>
              </a:rPr>
              <a:t>Durban</a:t>
            </a:r>
            <a:r>
              <a:rPr lang="tr-TR" sz="1800" b="1" u="sng" dirty="0" smtClean="0">
                <a:solidFill>
                  <a:srgbClr val="FF0000"/>
                </a:solidFill>
                <a:latin typeface="Arial" charset="0"/>
                <a:ea typeface="ＭＳ Ｐゴシック" pitchFamily="34" charset="-128"/>
                <a:cs typeface="Arial" charset="0"/>
              </a:rPr>
              <a:t>	:</a:t>
            </a:r>
            <a:r>
              <a:rPr lang="tr-TR" sz="1800" dirty="0" smtClean="0">
                <a:latin typeface="Arial" charset="0"/>
                <a:ea typeface="ＭＳ Ｐゴシック" pitchFamily="34" charset="-128"/>
                <a:cs typeface="Arial" charset="0"/>
              </a:rPr>
              <a:t>	Özel koşullarımız teyit edildi; ülkemize sağlanacak desteğin 		</a:t>
            </a:r>
            <a:r>
              <a:rPr lang="tr-TR" sz="1800" dirty="0" err="1" smtClean="0">
                <a:latin typeface="Arial" charset="0"/>
                <a:ea typeface="ＭＳ Ｐゴシック" pitchFamily="34" charset="-128"/>
                <a:cs typeface="Arial" charset="0"/>
              </a:rPr>
              <a:t>modalitelerinin</a:t>
            </a:r>
            <a:r>
              <a:rPr lang="tr-TR" sz="1800" dirty="0" smtClean="0">
                <a:latin typeface="Arial" charset="0"/>
                <a:ea typeface="ＭＳ Ｐゴシック" pitchFamily="34" charset="-128"/>
                <a:cs typeface="Arial" charset="0"/>
              </a:rPr>
              <a:t> belirlenmesine ilişkin müzakerelerin 		sürdürülmesi kararlaştırıldı.</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COP 18, Doha	:</a:t>
            </a:r>
            <a:r>
              <a:rPr lang="tr-TR" sz="1800" dirty="0" smtClean="0">
                <a:latin typeface="Arial" charset="0"/>
                <a:ea typeface="ＭＳ Ｐゴシック" pitchFamily="34" charset="-128"/>
                <a:cs typeface="Arial" charset="0"/>
              </a:rPr>
              <a:t>	Ülkemize sağlanacak desteğe ilişkin kuralların 			belirlenmesine	için yol haritası oluşturulması kararlaştırıldı.</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Mayıs 2013	:</a:t>
            </a:r>
            <a:r>
              <a:rPr lang="tr-TR" sz="1800" dirty="0" smtClean="0">
                <a:latin typeface="Arial" charset="0"/>
                <a:ea typeface="ＭＳ Ｐゴシック" pitchFamily="34" charset="-128"/>
                <a:cs typeface="Arial" charset="0"/>
              </a:rPr>
              <a:t>	Sekretarya teknik kağıdı hazırladı.</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COP 19, Varşova	:</a:t>
            </a:r>
            <a:r>
              <a:rPr lang="tr-TR" sz="1800" dirty="0" smtClean="0">
                <a:latin typeface="Arial" charset="0"/>
                <a:ea typeface="ＭＳ Ｐゴシック" pitchFamily="34" charset="-128"/>
                <a:cs typeface="Arial" charset="0"/>
              </a:rPr>
              <a:t>	SBI müzakerelerinde Tarafımızdan </a:t>
            </a:r>
            <a:r>
              <a:rPr lang="tr-TR" sz="1800" b="1" dirty="0" smtClean="0">
                <a:latin typeface="Arial" charset="0"/>
                <a:ea typeface="ＭＳ Ｐゴシック" pitchFamily="34" charset="-128"/>
                <a:cs typeface="Arial" charset="0"/>
              </a:rPr>
              <a:t>«teknik kağıdın kabul 		edilir olmadığı» </a:t>
            </a:r>
            <a:r>
              <a:rPr lang="tr-TR" sz="1800" dirty="0" smtClean="0">
                <a:latin typeface="Arial" charset="0"/>
                <a:ea typeface="ＭＳ Ｐゴシック" pitchFamily="34" charset="-128"/>
                <a:cs typeface="Arial" charset="0"/>
              </a:rPr>
              <a:t>bildirildi.</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Şubat-Mart 2014	:</a:t>
            </a:r>
            <a:r>
              <a:rPr lang="tr-TR" sz="1800" dirty="0" smtClean="0">
                <a:latin typeface="Arial" charset="0"/>
                <a:ea typeface="ＭＳ Ｐゴシック" pitchFamily="34" charset="-128"/>
                <a:cs typeface="Arial" charset="0"/>
              </a:rPr>
              <a:t>	Sekretaryaya teknik kağıdın geliştirilmesini teminen bir 		Kağıt (</a:t>
            </a:r>
            <a:r>
              <a:rPr lang="tr-TR" sz="1800" dirty="0" err="1" smtClean="0">
                <a:latin typeface="Arial" charset="0"/>
                <a:ea typeface="ＭＳ Ｐゴシック" pitchFamily="34" charset="-128"/>
                <a:cs typeface="Arial" charset="0"/>
              </a:rPr>
              <a:t>Non-Paper</a:t>
            </a:r>
            <a:r>
              <a:rPr lang="tr-TR" sz="1800" dirty="0" smtClean="0">
                <a:latin typeface="Arial" charset="0"/>
                <a:ea typeface="ＭＳ Ｐゴシック" pitchFamily="34" charset="-128"/>
                <a:cs typeface="Arial" charset="0"/>
              </a:rPr>
              <a:t>) tevdi edildi. SBI Başkanı, Sekretarya ve 		ilgili taraflarla temaslarda bulunuldu.</a:t>
            </a:r>
          </a:p>
          <a:p>
            <a:pPr marL="0" indent="0" algn="just">
              <a:lnSpc>
                <a:spcPct val="110000"/>
              </a:lnSpc>
              <a:spcBef>
                <a:spcPts val="0"/>
              </a:spcBef>
              <a:spcAft>
                <a:spcPts val="600"/>
              </a:spcAft>
              <a:buFont typeface="Arial" charset="0"/>
              <a:buNone/>
              <a:tabLst>
                <a:tab pos="1971675" algn="l"/>
                <a:tab pos="2149475" algn="l"/>
              </a:tabLst>
            </a:pPr>
            <a:r>
              <a:rPr lang="tr-TR" sz="1800" b="1" u="sng" dirty="0" smtClean="0">
                <a:solidFill>
                  <a:srgbClr val="FF0000"/>
                </a:solidFill>
                <a:latin typeface="Arial" charset="0"/>
                <a:ea typeface="ＭＳ Ｐゴシック" pitchFamily="34" charset="-128"/>
                <a:cs typeface="Arial" charset="0"/>
              </a:rPr>
              <a:t>Haziran 2014	:</a:t>
            </a:r>
            <a:r>
              <a:rPr lang="tr-TR" sz="1800" b="1" dirty="0" smtClean="0">
                <a:latin typeface="Arial" charset="0"/>
                <a:ea typeface="ＭＳ Ｐゴシック" pitchFamily="34" charset="-128"/>
                <a:cs typeface="Arial" charset="0"/>
              </a:rPr>
              <a:t>	</a:t>
            </a:r>
            <a:r>
              <a:rPr lang="tr-TR" sz="1800" dirty="0" smtClean="0">
                <a:latin typeface="Arial" charset="0"/>
                <a:ea typeface="ＭＳ Ｐゴシック" pitchFamily="34" charset="-128"/>
                <a:cs typeface="Arial" charset="0"/>
              </a:rPr>
              <a:t>SBI 40 oturumları sonucunda aşağıda yer alan taslak		karar metni ortaya kondu. Peru’daki 20. Taraflar	  		Konferansında Türkiye için yeni bir COP kararı alınması 		beklenmektedir.</a:t>
            </a:r>
            <a:endParaRPr lang="tr-TR" dirty="0" smtClean="0">
              <a:latin typeface="Arial" charset="0"/>
              <a:ea typeface="ＭＳ Ｐゴシック" pitchFamily="34" charset="-128"/>
              <a:cs typeface="Arial" charset="0"/>
            </a:endParaRPr>
          </a:p>
        </p:txBody>
      </p:sp>
      <p:sp>
        <p:nvSpPr>
          <p:cNvPr id="5" name="Rectangle 4"/>
          <p:cNvSpPr>
            <a:spLocks noChangeArrowheads="1"/>
          </p:cNvSpPr>
          <p:nvPr/>
        </p:nvSpPr>
        <p:spPr bwMode="auto">
          <a:xfrm>
            <a:off x="1259632" y="115888"/>
            <a:ext cx="6624736"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spcBef>
                <a:spcPct val="20000"/>
              </a:spcBef>
            </a:pPr>
            <a:r>
              <a:rPr lang="tr-TR" sz="2400" b="1" dirty="0" smtClean="0">
                <a:solidFill>
                  <a:srgbClr val="0000FF"/>
                </a:solidFill>
              </a:rPr>
              <a:t>BMİDÇS TÜRKİYE KARARLARI</a:t>
            </a:r>
          </a:p>
          <a:p>
            <a:pPr algn="ctr" eaLnBrk="0" hangingPunct="0">
              <a:spcBef>
                <a:spcPct val="20000"/>
              </a:spcBef>
            </a:pPr>
            <a:r>
              <a:rPr lang="tr-TR" sz="2400" b="1" dirty="0" smtClean="0">
                <a:solidFill>
                  <a:srgbClr val="FF0000"/>
                </a:solidFill>
              </a:rPr>
              <a:t>TARİHÇE</a:t>
            </a:r>
            <a:endParaRPr lang="tr-TR" sz="2400" b="1" dirty="0">
              <a:solidFill>
                <a:srgbClr val="FF0000"/>
              </a:solidFill>
            </a:endParaRPr>
          </a:p>
        </p:txBody>
      </p:sp>
    </p:spTree>
    <p:extLst>
      <p:ext uri="{BB962C8B-B14F-4D97-AF65-F5344CB8AC3E}">
        <p14:creationId xmlns:p14="http://schemas.microsoft.com/office/powerpoint/2010/main" val="2026758071"/>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COP 20 </a:t>
            </a:r>
            <a:r>
              <a:rPr lang="en-US" dirty="0" err="1" smtClean="0"/>
              <a:t>Türkiye</a:t>
            </a:r>
            <a:r>
              <a:rPr lang="en-US" dirty="0" smtClean="0"/>
              <a:t>  </a:t>
            </a:r>
            <a:r>
              <a:rPr lang="en-US" dirty="0" err="1" smtClean="0"/>
              <a:t>kararı</a:t>
            </a:r>
            <a:endParaRPr lang="en-US" dirty="0"/>
          </a:p>
        </p:txBody>
      </p:sp>
      <p:sp>
        <p:nvSpPr>
          <p:cNvPr id="3" name="Content Placeholder 2"/>
          <p:cNvSpPr>
            <a:spLocks noGrp="1"/>
          </p:cNvSpPr>
          <p:nvPr>
            <p:ph idx="1"/>
          </p:nvPr>
        </p:nvSpPr>
        <p:spPr/>
        <p:txBody>
          <a:bodyPr/>
          <a:lstStyle/>
          <a:p>
            <a:endParaRPr lang="en-US" dirty="0"/>
          </a:p>
          <a:p>
            <a:r>
              <a:rPr lang="en-US" dirty="0"/>
              <a:t> 1. </a:t>
            </a:r>
            <a:r>
              <a:rPr lang="en-US" i="1" dirty="0"/>
              <a:t>Recognizes </a:t>
            </a:r>
            <a:r>
              <a:rPr lang="en-US" dirty="0"/>
              <a:t>the opportunities for Parties included in Annex I to the Convention whose special circumstances are recognized by the Conference of the Parties to </a:t>
            </a:r>
            <a:r>
              <a:rPr lang="en-US" b="1" dirty="0"/>
              <a:t>benefit, at least until 2020, from support from relevant bodies established under the Convention and other relevant bodies and institutions to enhance mitigation, adaptation, technology, capacity-building and access to finance</a:t>
            </a:r>
            <a:r>
              <a:rPr lang="en-US" dirty="0"/>
              <a:t>; </a:t>
            </a:r>
          </a:p>
          <a:p>
            <a:r>
              <a:rPr lang="en-US" dirty="0"/>
              <a:t>2. </a:t>
            </a:r>
            <a:r>
              <a:rPr lang="en-US" i="1" dirty="0"/>
              <a:t>Encourages </a:t>
            </a:r>
            <a:r>
              <a:rPr lang="en-US" dirty="0"/>
              <a:t>Parties included in Annex I to the Convention whose special circumstances are recognized by the Conference of the Parties to fully utilize those opportunities; </a:t>
            </a:r>
          </a:p>
        </p:txBody>
      </p:sp>
    </p:spTree>
    <p:extLst>
      <p:ext uri="{BB962C8B-B14F-4D97-AF65-F5344CB8AC3E}">
        <p14:creationId xmlns:p14="http://schemas.microsoft.com/office/powerpoint/2010/main" val="4170288107"/>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COP 20 </a:t>
            </a:r>
            <a:r>
              <a:rPr lang="en-US" dirty="0" err="1" smtClean="0"/>
              <a:t>Türkiye</a:t>
            </a:r>
            <a:r>
              <a:rPr lang="en-US" dirty="0" smtClean="0"/>
              <a:t>  </a:t>
            </a:r>
            <a:r>
              <a:rPr lang="en-US" dirty="0" err="1" smtClean="0"/>
              <a:t>kararı</a:t>
            </a:r>
            <a:endParaRPr lang="en-US" dirty="0"/>
          </a:p>
        </p:txBody>
      </p:sp>
      <p:sp>
        <p:nvSpPr>
          <p:cNvPr id="3" name="Content Placeholder 2"/>
          <p:cNvSpPr>
            <a:spLocks noGrp="1"/>
          </p:cNvSpPr>
          <p:nvPr>
            <p:ph idx="1"/>
          </p:nvPr>
        </p:nvSpPr>
        <p:spPr/>
        <p:txBody>
          <a:bodyPr>
            <a:normAutofit lnSpcReduction="10000"/>
          </a:bodyPr>
          <a:lstStyle/>
          <a:p>
            <a:r>
              <a:rPr lang="en-US" dirty="0"/>
              <a:t>3. </a:t>
            </a:r>
            <a:r>
              <a:rPr lang="en-US" i="1" dirty="0"/>
              <a:t>Urges </a:t>
            </a:r>
            <a:r>
              <a:rPr lang="en-US" dirty="0">
                <a:solidFill>
                  <a:srgbClr val="3366FF"/>
                </a:solidFill>
              </a:rPr>
              <a:t>Parties included in Annex II </a:t>
            </a:r>
            <a:r>
              <a:rPr lang="en-US" dirty="0"/>
              <a:t>to the Convention which are in a position to do so, through multilateral agencies, including the Global Environment Facility within its mandate, relevant intergovernmental organizations, international financial institutions, other partnerships and initiatives, bilateral agencies and the private sector, or </a:t>
            </a:r>
            <a:r>
              <a:rPr lang="en-US" b="1" dirty="0"/>
              <a:t>through any further arrangements</a:t>
            </a:r>
            <a:r>
              <a:rPr lang="en-US" dirty="0"/>
              <a:t>, as appropriate, to provide financial, technological, technical and capacity-building support to Parties included in Annex I to the Convention whose special circumstances are recognized by the Conference of the Parties in order to assist them in </a:t>
            </a:r>
            <a:r>
              <a:rPr lang="en-US" b="1" dirty="0">
                <a:solidFill>
                  <a:srgbClr val="FF0000"/>
                </a:solidFill>
              </a:rPr>
              <a:t>implementing their national strategies, actions and plans on climate change mitigation and adaptation, and developing their low-emission development strategies</a:t>
            </a:r>
            <a:r>
              <a:rPr lang="en-US" dirty="0">
                <a:solidFill>
                  <a:srgbClr val="FF0000"/>
                </a:solidFill>
              </a:rPr>
              <a:t> </a:t>
            </a:r>
            <a:r>
              <a:rPr lang="en-US" dirty="0"/>
              <a:t>or plans in accordance with decision 1/CP.16. </a:t>
            </a:r>
          </a:p>
        </p:txBody>
      </p:sp>
    </p:spTree>
    <p:extLst>
      <p:ext uri="{BB962C8B-B14F-4D97-AF65-F5344CB8AC3E}">
        <p14:creationId xmlns:p14="http://schemas.microsoft.com/office/powerpoint/2010/main" val="152592263"/>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Green Climate Fund (</a:t>
            </a:r>
            <a:r>
              <a:rPr lang="en-US" sz="3600" dirty="0" err="1" smtClean="0"/>
              <a:t>Yeşil</a:t>
            </a:r>
            <a:r>
              <a:rPr lang="en-US" sz="3600" dirty="0" smtClean="0"/>
              <a:t> </a:t>
            </a:r>
            <a:r>
              <a:rPr lang="en-US" sz="3600" dirty="0" err="1" smtClean="0"/>
              <a:t>İklim</a:t>
            </a:r>
            <a:r>
              <a:rPr lang="en-US" sz="3600" dirty="0" smtClean="0"/>
              <a:t> </a:t>
            </a:r>
            <a:r>
              <a:rPr lang="en-US" sz="3600" dirty="0" err="1" smtClean="0"/>
              <a:t>Fonu</a:t>
            </a:r>
            <a:r>
              <a:rPr lang="en-US" sz="3600" dirty="0" smtClean="0"/>
              <a:t>)</a:t>
            </a:r>
            <a:endParaRPr lang="en-US" sz="3600" dirty="0"/>
          </a:p>
        </p:txBody>
      </p:sp>
      <p:sp>
        <p:nvSpPr>
          <p:cNvPr id="3" name="Content Placeholder 2"/>
          <p:cNvSpPr>
            <a:spLocks noGrp="1"/>
          </p:cNvSpPr>
          <p:nvPr>
            <p:ph idx="1"/>
          </p:nvPr>
        </p:nvSpPr>
        <p:spPr/>
        <p:txBody>
          <a:bodyPr>
            <a:normAutofit/>
          </a:bodyPr>
          <a:lstStyle/>
          <a:p>
            <a:pPr marL="411480" lvl="1" indent="0">
              <a:buNone/>
            </a:pPr>
            <a:r>
              <a:rPr lang="en-US" b="1" dirty="0"/>
              <a:t>Objectives and principles</a:t>
            </a:r>
            <a:endParaRPr lang="en-US" dirty="0"/>
          </a:p>
          <a:p>
            <a:r>
              <a:rPr lang="en-US" sz="2400" dirty="0" smtClean="0"/>
              <a:t> “</a:t>
            </a:r>
            <a:r>
              <a:rPr lang="en-US" sz="2400" dirty="0"/>
              <a:t>[</a:t>
            </a:r>
            <a:r>
              <a:rPr lang="en-US" sz="2400" dirty="0" err="1"/>
              <a:t>i</a:t>
            </a:r>
            <a:r>
              <a:rPr lang="en-US" sz="2400" dirty="0"/>
              <a:t>]n the context of sustainable development, the Fund will promote the </a:t>
            </a:r>
            <a:r>
              <a:rPr lang="en-US" sz="2400" b="1" dirty="0">
                <a:solidFill>
                  <a:srgbClr val="FF0000"/>
                </a:solidFill>
              </a:rPr>
              <a:t>paradigm shift towards low emission and climate-resilient development pathways </a:t>
            </a:r>
            <a:r>
              <a:rPr lang="en-US" sz="2400" dirty="0">
                <a:solidFill>
                  <a:srgbClr val="FF0000"/>
                </a:solidFill>
              </a:rPr>
              <a:t>by providing </a:t>
            </a:r>
            <a:r>
              <a:rPr lang="en-US" sz="2400" b="1" dirty="0">
                <a:solidFill>
                  <a:srgbClr val="FF0000"/>
                </a:solidFill>
              </a:rPr>
              <a:t>support to developing countries </a:t>
            </a:r>
            <a:r>
              <a:rPr lang="en-US" sz="2400" dirty="0"/>
              <a:t>to limit or reduce their greenhouse gas emissions and to adapt to the impacts of climate change, taking into account the needs of those developing countries particularly vulnerable to the adverse effects of climate change.” </a:t>
            </a:r>
            <a:endParaRPr lang="en-US" sz="2400" dirty="0" smtClean="0"/>
          </a:p>
          <a:p>
            <a:r>
              <a:rPr lang="en-US" sz="2400" dirty="0" smtClean="0"/>
              <a:t>The </a:t>
            </a:r>
            <a:r>
              <a:rPr lang="en-US" sz="2400" dirty="0"/>
              <a:t>Fund is also to be guided by the principles and provisions of the Convention and to be guided by the Conference of the parties.</a:t>
            </a:r>
          </a:p>
          <a:p>
            <a:endParaRPr lang="en-US" sz="2800" dirty="0"/>
          </a:p>
        </p:txBody>
      </p:sp>
    </p:spTree>
    <p:extLst>
      <p:ext uri="{BB962C8B-B14F-4D97-AF65-F5344CB8AC3E}">
        <p14:creationId xmlns:p14="http://schemas.microsoft.com/office/powerpoint/2010/main" val="4202711870"/>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Green Climate Fund (</a:t>
            </a:r>
            <a:r>
              <a:rPr lang="en-US" sz="3600" dirty="0" err="1" smtClean="0"/>
              <a:t>Yeşil</a:t>
            </a:r>
            <a:r>
              <a:rPr lang="en-US" sz="3600" dirty="0" smtClean="0"/>
              <a:t> </a:t>
            </a:r>
            <a:r>
              <a:rPr lang="en-US" sz="3600" dirty="0" err="1" smtClean="0"/>
              <a:t>İklim</a:t>
            </a:r>
            <a:r>
              <a:rPr lang="en-US" sz="3600" dirty="0" smtClean="0"/>
              <a:t> </a:t>
            </a:r>
            <a:r>
              <a:rPr lang="en-US" sz="3600" dirty="0" err="1" smtClean="0"/>
              <a:t>Fonu</a:t>
            </a:r>
            <a:r>
              <a:rPr lang="en-US" sz="3600" dirty="0" smtClean="0"/>
              <a:t>) </a:t>
            </a:r>
            <a:r>
              <a:rPr lang="en-US" sz="3600" dirty="0" err="1" smtClean="0"/>
              <a:t>ve</a:t>
            </a:r>
            <a:r>
              <a:rPr lang="en-US" sz="3600" dirty="0" smtClean="0"/>
              <a:t> </a:t>
            </a:r>
            <a:r>
              <a:rPr lang="en-US" sz="3600" dirty="0" err="1" smtClean="0"/>
              <a:t>Türkiye</a:t>
            </a:r>
            <a:endParaRPr lang="en-US" sz="3600" dirty="0"/>
          </a:p>
        </p:txBody>
      </p:sp>
      <p:sp>
        <p:nvSpPr>
          <p:cNvPr id="3" name="Content Placeholder 2"/>
          <p:cNvSpPr>
            <a:spLocks noGrp="1"/>
          </p:cNvSpPr>
          <p:nvPr>
            <p:ph idx="1"/>
          </p:nvPr>
        </p:nvSpPr>
        <p:spPr/>
        <p:txBody>
          <a:bodyPr>
            <a:normAutofit fontScale="92500"/>
          </a:bodyPr>
          <a:lstStyle/>
          <a:p>
            <a:pPr lvl="1"/>
            <a:r>
              <a:rPr lang="en-US" b="1" dirty="0"/>
              <a:t>Eligibility </a:t>
            </a:r>
            <a:endParaRPr lang="en-US" dirty="0"/>
          </a:p>
          <a:p>
            <a:r>
              <a:rPr lang="en-US" sz="2400" dirty="0"/>
              <a:t>The Governing Instrument, </a:t>
            </a:r>
            <a:r>
              <a:rPr lang="en-US" sz="2400" dirty="0" smtClean="0"/>
              <a:t>paragraph </a:t>
            </a:r>
            <a:r>
              <a:rPr lang="en-US" sz="2400" dirty="0"/>
              <a:t>35, </a:t>
            </a:r>
          </a:p>
          <a:p>
            <a:r>
              <a:rPr lang="en-US" sz="2400" dirty="0" smtClean="0"/>
              <a:t> </a:t>
            </a:r>
            <a:r>
              <a:rPr lang="en-US" sz="2400" dirty="0"/>
              <a:t>“</a:t>
            </a:r>
            <a:r>
              <a:rPr lang="en-US" sz="2400" dirty="0">
                <a:solidFill>
                  <a:srgbClr val="0000FF"/>
                </a:solidFill>
              </a:rPr>
              <a:t>[a]</a:t>
            </a:r>
            <a:r>
              <a:rPr lang="en-US" sz="2400" dirty="0" err="1">
                <a:solidFill>
                  <a:srgbClr val="0000FF"/>
                </a:solidFill>
              </a:rPr>
              <a:t>ll</a:t>
            </a:r>
            <a:r>
              <a:rPr lang="en-US" sz="2400" dirty="0">
                <a:solidFill>
                  <a:srgbClr val="0000FF"/>
                </a:solidFill>
              </a:rPr>
              <a:t> developing country Parties </a:t>
            </a:r>
            <a:r>
              <a:rPr lang="en-US" sz="2400" dirty="0"/>
              <a:t>to the Convention are eligible to receive resources from the Fund.” </a:t>
            </a:r>
            <a:endParaRPr lang="en-US" sz="2400" dirty="0" smtClean="0"/>
          </a:p>
          <a:p>
            <a:r>
              <a:rPr lang="en-US" sz="2400" dirty="0" smtClean="0"/>
              <a:t>The </a:t>
            </a:r>
            <a:r>
              <a:rPr lang="en-US" sz="2400" dirty="0"/>
              <a:t>Green Climate Fund is mandated to finance “agreed full and agreed incremental costs for activities to enable and support enhanced action on adaptation, mitigation…” and “support </a:t>
            </a:r>
            <a:r>
              <a:rPr lang="en-US" sz="2400" b="1" dirty="0"/>
              <a:t>developing countries </a:t>
            </a:r>
            <a:r>
              <a:rPr lang="en-US" sz="2400" dirty="0"/>
              <a:t>in pursuing project-based and programmatic approaches in accordance with climate change strategies and plans, such as </a:t>
            </a:r>
            <a:r>
              <a:rPr lang="en-US" sz="2400" b="1" dirty="0">
                <a:solidFill>
                  <a:srgbClr val="FF0000"/>
                </a:solidFill>
              </a:rPr>
              <a:t>low-emission development strategies or plans, </a:t>
            </a:r>
            <a:r>
              <a:rPr lang="en-US" sz="2400" dirty="0"/>
              <a:t>nationally appropriate mitigation actions (NAMAs), national adaptation plans of action (NAPAs), national adaptation plans (NAPs) and other related activities.”</a:t>
            </a:r>
            <a:r>
              <a:rPr lang="en-US" dirty="0"/>
              <a:t> </a:t>
            </a:r>
            <a:endParaRPr lang="en-US" sz="4800" dirty="0"/>
          </a:p>
        </p:txBody>
      </p:sp>
    </p:spTree>
    <p:extLst>
      <p:ext uri="{BB962C8B-B14F-4D97-AF65-F5344CB8AC3E}">
        <p14:creationId xmlns:p14="http://schemas.microsoft.com/office/powerpoint/2010/main" val="903436125"/>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dirty="0" err="1" smtClean="0"/>
              <a:t>Türkiye</a:t>
            </a:r>
            <a:r>
              <a:rPr lang="en-US" sz="4000" dirty="0" smtClean="0"/>
              <a:t> </a:t>
            </a:r>
            <a:r>
              <a:rPr lang="en-US" sz="4000" dirty="0" err="1" smtClean="0"/>
              <a:t>ve</a:t>
            </a:r>
            <a:r>
              <a:rPr lang="en-US" sz="4000" dirty="0" smtClean="0"/>
              <a:t> 2015 Paris</a:t>
            </a:r>
            <a:endParaRPr lang="en-US" sz="4000" dirty="0"/>
          </a:p>
        </p:txBody>
      </p:sp>
      <p:sp>
        <p:nvSpPr>
          <p:cNvPr id="3" name="Content Placeholder 2"/>
          <p:cNvSpPr>
            <a:spLocks noGrp="1"/>
          </p:cNvSpPr>
          <p:nvPr>
            <p:ph idx="1"/>
          </p:nvPr>
        </p:nvSpPr>
        <p:spPr/>
        <p:txBody>
          <a:bodyPr>
            <a:normAutofit fontScale="62500" lnSpcReduction="20000"/>
          </a:bodyPr>
          <a:lstStyle/>
          <a:p>
            <a:pPr marL="114300" indent="0">
              <a:buNone/>
            </a:pPr>
            <a:endParaRPr lang="en-US" sz="3200" dirty="0" smtClean="0">
              <a:solidFill>
                <a:srgbClr val="0000FF"/>
              </a:solidFill>
            </a:endParaRPr>
          </a:p>
          <a:p>
            <a:r>
              <a:rPr lang="en-US" sz="3200" dirty="0" smtClean="0">
                <a:solidFill>
                  <a:srgbClr val="0000FF"/>
                </a:solidFill>
              </a:rPr>
              <a:t>2015 Paris </a:t>
            </a:r>
            <a:r>
              <a:rPr lang="en-US" sz="3200" dirty="0" err="1" smtClean="0">
                <a:solidFill>
                  <a:srgbClr val="0000FF"/>
                </a:solidFill>
              </a:rPr>
              <a:t>anlaşmasından</a:t>
            </a:r>
            <a:r>
              <a:rPr lang="en-US" sz="3200" dirty="0" smtClean="0">
                <a:solidFill>
                  <a:srgbClr val="0000FF"/>
                </a:solidFill>
              </a:rPr>
              <a:t> </a:t>
            </a:r>
            <a:r>
              <a:rPr lang="en-US" sz="3200" dirty="0" err="1" smtClean="0">
                <a:solidFill>
                  <a:srgbClr val="0000FF"/>
                </a:solidFill>
              </a:rPr>
              <a:t>beklentimiz</a:t>
            </a:r>
            <a:r>
              <a:rPr lang="en-US" sz="3200" dirty="0" smtClean="0">
                <a:solidFill>
                  <a:srgbClr val="0000FF"/>
                </a:solidFill>
              </a:rPr>
              <a:t> </a:t>
            </a:r>
            <a:r>
              <a:rPr lang="en-US" sz="3200" dirty="0" err="1" smtClean="0">
                <a:solidFill>
                  <a:srgbClr val="0000FF"/>
                </a:solidFill>
              </a:rPr>
              <a:t>nedir</a:t>
            </a:r>
            <a:r>
              <a:rPr lang="en-US" sz="3200" dirty="0" smtClean="0">
                <a:solidFill>
                  <a:srgbClr val="0000FF"/>
                </a:solidFill>
              </a:rPr>
              <a:t>?</a:t>
            </a:r>
          </a:p>
          <a:p>
            <a:pPr lvl="1"/>
            <a:r>
              <a:rPr lang="en-US" sz="3000" dirty="0" smtClean="0">
                <a:solidFill>
                  <a:srgbClr val="0000FF"/>
                </a:solidFill>
              </a:rPr>
              <a:t>Form</a:t>
            </a:r>
          </a:p>
          <a:p>
            <a:pPr lvl="1"/>
            <a:r>
              <a:rPr lang="en-US" sz="3000" dirty="0" err="1" smtClean="0">
                <a:solidFill>
                  <a:srgbClr val="0000FF"/>
                </a:solidFill>
              </a:rPr>
              <a:t>Azaltım</a:t>
            </a:r>
            <a:r>
              <a:rPr lang="en-US" sz="3000" dirty="0" smtClean="0">
                <a:solidFill>
                  <a:srgbClr val="0000FF"/>
                </a:solidFill>
              </a:rPr>
              <a:t> </a:t>
            </a:r>
          </a:p>
          <a:p>
            <a:pPr lvl="1"/>
            <a:r>
              <a:rPr lang="en-US" sz="3000" dirty="0" err="1" smtClean="0">
                <a:solidFill>
                  <a:srgbClr val="0000FF"/>
                </a:solidFill>
              </a:rPr>
              <a:t>Uyum</a:t>
            </a:r>
            <a:endParaRPr lang="en-US" sz="3000" dirty="0" smtClean="0">
              <a:solidFill>
                <a:srgbClr val="0000FF"/>
              </a:solidFill>
            </a:endParaRPr>
          </a:p>
          <a:p>
            <a:pPr lvl="1"/>
            <a:r>
              <a:rPr lang="en-US" sz="3000" dirty="0" err="1" smtClean="0">
                <a:solidFill>
                  <a:srgbClr val="0000FF"/>
                </a:solidFill>
              </a:rPr>
              <a:t>Teknoloji</a:t>
            </a:r>
            <a:r>
              <a:rPr lang="en-US" sz="3000" dirty="0" smtClean="0">
                <a:solidFill>
                  <a:srgbClr val="0000FF"/>
                </a:solidFill>
              </a:rPr>
              <a:t> </a:t>
            </a:r>
            <a:r>
              <a:rPr lang="en-US" sz="3000" dirty="0" err="1" smtClean="0">
                <a:solidFill>
                  <a:srgbClr val="0000FF"/>
                </a:solidFill>
              </a:rPr>
              <a:t>ve</a:t>
            </a:r>
            <a:r>
              <a:rPr lang="en-US" sz="3000" dirty="0" smtClean="0">
                <a:solidFill>
                  <a:srgbClr val="0000FF"/>
                </a:solidFill>
              </a:rPr>
              <a:t> </a:t>
            </a:r>
            <a:r>
              <a:rPr lang="en-US" sz="3000" dirty="0" err="1" smtClean="0">
                <a:solidFill>
                  <a:srgbClr val="0000FF"/>
                </a:solidFill>
              </a:rPr>
              <a:t>ArGe</a:t>
            </a:r>
            <a:endParaRPr lang="en-US" sz="3000" dirty="0" smtClean="0">
              <a:solidFill>
                <a:srgbClr val="0000FF"/>
              </a:solidFill>
            </a:endParaRPr>
          </a:p>
          <a:p>
            <a:pPr lvl="1"/>
            <a:r>
              <a:rPr lang="en-US" sz="3000" dirty="0" err="1" smtClean="0">
                <a:solidFill>
                  <a:srgbClr val="0000FF"/>
                </a:solidFill>
              </a:rPr>
              <a:t>Finans</a:t>
            </a:r>
            <a:endParaRPr lang="en-US" sz="3000" dirty="0" smtClean="0">
              <a:solidFill>
                <a:srgbClr val="0000FF"/>
              </a:solidFill>
            </a:endParaRPr>
          </a:p>
          <a:p>
            <a:pPr lvl="1"/>
            <a:r>
              <a:rPr lang="en-US" sz="3000" dirty="0" err="1" smtClean="0">
                <a:solidFill>
                  <a:srgbClr val="0000FF"/>
                </a:solidFill>
              </a:rPr>
              <a:t>Raporlama</a:t>
            </a:r>
            <a:endParaRPr lang="en-US" sz="3000" dirty="0" smtClean="0">
              <a:solidFill>
                <a:srgbClr val="0000FF"/>
              </a:solidFill>
            </a:endParaRPr>
          </a:p>
          <a:p>
            <a:pPr lvl="1"/>
            <a:r>
              <a:rPr lang="en-US" sz="3000" dirty="0" smtClean="0">
                <a:solidFill>
                  <a:srgbClr val="0000FF"/>
                </a:solidFill>
              </a:rPr>
              <a:t>MRV </a:t>
            </a:r>
          </a:p>
          <a:p>
            <a:pPr lvl="1"/>
            <a:r>
              <a:rPr lang="en-US" sz="3000" dirty="0" err="1" smtClean="0">
                <a:solidFill>
                  <a:srgbClr val="0000FF"/>
                </a:solidFill>
              </a:rPr>
              <a:t>Esnek</a:t>
            </a:r>
            <a:r>
              <a:rPr lang="en-US" sz="3000" dirty="0" smtClean="0">
                <a:solidFill>
                  <a:srgbClr val="0000FF"/>
                </a:solidFill>
              </a:rPr>
              <a:t> </a:t>
            </a:r>
            <a:r>
              <a:rPr lang="en-US" sz="3000" dirty="0" err="1" smtClean="0">
                <a:solidFill>
                  <a:srgbClr val="0000FF"/>
                </a:solidFill>
              </a:rPr>
              <a:t>mekanizmalar</a:t>
            </a:r>
            <a:r>
              <a:rPr lang="en-US" sz="3000" smtClean="0">
                <a:solidFill>
                  <a:srgbClr val="0000FF"/>
                </a:solidFill>
              </a:rPr>
              <a:t>…</a:t>
            </a:r>
            <a:endParaRPr lang="en-US" sz="3000" dirty="0" smtClean="0">
              <a:solidFill>
                <a:srgbClr val="0000FF"/>
              </a:solidFill>
            </a:endParaRPr>
          </a:p>
          <a:p>
            <a:pPr marL="114300" indent="0">
              <a:buNone/>
            </a:pPr>
            <a:endParaRPr lang="en-US" sz="3000" dirty="0" smtClean="0">
              <a:solidFill>
                <a:srgbClr val="0000FF"/>
              </a:solidFill>
            </a:endParaRPr>
          </a:p>
          <a:p>
            <a:r>
              <a:rPr lang="en-US" sz="3200" dirty="0" smtClean="0">
                <a:solidFill>
                  <a:srgbClr val="0000FF"/>
                </a:solidFill>
              </a:rPr>
              <a:t>2015 </a:t>
            </a:r>
            <a:r>
              <a:rPr lang="en-US" sz="3200" dirty="0">
                <a:solidFill>
                  <a:srgbClr val="0000FF"/>
                </a:solidFill>
              </a:rPr>
              <a:t>Paris </a:t>
            </a:r>
            <a:r>
              <a:rPr lang="en-US" sz="3200" dirty="0" err="1" smtClean="0">
                <a:solidFill>
                  <a:srgbClr val="0000FF"/>
                </a:solidFill>
              </a:rPr>
              <a:t>anlaşması</a:t>
            </a:r>
            <a:r>
              <a:rPr lang="en-US" sz="3200" dirty="0" smtClean="0">
                <a:solidFill>
                  <a:srgbClr val="0000FF"/>
                </a:solidFill>
              </a:rPr>
              <a:t> </a:t>
            </a:r>
            <a:r>
              <a:rPr lang="en-US" sz="3200" dirty="0" err="1" smtClean="0">
                <a:solidFill>
                  <a:srgbClr val="0000FF"/>
                </a:solidFill>
              </a:rPr>
              <a:t>hazırlıklarımız</a:t>
            </a:r>
            <a:r>
              <a:rPr lang="en-US" sz="3200" dirty="0" smtClean="0">
                <a:solidFill>
                  <a:srgbClr val="0000FF"/>
                </a:solidFill>
              </a:rPr>
              <a:t> </a:t>
            </a:r>
            <a:r>
              <a:rPr lang="en-US" sz="3200" dirty="0" err="1" smtClean="0">
                <a:solidFill>
                  <a:srgbClr val="0000FF"/>
                </a:solidFill>
              </a:rPr>
              <a:t>katılımcı</a:t>
            </a:r>
            <a:r>
              <a:rPr lang="en-US" sz="3200" dirty="0" smtClean="0">
                <a:solidFill>
                  <a:srgbClr val="0000FF"/>
                </a:solidFill>
              </a:rPr>
              <a:t> </a:t>
            </a:r>
            <a:r>
              <a:rPr lang="en-US" sz="3200" dirty="0" err="1" smtClean="0">
                <a:solidFill>
                  <a:srgbClr val="0000FF"/>
                </a:solidFill>
              </a:rPr>
              <a:t>bir</a:t>
            </a:r>
            <a:r>
              <a:rPr lang="en-US" sz="3200" dirty="0" smtClean="0">
                <a:solidFill>
                  <a:srgbClr val="0000FF"/>
                </a:solidFill>
              </a:rPr>
              <a:t> </a:t>
            </a:r>
            <a:r>
              <a:rPr lang="en-US" sz="3200" dirty="0" err="1" smtClean="0">
                <a:solidFill>
                  <a:srgbClr val="0000FF"/>
                </a:solidFill>
              </a:rPr>
              <a:t>şekilde</a:t>
            </a:r>
            <a:r>
              <a:rPr lang="en-US" sz="3200" dirty="0" smtClean="0">
                <a:solidFill>
                  <a:srgbClr val="0000FF"/>
                </a:solidFill>
              </a:rPr>
              <a:t> </a:t>
            </a:r>
            <a:r>
              <a:rPr lang="en-US" sz="3200" dirty="0" err="1" smtClean="0">
                <a:solidFill>
                  <a:srgbClr val="0000FF"/>
                </a:solidFill>
              </a:rPr>
              <a:t>yapılıyor</a:t>
            </a:r>
            <a:r>
              <a:rPr lang="en-US" sz="3200" dirty="0" smtClean="0">
                <a:solidFill>
                  <a:srgbClr val="0000FF"/>
                </a:solidFill>
              </a:rPr>
              <a:t> </a:t>
            </a:r>
            <a:r>
              <a:rPr lang="en-US" sz="3200" dirty="0" err="1" smtClean="0">
                <a:solidFill>
                  <a:srgbClr val="0000FF"/>
                </a:solidFill>
              </a:rPr>
              <a:t>mı</a:t>
            </a:r>
            <a:r>
              <a:rPr lang="en-US" sz="3200" dirty="0" smtClean="0">
                <a:solidFill>
                  <a:srgbClr val="0000FF"/>
                </a:solidFill>
              </a:rPr>
              <a:t>?</a:t>
            </a:r>
            <a:endParaRPr lang="en-US" sz="3200" dirty="0">
              <a:solidFill>
                <a:srgbClr val="0000FF"/>
              </a:solidFill>
            </a:endParaRPr>
          </a:p>
          <a:p>
            <a:pPr lvl="1"/>
            <a:r>
              <a:rPr lang="en-US" sz="3000" dirty="0" err="1" smtClean="0">
                <a:solidFill>
                  <a:srgbClr val="0000FF"/>
                </a:solidFill>
              </a:rPr>
              <a:t>Sivil</a:t>
            </a:r>
            <a:r>
              <a:rPr lang="en-US" sz="3000" dirty="0" smtClean="0">
                <a:solidFill>
                  <a:srgbClr val="0000FF"/>
                </a:solidFill>
              </a:rPr>
              <a:t> </a:t>
            </a:r>
            <a:r>
              <a:rPr lang="en-US" sz="3000" dirty="0" err="1" smtClean="0">
                <a:solidFill>
                  <a:srgbClr val="0000FF"/>
                </a:solidFill>
              </a:rPr>
              <a:t>toplum</a:t>
            </a:r>
            <a:endParaRPr lang="en-US" sz="3000" dirty="0" smtClean="0">
              <a:solidFill>
                <a:srgbClr val="0000FF"/>
              </a:solidFill>
            </a:endParaRPr>
          </a:p>
          <a:p>
            <a:pPr lvl="1"/>
            <a:r>
              <a:rPr lang="en-US" sz="3000" dirty="0" err="1" smtClean="0">
                <a:solidFill>
                  <a:srgbClr val="0000FF"/>
                </a:solidFill>
              </a:rPr>
              <a:t>İş</a:t>
            </a:r>
            <a:r>
              <a:rPr lang="en-US" sz="3000" dirty="0" smtClean="0">
                <a:solidFill>
                  <a:srgbClr val="0000FF"/>
                </a:solidFill>
              </a:rPr>
              <a:t> </a:t>
            </a:r>
            <a:r>
              <a:rPr lang="en-US" sz="3000" dirty="0" err="1" smtClean="0">
                <a:solidFill>
                  <a:srgbClr val="0000FF"/>
                </a:solidFill>
              </a:rPr>
              <a:t>dünyası</a:t>
            </a:r>
            <a:endParaRPr lang="en-US" sz="3000" dirty="0">
              <a:solidFill>
                <a:srgbClr val="0000FF"/>
              </a:solidFill>
            </a:endParaRPr>
          </a:p>
          <a:p>
            <a:endParaRPr lang="en-US" sz="3200" dirty="0" smtClean="0">
              <a:solidFill>
                <a:srgbClr val="0000FF"/>
              </a:solidFill>
            </a:endParaRPr>
          </a:p>
          <a:p>
            <a:endParaRPr lang="en-US" sz="3200" dirty="0" smtClean="0">
              <a:solidFill>
                <a:srgbClr val="0000FF"/>
              </a:solidFill>
            </a:endParaRPr>
          </a:p>
          <a:p>
            <a:pPr marL="114300" indent="0">
              <a:buNone/>
            </a:pPr>
            <a:endParaRPr lang="en-US" dirty="0" smtClean="0"/>
          </a:p>
          <a:p>
            <a:pPr marL="114300" indent="0">
              <a:buNone/>
            </a:pPr>
            <a:endParaRPr lang="en-US" dirty="0" smtClean="0"/>
          </a:p>
          <a:p>
            <a:pPr marL="114300" indent="0">
              <a:buNone/>
            </a:pPr>
            <a:endParaRPr lang="en-US" dirty="0" smtClean="0"/>
          </a:p>
          <a:p>
            <a:pPr marL="411480" lvl="1" indent="0">
              <a:buNone/>
            </a:pPr>
            <a:endParaRPr lang="en-US" dirty="0"/>
          </a:p>
        </p:txBody>
      </p:sp>
    </p:spTree>
    <p:extLst>
      <p:ext uri="{BB962C8B-B14F-4D97-AF65-F5344CB8AC3E}">
        <p14:creationId xmlns:p14="http://schemas.microsoft.com/office/powerpoint/2010/main" val="2894962099"/>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114300" indent="0">
              <a:buNone/>
            </a:pPr>
            <a:endParaRPr lang="en-US" dirty="0" smtClean="0"/>
          </a:p>
          <a:p>
            <a:pPr marL="114300" indent="0">
              <a:buNone/>
            </a:pPr>
            <a:endParaRPr lang="en-US" dirty="0"/>
          </a:p>
          <a:p>
            <a:pPr marL="114300" indent="0">
              <a:buNone/>
            </a:pPr>
            <a:endParaRPr lang="en-US" dirty="0" smtClean="0"/>
          </a:p>
          <a:p>
            <a:pPr marL="114300" indent="0">
              <a:buNone/>
            </a:pPr>
            <a:endParaRPr lang="en-US" dirty="0"/>
          </a:p>
          <a:p>
            <a:pPr marL="114300" indent="0" algn="ctr">
              <a:buNone/>
            </a:pPr>
            <a:r>
              <a:rPr lang="en-US" sz="4000" dirty="0" err="1" smtClean="0">
                <a:latin typeface="Lucida Handwriting"/>
                <a:cs typeface="Lucida Handwriting"/>
              </a:rPr>
              <a:t>Teşekkür</a:t>
            </a:r>
            <a:r>
              <a:rPr lang="en-US" sz="4000" dirty="0" smtClean="0">
                <a:latin typeface="Lucida Handwriting"/>
                <a:cs typeface="Lucida Handwriting"/>
              </a:rPr>
              <a:t> </a:t>
            </a:r>
            <a:r>
              <a:rPr lang="en-US" sz="4000" dirty="0" err="1" smtClean="0">
                <a:latin typeface="Lucida Handwriting"/>
                <a:cs typeface="Lucida Handwriting"/>
              </a:rPr>
              <a:t>ederim</a:t>
            </a:r>
            <a:endParaRPr lang="en-US" sz="4000" dirty="0">
              <a:latin typeface="Lucida Handwriting"/>
              <a:cs typeface="Lucida Handwriting"/>
            </a:endParaRPr>
          </a:p>
        </p:txBody>
      </p:sp>
    </p:spTree>
    <p:extLst>
      <p:ext uri="{BB962C8B-B14F-4D97-AF65-F5344CB8AC3E}">
        <p14:creationId xmlns:p14="http://schemas.microsoft.com/office/powerpoint/2010/main" val="3921071514"/>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Adjacency">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Adjacency.thmx</Template>
  <TotalTime>699</TotalTime>
  <Words>3674</Words>
  <Application>Microsoft Macintosh PowerPoint</Application>
  <PresentationFormat>On-screen Show (4:3)</PresentationFormat>
  <Paragraphs>457</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Adjacency</vt:lpstr>
      <vt:lpstr>İklim Değişikliği ile Mücadelede Yeni Rejime Doğru: Lima’dan İpuçları  COP-20 Lima’nın Türkiye Açısında Sonuçları ve 2020 sonrası Yol Haritasının Değerlendirilmesi </vt:lpstr>
      <vt:lpstr>İklim Müzakereleri</vt:lpstr>
      <vt:lpstr>İklim Müzakereleri  Genel Olarak</vt:lpstr>
      <vt:lpstr>İklim Müzakereleri</vt:lpstr>
      <vt:lpstr>İklim Müzakereleri</vt:lpstr>
      <vt:lpstr> ABD-Çin Anlaşması</vt:lpstr>
      <vt:lpstr>2020 SONRASI AVRUPA BİRLİĞİ (AB)</vt:lpstr>
      <vt:lpstr>2020 ÖNCESİ</vt:lpstr>
      <vt:lpstr>ULUSLARARASI EMİSYON AZALTIM ÇABALARI 2020 ÖNCESİ EK - 1 TARAFLARI (Copenhag pledges)</vt:lpstr>
      <vt:lpstr>ULUSLARARASI EMİSYON AZALTIM ÇABALARI 2020 ÖNCESİ  EK - 1 DIŞI TARAFLAR</vt:lpstr>
      <vt:lpstr>2009 Kopenhag – 2014 Lima arası bazı temel gelişmeler </vt:lpstr>
      <vt:lpstr>PowerPoint Presentation</vt:lpstr>
      <vt:lpstr>PowerPoint Presentation</vt:lpstr>
      <vt:lpstr>PowerPoint Presentation</vt:lpstr>
      <vt:lpstr>Intended Nationally Determined Contributions</vt:lpstr>
      <vt:lpstr>PowerPoint Presentation</vt:lpstr>
      <vt:lpstr>Intended Nationally Determined Contributions (INDC)</vt:lpstr>
      <vt:lpstr>Intended Nationally Determined Contributions (INDC)</vt:lpstr>
      <vt:lpstr>PowerPoint Presentation</vt:lpstr>
      <vt:lpstr>Intended Nationally Determined Contributions</vt:lpstr>
      <vt:lpstr>COP 20 Lima Kararı  (INDC)</vt:lpstr>
      <vt:lpstr>COP 20 Lima Kararı  (INDC)</vt:lpstr>
      <vt:lpstr>COP 20 Lima Kararı  (INDC)</vt:lpstr>
      <vt:lpstr>COP 20 Lima Kararı  (INDC)</vt:lpstr>
      <vt:lpstr>COP 20 Lima Kararı  (INDC)</vt:lpstr>
      <vt:lpstr>COP 20 Lima Kararı  (INDC)</vt:lpstr>
      <vt:lpstr>  COP 20 Lima sonuçları </vt:lpstr>
      <vt:lpstr>Paris 2015</vt:lpstr>
      <vt:lpstr>Sorular?</vt:lpstr>
      <vt:lpstr>Görüşler</vt:lpstr>
      <vt:lpstr>Mevcut taslak non-paper</vt:lpstr>
      <vt:lpstr>Mevcut taslak non-paper</vt:lpstr>
      <vt:lpstr>Mevcut taslak non-paper</vt:lpstr>
      <vt:lpstr>Mevcut taslak non-paper</vt:lpstr>
      <vt:lpstr>TÜRKİYE</vt:lpstr>
      <vt:lpstr>Türkiye ve INDC</vt:lpstr>
      <vt:lpstr>Türkiye</vt:lpstr>
      <vt:lpstr>Türkiye</vt:lpstr>
      <vt:lpstr>2011-2023 Eylem Planı ve Enerji</vt:lpstr>
      <vt:lpstr>Türkiye´nin İklim Değişikliği Eylem Planı 2011-2023 </vt:lpstr>
      <vt:lpstr>PowerPoint Presentation</vt:lpstr>
      <vt:lpstr>COP 20 Türkiye  kararı</vt:lpstr>
      <vt:lpstr>COP 20 Türkiye  kararı</vt:lpstr>
      <vt:lpstr>Green Climate Fund (Yeşil İklim Fonu)</vt:lpstr>
      <vt:lpstr>Green Climate Fund (Yeşil İklim Fonu) ve Türkiye</vt:lpstr>
      <vt:lpstr>Türkiye ve 2015 Paris</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nilufer oral</dc:creator>
  <cp:lastModifiedBy>nilufer oral</cp:lastModifiedBy>
  <cp:revision>73</cp:revision>
  <dcterms:created xsi:type="dcterms:W3CDTF">2015-01-06T12:20:46Z</dcterms:created>
  <dcterms:modified xsi:type="dcterms:W3CDTF">2015-01-09T07:39:13Z</dcterms:modified>
</cp:coreProperties>
</file>