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1.xml" ContentType="application/vnd.openxmlformats-officedocument.drawingml.diagramLayout+xml"/>
  <Override PartName="/ppt/charts/chart3.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87" r:id="rId2"/>
    <p:sldMasterId id="2147483663" r:id="rId3"/>
  </p:sldMasterIdLst>
  <p:notesMasterIdLst>
    <p:notesMasterId r:id="rId21"/>
  </p:notesMasterIdLst>
  <p:handoutMasterIdLst>
    <p:handoutMasterId r:id="rId22"/>
  </p:handoutMasterIdLst>
  <p:sldIdLst>
    <p:sldId id="523" r:id="rId4"/>
    <p:sldId id="562" r:id="rId5"/>
    <p:sldId id="560" r:id="rId6"/>
    <p:sldId id="548" r:id="rId7"/>
    <p:sldId id="557" r:id="rId8"/>
    <p:sldId id="561" r:id="rId9"/>
    <p:sldId id="558" r:id="rId10"/>
    <p:sldId id="565" r:id="rId11"/>
    <p:sldId id="549" r:id="rId12"/>
    <p:sldId id="550" r:id="rId13"/>
    <p:sldId id="553" r:id="rId14"/>
    <p:sldId id="530" r:id="rId15"/>
    <p:sldId id="536" r:id="rId16"/>
    <p:sldId id="554" r:id="rId17"/>
    <p:sldId id="555" r:id="rId18"/>
    <p:sldId id="545" r:id="rId19"/>
    <p:sldId id="546" r:id="rId20"/>
  </p:sldIdLst>
  <p:sldSz cx="9144000" cy="6858000" type="screen4x3"/>
  <p:notesSz cx="6797675" cy="9928225"/>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4"/>
  <p:clrMru>
    <a:srgbClr val="82B000"/>
    <a:srgbClr val="A6C36B"/>
    <a:srgbClr val="D2E1B5"/>
    <a:srgbClr val="CB1B1F"/>
    <a:srgbClr val="FF5050"/>
    <a:srgbClr val="FF0000"/>
    <a:srgbClr val="FFFFCC"/>
    <a:srgbClr val="0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876" autoAdjust="0"/>
    <p:restoredTop sz="96232" autoAdjust="0"/>
  </p:normalViewPr>
  <p:slideViewPr>
    <p:cSldViewPr snapToObjects="1">
      <p:cViewPr>
        <p:scale>
          <a:sx n="70" d="100"/>
          <a:sy n="70" d="100"/>
        </p:scale>
        <p:origin x="-1032" y="-126"/>
      </p:cViewPr>
      <p:guideLst>
        <p:guide orient="horz" pos="336"/>
        <p:guide orient="horz" pos="1104"/>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Objects="1">
      <p:cViewPr>
        <p:scale>
          <a:sx n="100" d="100"/>
          <a:sy n="100" d="100"/>
        </p:scale>
        <p:origin x="-1650" y="-78"/>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Chart%20in%20Microsoft%20Office%20PowerPoint"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Chart%20in%20Microsoft%20Office%20PowerPoint"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style val="26"/>
  <c:chart>
    <c:plotArea>
      <c:layout>
        <c:manualLayout>
          <c:layoutTarget val="inner"/>
          <c:xMode val="edge"/>
          <c:yMode val="edge"/>
          <c:x val="0.1442773238250879"/>
          <c:y val="0.11342592592592664"/>
          <c:w val="0.48301886792453708"/>
          <c:h val="0.88657407407407773"/>
        </c:manualLayout>
      </c:layout>
      <c:doughnutChart>
        <c:varyColors val="1"/>
        <c:ser>
          <c:idx val="0"/>
          <c:order val="0"/>
          <c:spPr>
            <a:effectLst/>
          </c:spPr>
          <c:dLbls>
            <c:dLbl>
              <c:idx val="0"/>
              <c:layout/>
              <c:tx>
                <c:rich>
                  <a:bodyPr/>
                  <a:lstStyle/>
                  <a:p>
                    <a:r>
                      <a:rPr b="1" baseline="0">
                        <a:solidFill>
                          <a:schemeClr val="tx1"/>
                        </a:solidFill>
                      </a:rPr>
                      <a:t>36%</a:t>
                    </a:r>
                  </a:p>
                </c:rich>
              </c:tx>
              <c:showVal val="1"/>
            </c:dLbl>
            <c:dLbl>
              <c:idx val="2"/>
              <c:spPr/>
              <c:txPr>
                <a:bodyPr/>
                <a:lstStyle/>
                <a:p>
                  <a:pPr>
                    <a:defRPr lang="en-US" b="1" baseline="0">
                      <a:solidFill>
                        <a:schemeClr val="tx1"/>
                      </a:solidFill>
                    </a:defRPr>
                  </a:pPr>
                  <a:endParaRPr lang="tr-TR"/>
                </a:p>
              </c:txPr>
            </c:dLbl>
            <c:txPr>
              <a:bodyPr/>
              <a:lstStyle/>
              <a:p>
                <a:pPr>
                  <a:defRPr lang="en-US" b="1">
                    <a:solidFill>
                      <a:schemeClr val="tx1"/>
                    </a:solidFill>
                  </a:defRPr>
                </a:pPr>
                <a:endParaRPr lang="tr-TR"/>
              </a:p>
            </c:txPr>
            <c:showVal val="1"/>
          </c:dLbls>
          <c:cat>
            <c:strRef>
              <c:f>'[Chart in Microsoft Office PowerPoint]Fonlama Karsilastirmasi'!$AE$4:$AE$6</c:f>
              <c:strCache>
                <c:ptCount val="3"/>
                <c:pt idx="0">
                  <c:v>Natural Gas</c:v>
                </c:pt>
                <c:pt idx="1">
                  <c:v>Coal and Others</c:v>
                </c:pt>
                <c:pt idx="2">
                  <c:v>Renewable Energy</c:v>
                </c:pt>
              </c:strCache>
            </c:strRef>
          </c:cat>
          <c:val>
            <c:numRef>
              <c:f>'[Chart in Microsoft Office PowerPoint]Fonlama Karsilastirmasi'!$AF$4:$AF$6</c:f>
              <c:numCache>
                <c:formatCode>0%</c:formatCode>
                <c:ptCount val="3"/>
                <c:pt idx="0">
                  <c:v>0.36000000000000032</c:v>
                </c:pt>
                <c:pt idx="1">
                  <c:v>0.30000000000000032</c:v>
                </c:pt>
                <c:pt idx="2">
                  <c:v>0.34000000000000091</c:v>
                </c:pt>
              </c:numCache>
            </c:numRef>
          </c:val>
        </c:ser>
        <c:firstSliceAng val="0"/>
        <c:holeSize val="67"/>
      </c:doughnutChart>
    </c:plotArea>
    <c:plotVisOnly val="1"/>
    <c:dispBlanksAs val="zero"/>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style val="26"/>
  <c:chart>
    <c:plotArea>
      <c:layout>
        <c:manualLayout>
          <c:layoutTarget val="inner"/>
          <c:xMode val="edge"/>
          <c:yMode val="edge"/>
          <c:x val="0.20893449907750017"/>
          <c:y val="0.11342592592592612"/>
          <c:w val="0.7111061339903133"/>
          <c:h val="0.88657407407407463"/>
        </c:manualLayout>
      </c:layout>
      <c:doughnutChart>
        <c:varyColors val="1"/>
        <c:ser>
          <c:idx val="0"/>
          <c:order val="0"/>
          <c:dLbls>
            <c:dLbl>
              <c:idx val="0"/>
              <c:layout>
                <c:manualLayout>
                  <c:x val="2.3333327209100491E-2"/>
                  <c:y val="7.676716388755539E-2"/>
                </c:manualLayout>
              </c:layout>
              <c:tx>
                <c:rich>
                  <a:bodyPr/>
                  <a:lstStyle/>
                  <a:p>
                    <a:r>
                      <a:rPr b="1" baseline="0">
                        <a:solidFill>
                          <a:schemeClr val="tx1"/>
                        </a:solidFill>
                      </a:rPr>
                      <a:t>32%</a:t>
                    </a:r>
                  </a:p>
                </c:rich>
              </c:tx>
              <c:showVal val="1"/>
            </c:dLbl>
            <c:dLbl>
              <c:idx val="1"/>
              <c:layout>
                <c:manualLayout>
                  <c:x val="-2.0609968343840351E-2"/>
                  <c:y val="1.0826619785567407E-2"/>
                </c:manualLayout>
              </c:layout>
              <c:showVal val="1"/>
            </c:dLbl>
            <c:dLbl>
              <c:idx val="2"/>
              <c:spPr/>
              <c:txPr>
                <a:bodyPr/>
                <a:lstStyle/>
                <a:p>
                  <a:pPr>
                    <a:defRPr lang="en-US" b="1" baseline="0">
                      <a:solidFill>
                        <a:schemeClr val="tx1"/>
                      </a:solidFill>
                    </a:defRPr>
                  </a:pPr>
                  <a:endParaRPr lang="tr-TR"/>
                </a:p>
              </c:txPr>
            </c:dLbl>
            <c:txPr>
              <a:bodyPr/>
              <a:lstStyle/>
              <a:p>
                <a:pPr>
                  <a:defRPr lang="en-US" b="1">
                    <a:solidFill>
                      <a:schemeClr val="tx1"/>
                    </a:solidFill>
                  </a:defRPr>
                </a:pPr>
                <a:endParaRPr lang="tr-TR"/>
              </a:p>
            </c:txPr>
            <c:showVal val="1"/>
          </c:dLbls>
          <c:cat>
            <c:strRef>
              <c:f>'[Chart in Microsoft Office PowerPoint]Fonlama Karsilastirmasi'!$AE$4:$AE$6</c:f>
              <c:strCache>
                <c:ptCount val="3"/>
                <c:pt idx="0">
                  <c:v>Natural Gas</c:v>
                </c:pt>
                <c:pt idx="1">
                  <c:v>Coal and Others</c:v>
                </c:pt>
                <c:pt idx="2">
                  <c:v>Renewable Energy</c:v>
                </c:pt>
              </c:strCache>
            </c:strRef>
          </c:cat>
          <c:val>
            <c:numRef>
              <c:f>'[Chart in Microsoft Office PowerPoint]Fonlama Karsilastirmasi'!$AF$4:$AF$6</c:f>
              <c:numCache>
                <c:formatCode>0%</c:formatCode>
                <c:ptCount val="3"/>
                <c:pt idx="0">
                  <c:v>0.32000000000000445</c:v>
                </c:pt>
                <c:pt idx="1">
                  <c:v>0.28000000000000008</c:v>
                </c:pt>
                <c:pt idx="2">
                  <c:v>0.4</c:v>
                </c:pt>
              </c:numCache>
            </c:numRef>
          </c:val>
        </c:ser>
        <c:firstSliceAng val="0"/>
        <c:holeSize val="68"/>
      </c:doughnutChart>
    </c:plotArea>
    <c:plotVisOnly val="1"/>
    <c:dispBlanksAs val="zero"/>
  </c:chart>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tr-TR"/>
  <c:chart>
    <c:title>
      <c:tx>
        <c:rich>
          <a:bodyPr/>
          <a:lstStyle/>
          <a:p>
            <a:pPr>
              <a:defRPr/>
            </a:pPr>
            <a:r>
              <a:rPr lang="tr-TR" dirty="0" smtClean="0"/>
              <a:t>Energy Intensity of European Countries in terms of  koe</a:t>
            </a:r>
            <a:r>
              <a:rPr lang="tr-TR" baseline="0" dirty="0" smtClean="0"/>
              <a:t> per 1000 Euro</a:t>
            </a:r>
            <a:endParaRPr lang="en-US" dirty="0"/>
          </a:p>
        </c:rich>
      </c:tx>
      <c:layout>
        <c:manualLayout>
          <c:xMode val="edge"/>
          <c:yMode val="edge"/>
          <c:x val="0.15754629629629646"/>
          <c:y val="0"/>
        </c:manualLayout>
      </c:layout>
    </c:title>
    <c:plotArea>
      <c:layout/>
      <c:barChart>
        <c:barDir val="col"/>
        <c:grouping val="clustered"/>
        <c:ser>
          <c:idx val="0"/>
          <c:order val="0"/>
          <c:tx>
            <c:strRef>
              <c:f>Sheet1!$B$1</c:f>
              <c:strCache>
                <c:ptCount val="1"/>
                <c:pt idx="0">
                  <c:v>Series 1</c:v>
                </c:pt>
              </c:strCache>
            </c:strRef>
          </c:tx>
          <c:dLbls>
            <c:showVal val="1"/>
          </c:dLbls>
          <c:cat>
            <c:strRef>
              <c:f>Sheet1!$A$2:$A$11</c:f>
              <c:strCache>
                <c:ptCount val="10"/>
                <c:pt idx="0">
                  <c:v>Poland</c:v>
                </c:pt>
                <c:pt idx="1">
                  <c:v>Hungary</c:v>
                </c:pt>
                <c:pt idx="2">
                  <c:v>Turkey</c:v>
                </c:pt>
                <c:pt idx="3">
                  <c:v>Slovenia</c:v>
                </c:pt>
                <c:pt idx="4">
                  <c:v>Malta</c:v>
                </c:pt>
                <c:pt idx="5">
                  <c:v>Greece</c:v>
                </c:pt>
                <c:pt idx="6">
                  <c:v>Uk</c:v>
                </c:pt>
                <c:pt idx="7">
                  <c:v>Germany</c:v>
                </c:pt>
                <c:pt idx="8">
                  <c:v>EU 27</c:v>
                </c:pt>
                <c:pt idx="9">
                  <c:v>EU15</c:v>
                </c:pt>
              </c:strCache>
            </c:strRef>
          </c:cat>
          <c:val>
            <c:numRef>
              <c:f>Sheet1!$B$2:$B$11</c:f>
              <c:numCache>
                <c:formatCode>General</c:formatCode>
                <c:ptCount val="10"/>
                <c:pt idx="0">
                  <c:v>585</c:v>
                </c:pt>
                <c:pt idx="1">
                  <c:v>543</c:v>
                </c:pt>
                <c:pt idx="2">
                  <c:v>438</c:v>
                </c:pt>
                <c:pt idx="3">
                  <c:v>320</c:v>
                </c:pt>
                <c:pt idx="4">
                  <c:v>269</c:v>
                </c:pt>
                <c:pt idx="5">
                  <c:v>236</c:v>
                </c:pt>
                <c:pt idx="6">
                  <c:v>202</c:v>
                </c:pt>
                <c:pt idx="7">
                  <c:v>157</c:v>
                </c:pt>
                <c:pt idx="8">
                  <c:v>208</c:v>
                </c:pt>
                <c:pt idx="9">
                  <c:v>185</c:v>
                </c:pt>
              </c:numCache>
            </c:numRef>
          </c:val>
        </c:ser>
        <c:axId val="89119360"/>
        <c:axId val="90065920"/>
      </c:barChart>
      <c:catAx>
        <c:axId val="89119360"/>
        <c:scaling>
          <c:orientation val="minMax"/>
        </c:scaling>
        <c:axPos val="b"/>
        <c:tickLblPos val="nextTo"/>
        <c:crossAx val="90065920"/>
        <c:crosses val="autoZero"/>
        <c:auto val="1"/>
        <c:lblAlgn val="ctr"/>
        <c:lblOffset val="100"/>
      </c:catAx>
      <c:valAx>
        <c:axId val="90065920"/>
        <c:scaling>
          <c:orientation val="minMax"/>
        </c:scaling>
        <c:axPos val="l"/>
        <c:majorGridlines/>
        <c:numFmt formatCode="General" sourceLinked="1"/>
        <c:tickLblPos val="nextTo"/>
        <c:crossAx val="89119360"/>
        <c:crosses val="autoZero"/>
        <c:crossBetween val="between"/>
      </c:valAx>
    </c:plotArea>
    <c:plotVisOnly val="1"/>
  </c:chart>
  <c:txPr>
    <a:bodyPr/>
    <a:lstStyle/>
    <a:p>
      <a:pPr>
        <a:defRPr sz="1800"/>
      </a:pPr>
      <a:endParaRPr lang="tr-T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9CDD55-5BB6-471E-AC44-6F28688EC01C}" type="doc">
      <dgm:prSet loTypeId="urn:microsoft.com/office/officeart/2005/8/layout/orgChart1" loCatId="hierarchy" qsTypeId="urn:microsoft.com/office/officeart/2005/8/quickstyle/simple4" qsCatId="simple" csTypeId="urn:microsoft.com/office/officeart/2005/8/colors/accent5_3" csCatId="accent5" phldr="1"/>
      <dgm:spPr/>
      <dgm:t>
        <a:bodyPr/>
        <a:lstStyle/>
        <a:p>
          <a:endParaRPr lang="tr-TR"/>
        </a:p>
      </dgm:t>
    </dgm:pt>
    <dgm:pt modelId="{A1464EF2-E013-4101-90C6-CCAEFB255528}">
      <dgm:prSet phldrT="[Text]" custT="1"/>
      <dgm:spPr/>
      <dgm:t>
        <a:bodyPr/>
        <a:lstStyle/>
        <a:p>
          <a:r>
            <a:rPr lang="tr-TR" sz="1600" dirty="0" smtClean="0">
              <a:latin typeface="Verdana" pitchFamily="34" charset="0"/>
            </a:rPr>
            <a:t>EU ETS Sectors</a:t>
          </a:r>
          <a:endParaRPr lang="tr-TR" sz="1600" dirty="0">
            <a:latin typeface="Verdana" pitchFamily="34" charset="0"/>
          </a:endParaRPr>
        </a:p>
      </dgm:t>
    </dgm:pt>
    <dgm:pt modelId="{B028AD09-FE88-40ED-9E65-1FCB2A49FB0E}" type="parTrans" cxnId="{36345541-E619-4C31-AD92-DD977DF96574}">
      <dgm:prSet/>
      <dgm:spPr/>
      <dgm:t>
        <a:bodyPr/>
        <a:lstStyle/>
        <a:p>
          <a:endParaRPr lang="tr-TR" sz="1200"/>
        </a:p>
      </dgm:t>
    </dgm:pt>
    <dgm:pt modelId="{28258F62-7EB0-47B0-A094-2B7B8864CB1C}" type="sibTrans" cxnId="{36345541-E619-4C31-AD92-DD977DF96574}">
      <dgm:prSet/>
      <dgm:spPr/>
      <dgm:t>
        <a:bodyPr/>
        <a:lstStyle/>
        <a:p>
          <a:endParaRPr lang="tr-TR" sz="1200"/>
        </a:p>
      </dgm:t>
    </dgm:pt>
    <dgm:pt modelId="{8BA1F84F-F8BD-4A21-862F-4EF6AB5C91DD}">
      <dgm:prSet phldrT="[Text]" custT="1"/>
      <dgm:spPr/>
      <dgm:t>
        <a:bodyPr/>
        <a:lstStyle/>
        <a:p>
          <a:r>
            <a:rPr lang="tr-TR" sz="1400" dirty="0" smtClean="0">
              <a:latin typeface="Verdana" pitchFamily="34" charset="0"/>
            </a:rPr>
            <a:t>Energy</a:t>
          </a:r>
          <a:endParaRPr lang="tr-TR" sz="1400" dirty="0">
            <a:latin typeface="Verdana" pitchFamily="34" charset="0"/>
          </a:endParaRPr>
        </a:p>
      </dgm:t>
    </dgm:pt>
    <dgm:pt modelId="{39F5D74C-AD97-42EF-A193-1148221307D6}" type="parTrans" cxnId="{572BD06A-4800-4220-A67C-EB52C26B7EDC}">
      <dgm:prSet/>
      <dgm:spPr/>
      <dgm:t>
        <a:bodyPr/>
        <a:lstStyle/>
        <a:p>
          <a:endParaRPr lang="tr-TR" sz="1200"/>
        </a:p>
      </dgm:t>
    </dgm:pt>
    <dgm:pt modelId="{ED816B6D-F71B-4498-9CAD-86129A28F423}" type="sibTrans" cxnId="{572BD06A-4800-4220-A67C-EB52C26B7EDC}">
      <dgm:prSet/>
      <dgm:spPr/>
      <dgm:t>
        <a:bodyPr/>
        <a:lstStyle/>
        <a:p>
          <a:endParaRPr lang="tr-TR" sz="1200"/>
        </a:p>
      </dgm:t>
    </dgm:pt>
    <dgm:pt modelId="{394ADB54-3DB9-4FA2-ADC8-C708714DADBF}">
      <dgm:prSet phldrT="[Text]" custT="1"/>
      <dgm:spPr/>
      <dgm:t>
        <a:bodyPr/>
        <a:lstStyle/>
        <a:p>
          <a:r>
            <a:rPr lang="tr-TR" sz="1200" dirty="0" smtClean="0">
              <a:latin typeface="Verdana" pitchFamily="34" charset="0"/>
            </a:rPr>
            <a:t>Cement</a:t>
          </a:r>
          <a:endParaRPr lang="tr-TR" sz="1200" dirty="0">
            <a:latin typeface="Verdana" pitchFamily="34" charset="0"/>
          </a:endParaRPr>
        </a:p>
      </dgm:t>
    </dgm:pt>
    <dgm:pt modelId="{D8673761-505C-4EC4-B904-6BE84287C1CC}" type="parTrans" cxnId="{8028F1F2-FAC1-4360-A216-5736BE34C00A}">
      <dgm:prSet/>
      <dgm:spPr/>
      <dgm:t>
        <a:bodyPr/>
        <a:lstStyle/>
        <a:p>
          <a:endParaRPr lang="tr-TR" sz="1200"/>
        </a:p>
      </dgm:t>
    </dgm:pt>
    <dgm:pt modelId="{3C0C92A7-DE28-4D8A-8A7B-906D8D684BE2}" type="sibTrans" cxnId="{8028F1F2-FAC1-4360-A216-5736BE34C00A}">
      <dgm:prSet/>
      <dgm:spPr/>
      <dgm:t>
        <a:bodyPr/>
        <a:lstStyle/>
        <a:p>
          <a:endParaRPr lang="tr-TR" sz="1200"/>
        </a:p>
      </dgm:t>
    </dgm:pt>
    <dgm:pt modelId="{2D2FE296-F3F9-407E-AA69-29461186DA89}">
      <dgm:prSet phldrT="[Text]" custT="1"/>
      <dgm:spPr/>
      <dgm:t>
        <a:bodyPr/>
        <a:lstStyle/>
        <a:p>
          <a:r>
            <a:rPr lang="tr-TR" sz="1200" dirty="0" smtClean="0">
              <a:latin typeface="Verdana" pitchFamily="34" charset="0"/>
            </a:rPr>
            <a:t>Iron-Steel</a:t>
          </a:r>
          <a:endParaRPr lang="tr-TR" sz="1200" dirty="0">
            <a:latin typeface="Verdana" pitchFamily="34" charset="0"/>
          </a:endParaRPr>
        </a:p>
      </dgm:t>
    </dgm:pt>
    <dgm:pt modelId="{908C1F8C-1B41-4A71-9C83-CF4B046D6334}" type="parTrans" cxnId="{6C5526D8-7C2D-416D-A7D1-DF2B48C05473}">
      <dgm:prSet/>
      <dgm:spPr/>
      <dgm:t>
        <a:bodyPr/>
        <a:lstStyle/>
        <a:p>
          <a:endParaRPr lang="tr-TR" sz="1200"/>
        </a:p>
      </dgm:t>
    </dgm:pt>
    <dgm:pt modelId="{24F35739-8753-4C64-A2A9-2B0B0E33E4B0}" type="sibTrans" cxnId="{6C5526D8-7C2D-416D-A7D1-DF2B48C05473}">
      <dgm:prSet/>
      <dgm:spPr/>
      <dgm:t>
        <a:bodyPr/>
        <a:lstStyle/>
        <a:p>
          <a:endParaRPr lang="tr-TR" sz="1200"/>
        </a:p>
      </dgm:t>
    </dgm:pt>
    <dgm:pt modelId="{A0FA5947-DBC0-407A-9966-F299093E8A42}">
      <dgm:prSet custT="1"/>
      <dgm:spPr/>
      <dgm:t>
        <a:bodyPr/>
        <a:lstStyle/>
        <a:p>
          <a:r>
            <a:rPr lang="tr-TR" sz="1200" dirty="0" smtClean="0">
              <a:latin typeface="Verdana" pitchFamily="34" charset="0"/>
            </a:rPr>
            <a:t>Paper</a:t>
          </a:r>
          <a:endParaRPr lang="tr-TR" sz="1200" dirty="0">
            <a:latin typeface="Verdana" pitchFamily="34" charset="0"/>
          </a:endParaRPr>
        </a:p>
      </dgm:t>
    </dgm:pt>
    <dgm:pt modelId="{0638EF2C-A3B5-4275-9ABB-2EBEB025A261}" type="parTrans" cxnId="{796366FE-DFD5-4B2C-B758-04398B02B938}">
      <dgm:prSet/>
      <dgm:spPr/>
      <dgm:t>
        <a:bodyPr/>
        <a:lstStyle/>
        <a:p>
          <a:endParaRPr lang="tr-TR" sz="1200"/>
        </a:p>
      </dgm:t>
    </dgm:pt>
    <dgm:pt modelId="{1AC33970-A2FB-4F26-B56F-0C55F2A488F6}" type="sibTrans" cxnId="{796366FE-DFD5-4B2C-B758-04398B02B938}">
      <dgm:prSet/>
      <dgm:spPr/>
      <dgm:t>
        <a:bodyPr/>
        <a:lstStyle/>
        <a:p>
          <a:endParaRPr lang="tr-TR" sz="1200"/>
        </a:p>
      </dgm:t>
    </dgm:pt>
    <dgm:pt modelId="{2E140E17-B298-4A86-ADE7-5985BABD7D0D}">
      <dgm:prSet custT="1"/>
      <dgm:spPr/>
      <dgm:t>
        <a:bodyPr/>
        <a:lstStyle/>
        <a:p>
          <a:r>
            <a:rPr lang="tr-TR" sz="1200" dirty="0" smtClean="0">
              <a:latin typeface="Verdana" pitchFamily="34" charset="0"/>
            </a:rPr>
            <a:t>Refineries</a:t>
          </a:r>
          <a:endParaRPr lang="tr-TR" sz="1200" dirty="0">
            <a:latin typeface="Verdana" pitchFamily="34" charset="0"/>
          </a:endParaRPr>
        </a:p>
      </dgm:t>
    </dgm:pt>
    <dgm:pt modelId="{B9168F8C-8671-4D23-92C3-B878A91777FC}" type="parTrans" cxnId="{D414E39C-0180-4446-9B8A-59B78EB33ABD}">
      <dgm:prSet/>
      <dgm:spPr/>
      <dgm:t>
        <a:bodyPr/>
        <a:lstStyle/>
        <a:p>
          <a:endParaRPr lang="tr-TR" sz="1200"/>
        </a:p>
      </dgm:t>
    </dgm:pt>
    <dgm:pt modelId="{EE76691C-C6CE-4F3C-80A8-BB7C6412074C}" type="sibTrans" cxnId="{D414E39C-0180-4446-9B8A-59B78EB33ABD}">
      <dgm:prSet/>
      <dgm:spPr/>
      <dgm:t>
        <a:bodyPr/>
        <a:lstStyle/>
        <a:p>
          <a:endParaRPr lang="tr-TR" sz="1200"/>
        </a:p>
      </dgm:t>
    </dgm:pt>
    <dgm:pt modelId="{267F8D94-0B55-4AE0-847E-F8EC90CC1593}" type="pres">
      <dgm:prSet presAssocID="{D69CDD55-5BB6-471E-AC44-6F28688EC01C}" presName="hierChild1" presStyleCnt="0">
        <dgm:presLayoutVars>
          <dgm:orgChart val="1"/>
          <dgm:chPref val="1"/>
          <dgm:dir/>
          <dgm:animOne val="branch"/>
          <dgm:animLvl val="lvl"/>
          <dgm:resizeHandles/>
        </dgm:presLayoutVars>
      </dgm:prSet>
      <dgm:spPr/>
      <dgm:t>
        <a:bodyPr/>
        <a:lstStyle/>
        <a:p>
          <a:endParaRPr lang="tr-TR"/>
        </a:p>
      </dgm:t>
    </dgm:pt>
    <dgm:pt modelId="{AE5593AA-2D0B-4201-9932-745DB3566AF8}" type="pres">
      <dgm:prSet presAssocID="{A1464EF2-E013-4101-90C6-CCAEFB255528}" presName="hierRoot1" presStyleCnt="0">
        <dgm:presLayoutVars>
          <dgm:hierBranch val="init"/>
        </dgm:presLayoutVars>
      </dgm:prSet>
      <dgm:spPr/>
      <dgm:t>
        <a:bodyPr/>
        <a:lstStyle/>
        <a:p>
          <a:endParaRPr lang="tr-TR"/>
        </a:p>
      </dgm:t>
    </dgm:pt>
    <dgm:pt modelId="{63A540D1-307D-4B65-9337-77DF73B63410}" type="pres">
      <dgm:prSet presAssocID="{A1464EF2-E013-4101-90C6-CCAEFB255528}" presName="rootComposite1" presStyleCnt="0"/>
      <dgm:spPr/>
      <dgm:t>
        <a:bodyPr/>
        <a:lstStyle/>
        <a:p>
          <a:endParaRPr lang="tr-TR"/>
        </a:p>
      </dgm:t>
    </dgm:pt>
    <dgm:pt modelId="{66B69FC9-705E-4D75-8E20-2D4B9D67C7DF}" type="pres">
      <dgm:prSet presAssocID="{A1464EF2-E013-4101-90C6-CCAEFB255528}" presName="rootText1" presStyleLbl="node0" presStyleIdx="0" presStyleCnt="1" custScaleX="292168" custLinFactNeighborX="-3164" custLinFactNeighborY="-17086">
        <dgm:presLayoutVars>
          <dgm:chPref val="3"/>
        </dgm:presLayoutVars>
      </dgm:prSet>
      <dgm:spPr/>
      <dgm:t>
        <a:bodyPr/>
        <a:lstStyle/>
        <a:p>
          <a:endParaRPr lang="tr-TR"/>
        </a:p>
      </dgm:t>
    </dgm:pt>
    <dgm:pt modelId="{0EAE001E-8FF8-4850-92A1-4F229F98DA4C}" type="pres">
      <dgm:prSet presAssocID="{A1464EF2-E013-4101-90C6-CCAEFB255528}" presName="rootConnector1" presStyleLbl="node1" presStyleIdx="0" presStyleCnt="0"/>
      <dgm:spPr/>
      <dgm:t>
        <a:bodyPr/>
        <a:lstStyle/>
        <a:p>
          <a:endParaRPr lang="tr-TR"/>
        </a:p>
      </dgm:t>
    </dgm:pt>
    <dgm:pt modelId="{47B61C87-828A-44E0-B533-128D007F4761}" type="pres">
      <dgm:prSet presAssocID="{A1464EF2-E013-4101-90C6-CCAEFB255528}" presName="hierChild2" presStyleCnt="0"/>
      <dgm:spPr/>
      <dgm:t>
        <a:bodyPr/>
        <a:lstStyle/>
        <a:p>
          <a:endParaRPr lang="tr-TR"/>
        </a:p>
      </dgm:t>
    </dgm:pt>
    <dgm:pt modelId="{AE7E2D30-B3AD-4C52-8168-EEE49669EF5F}" type="pres">
      <dgm:prSet presAssocID="{39F5D74C-AD97-42EF-A193-1148221307D6}" presName="Name37" presStyleLbl="parChTrans1D2" presStyleIdx="0" presStyleCnt="5"/>
      <dgm:spPr/>
      <dgm:t>
        <a:bodyPr/>
        <a:lstStyle/>
        <a:p>
          <a:endParaRPr lang="tr-TR"/>
        </a:p>
      </dgm:t>
    </dgm:pt>
    <dgm:pt modelId="{1448BFFA-5996-4523-B803-E9B99A4AA662}" type="pres">
      <dgm:prSet presAssocID="{8BA1F84F-F8BD-4A21-862F-4EF6AB5C91DD}" presName="hierRoot2" presStyleCnt="0">
        <dgm:presLayoutVars>
          <dgm:hierBranch val="init"/>
        </dgm:presLayoutVars>
      </dgm:prSet>
      <dgm:spPr/>
      <dgm:t>
        <a:bodyPr/>
        <a:lstStyle/>
        <a:p>
          <a:endParaRPr lang="tr-TR"/>
        </a:p>
      </dgm:t>
    </dgm:pt>
    <dgm:pt modelId="{D60A4114-5CE1-4063-AB03-E1DB969CBF40}" type="pres">
      <dgm:prSet presAssocID="{8BA1F84F-F8BD-4A21-862F-4EF6AB5C91DD}" presName="rootComposite" presStyleCnt="0"/>
      <dgm:spPr/>
      <dgm:t>
        <a:bodyPr/>
        <a:lstStyle/>
        <a:p>
          <a:endParaRPr lang="tr-TR"/>
        </a:p>
      </dgm:t>
    </dgm:pt>
    <dgm:pt modelId="{87972BDB-FE6B-467D-B2CC-D221ACDE3E3A}" type="pres">
      <dgm:prSet presAssocID="{8BA1F84F-F8BD-4A21-862F-4EF6AB5C91DD}" presName="rootText" presStyleLbl="node2" presStyleIdx="0" presStyleCnt="5">
        <dgm:presLayoutVars>
          <dgm:chPref val="3"/>
        </dgm:presLayoutVars>
      </dgm:prSet>
      <dgm:spPr/>
      <dgm:t>
        <a:bodyPr/>
        <a:lstStyle/>
        <a:p>
          <a:endParaRPr lang="tr-TR"/>
        </a:p>
      </dgm:t>
    </dgm:pt>
    <dgm:pt modelId="{6AC6251B-3C6F-4985-AA17-837E33F44ABE}" type="pres">
      <dgm:prSet presAssocID="{8BA1F84F-F8BD-4A21-862F-4EF6AB5C91DD}" presName="rootConnector" presStyleLbl="node2" presStyleIdx="0" presStyleCnt="5"/>
      <dgm:spPr/>
      <dgm:t>
        <a:bodyPr/>
        <a:lstStyle/>
        <a:p>
          <a:endParaRPr lang="tr-TR"/>
        </a:p>
      </dgm:t>
    </dgm:pt>
    <dgm:pt modelId="{DBAA5726-BB53-402B-8BC9-3A15457F070C}" type="pres">
      <dgm:prSet presAssocID="{8BA1F84F-F8BD-4A21-862F-4EF6AB5C91DD}" presName="hierChild4" presStyleCnt="0"/>
      <dgm:spPr/>
      <dgm:t>
        <a:bodyPr/>
        <a:lstStyle/>
        <a:p>
          <a:endParaRPr lang="tr-TR"/>
        </a:p>
      </dgm:t>
    </dgm:pt>
    <dgm:pt modelId="{9B57402F-AD88-491A-B45F-D97CF4E6CFCA}" type="pres">
      <dgm:prSet presAssocID="{8BA1F84F-F8BD-4A21-862F-4EF6AB5C91DD}" presName="hierChild5" presStyleCnt="0"/>
      <dgm:spPr/>
      <dgm:t>
        <a:bodyPr/>
        <a:lstStyle/>
        <a:p>
          <a:endParaRPr lang="tr-TR"/>
        </a:p>
      </dgm:t>
    </dgm:pt>
    <dgm:pt modelId="{E078ED16-3CDE-4F76-A416-67E18B1969EA}" type="pres">
      <dgm:prSet presAssocID="{D8673761-505C-4EC4-B904-6BE84287C1CC}" presName="Name37" presStyleLbl="parChTrans1D2" presStyleIdx="1" presStyleCnt="5"/>
      <dgm:spPr/>
      <dgm:t>
        <a:bodyPr/>
        <a:lstStyle/>
        <a:p>
          <a:endParaRPr lang="tr-TR"/>
        </a:p>
      </dgm:t>
    </dgm:pt>
    <dgm:pt modelId="{6969972D-75F9-4816-89B1-8C7D428C32A6}" type="pres">
      <dgm:prSet presAssocID="{394ADB54-3DB9-4FA2-ADC8-C708714DADBF}" presName="hierRoot2" presStyleCnt="0">
        <dgm:presLayoutVars>
          <dgm:hierBranch val="init"/>
        </dgm:presLayoutVars>
      </dgm:prSet>
      <dgm:spPr/>
      <dgm:t>
        <a:bodyPr/>
        <a:lstStyle/>
        <a:p>
          <a:endParaRPr lang="tr-TR"/>
        </a:p>
      </dgm:t>
    </dgm:pt>
    <dgm:pt modelId="{7124A95E-3CC5-46FC-9E4D-221996CBE97A}" type="pres">
      <dgm:prSet presAssocID="{394ADB54-3DB9-4FA2-ADC8-C708714DADBF}" presName="rootComposite" presStyleCnt="0"/>
      <dgm:spPr/>
      <dgm:t>
        <a:bodyPr/>
        <a:lstStyle/>
        <a:p>
          <a:endParaRPr lang="tr-TR"/>
        </a:p>
      </dgm:t>
    </dgm:pt>
    <dgm:pt modelId="{6573C53F-2861-4D0C-8B65-6A1E04DF603B}" type="pres">
      <dgm:prSet presAssocID="{394ADB54-3DB9-4FA2-ADC8-C708714DADBF}" presName="rootText" presStyleLbl="node2" presStyleIdx="1" presStyleCnt="5">
        <dgm:presLayoutVars>
          <dgm:chPref val="3"/>
        </dgm:presLayoutVars>
      </dgm:prSet>
      <dgm:spPr/>
      <dgm:t>
        <a:bodyPr/>
        <a:lstStyle/>
        <a:p>
          <a:endParaRPr lang="tr-TR"/>
        </a:p>
      </dgm:t>
    </dgm:pt>
    <dgm:pt modelId="{8B1F897F-8DE7-4606-A44A-93A01149AC1D}" type="pres">
      <dgm:prSet presAssocID="{394ADB54-3DB9-4FA2-ADC8-C708714DADBF}" presName="rootConnector" presStyleLbl="node2" presStyleIdx="1" presStyleCnt="5"/>
      <dgm:spPr/>
      <dgm:t>
        <a:bodyPr/>
        <a:lstStyle/>
        <a:p>
          <a:endParaRPr lang="tr-TR"/>
        </a:p>
      </dgm:t>
    </dgm:pt>
    <dgm:pt modelId="{17A9527D-1029-4A2C-BD50-4DF37BE80AA6}" type="pres">
      <dgm:prSet presAssocID="{394ADB54-3DB9-4FA2-ADC8-C708714DADBF}" presName="hierChild4" presStyleCnt="0"/>
      <dgm:spPr/>
      <dgm:t>
        <a:bodyPr/>
        <a:lstStyle/>
        <a:p>
          <a:endParaRPr lang="tr-TR"/>
        </a:p>
      </dgm:t>
    </dgm:pt>
    <dgm:pt modelId="{CE8E57C6-FA5A-46CE-A54D-A98892326ECE}" type="pres">
      <dgm:prSet presAssocID="{394ADB54-3DB9-4FA2-ADC8-C708714DADBF}" presName="hierChild5" presStyleCnt="0"/>
      <dgm:spPr/>
      <dgm:t>
        <a:bodyPr/>
        <a:lstStyle/>
        <a:p>
          <a:endParaRPr lang="tr-TR"/>
        </a:p>
      </dgm:t>
    </dgm:pt>
    <dgm:pt modelId="{4F2BB8EA-C98F-4096-8BBD-B32CBD5653A5}" type="pres">
      <dgm:prSet presAssocID="{908C1F8C-1B41-4A71-9C83-CF4B046D6334}" presName="Name37" presStyleLbl="parChTrans1D2" presStyleIdx="2" presStyleCnt="5"/>
      <dgm:spPr/>
      <dgm:t>
        <a:bodyPr/>
        <a:lstStyle/>
        <a:p>
          <a:endParaRPr lang="tr-TR"/>
        </a:p>
      </dgm:t>
    </dgm:pt>
    <dgm:pt modelId="{B36CD198-0371-4D1A-A7AD-721850567916}" type="pres">
      <dgm:prSet presAssocID="{2D2FE296-F3F9-407E-AA69-29461186DA89}" presName="hierRoot2" presStyleCnt="0">
        <dgm:presLayoutVars>
          <dgm:hierBranch val="init"/>
        </dgm:presLayoutVars>
      </dgm:prSet>
      <dgm:spPr/>
      <dgm:t>
        <a:bodyPr/>
        <a:lstStyle/>
        <a:p>
          <a:endParaRPr lang="tr-TR"/>
        </a:p>
      </dgm:t>
    </dgm:pt>
    <dgm:pt modelId="{FFF0CBD2-20BE-4C86-8A32-D1777A41ADA0}" type="pres">
      <dgm:prSet presAssocID="{2D2FE296-F3F9-407E-AA69-29461186DA89}" presName="rootComposite" presStyleCnt="0"/>
      <dgm:spPr/>
      <dgm:t>
        <a:bodyPr/>
        <a:lstStyle/>
        <a:p>
          <a:endParaRPr lang="tr-TR"/>
        </a:p>
      </dgm:t>
    </dgm:pt>
    <dgm:pt modelId="{E3299261-1C07-4024-A290-A1D91A98A39E}" type="pres">
      <dgm:prSet presAssocID="{2D2FE296-F3F9-407E-AA69-29461186DA89}" presName="rootText" presStyleLbl="node2" presStyleIdx="2" presStyleCnt="5">
        <dgm:presLayoutVars>
          <dgm:chPref val="3"/>
        </dgm:presLayoutVars>
      </dgm:prSet>
      <dgm:spPr/>
      <dgm:t>
        <a:bodyPr/>
        <a:lstStyle/>
        <a:p>
          <a:endParaRPr lang="tr-TR"/>
        </a:p>
      </dgm:t>
    </dgm:pt>
    <dgm:pt modelId="{5F55F6FD-609B-4E72-8C7A-A951CDCA3F4F}" type="pres">
      <dgm:prSet presAssocID="{2D2FE296-F3F9-407E-AA69-29461186DA89}" presName="rootConnector" presStyleLbl="node2" presStyleIdx="2" presStyleCnt="5"/>
      <dgm:spPr/>
      <dgm:t>
        <a:bodyPr/>
        <a:lstStyle/>
        <a:p>
          <a:endParaRPr lang="tr-TR"/>
        </a:p>
      </dgm:t>
    </dgm:pt>
    <dgm:pt modelId="{6EC10C17-2CD8-4E06-813E-34DF6841BBF2}" type="pres">
      <dgm:prSet presAssocID="{2D2FE296-F3F9-407E-AA69-29461186DA89}" presName="hierChild4" presStyleCnt="0"/>
      <dgm:spPr/>
      <dgm:t>
        <a:bodyPr/>
        <a:lstStyle/>
        <a:p>
          <a:endParaRPr lang="tr-TR"/>
        </a:p>
      </dgm:t>
    </dgm:pt>
    <dgm:pt modelId="{C2D738A0-2715-4654-A342-B2EE05538346}" type="pres">
      <dgm:prSet presAssocID="{2D2FE296-F3F9-407E-AA69-29461186DA89}" presName="hierChild5" presStyleCnt="0"/>
      <dgm:spPr/>
      <dgm:t>
        <a:bodyPr/>
        <a:lstStyle/>
        <a:p>
          <a:endParaRPr lang="tr-TR"/>
        </a:p>
      </dgm:t>
    </dgm:pt>
    <dgm:pt modelId="{85959034-065B-4AB3-93AA-797B530F6F50}" type="pres">
      <dgm:prSet presAssocID="{0638EF2C-A3B5-4275-9ABB-2EBEB025A261}" presName="Name37" presStyleLbl="parChTrans1D2" presStyleIdx="3" presStyleCnt="5"/>
      <dgm:spPr/>
      <dgm:t>
        <a:bodyPr/>
        <a:lstStyle/>
        <a:p>
          <a:endParaRPr lang="tr-TR"/>
        </a:p>
      </dgm:t>
    </dgm:pt>
    <dgm:pt modelId="{2F710035-4445-44D2-963E-A516333D8323}" type="pres">
      <dgm:prSet presAssocID="{A0FA5947-DBC0-407A-9966-F299093E8A42}" presName="hierRoot2" presStyleCnt="0">
        <dgm:presLayoutVars>
          <dgm:hierBranch val="init"/>
        </dgm:presLayoutVars>
      </dgm:prSet>
      <dgm:spPr/>
      <dgm:t>
        <a:bodyPr/>
        <a:lstStyle/>
        <a:p>
          <a:endParaRPr lang="tr-TR"/>
        </a:p>
      </dgm:t>
    </dgm:pt>
    <dgm:pt modelId="{74C68318-1681-471A-B1AF-12B369A16009}" type="pres">
      <dgm:prSet presAssocID="{A0FA5947-DBC0-407A-9966-F299093E8A42}" presName="rootComposite" presStyleCnt="0"/>
      <dgm:spPr/>
      <dgm:t>
        <a:bodyPr/>
        <a:lstStyle/>
        <a:p>
          <a:endParaRPr lang="tr-TR"/>
        </a:p>
      </dgm:t>
    </dgm:pt>
    <dgm:pt modelId="{9FA2ABEA-565F-4CF1-85E6-1E768F3E3251}" type="pres">
      <dgm:prSet presAssocID="{A0FA5947-DBC0-407A-9966-F299093E8A42}" presName="rootText" presStyleLbl="node2" presStyleIdx="3" presStyleCnt="5">
        <dgm:presLayoutVars>
          <dgm:chPref val="3"/>
        </dgm:presLayoutVars>
      </dgm:prSet>
      <dgm:spPr/>
      <dgm:t>
        <a:bodyPr/>
        <a:lstStyle/>
        <a:p>
          <a:endParaRPr lang="tr-TR"/>
        </a:p>
      </dgm:t>
    </dgm:pt>
    <dgm:pt modelId="{708B4E1E-A97F-4360-B748-1A104076FEFD}" type="pres">
      <dgm:prSet presAssocID="{A0FA5947-DBC0-407A-9966-F299093E8A42}" presName="rootConnector" presStyleLbl="node2" presStyleIdx="3" presStyleCnt="5"/>
      <dgm:spPr/>
      <dgm:t>
        <a:bodyPr/>
        <a:lstStyle/>
        <a:p>
          <a:endParaRPr lang="tr-TR"/>
        </a:p>
      </dgm:t>
    </dgm:pt>
    <dgm:pt modelId="{D411C8DA-B441-43E2-841B-F6036D4326D0}" type="pres">
      <dgm:prSet presAssocID="{A0FA5947-DBC0-407A-9966-F299093E8A42}" presName="hierChild4" presStyleCnt="0"/>
      <dgm:spPr/>
      <dgm:t>
        <a:bodyPr/>
        <a:lstStyle/>
        <a:p>
          <a:endParaRPr lang="tr-TR"/>
        </a:p>
      </dgm:t>
    </dgm:pt>
    <dgm:pt modelId="{3D727A40-B53C-48D0-87A9-857A9F1A7269}" type="pres">
      <dgm:prSet presAssocID="{A0FA5947-DBC0-407A-9966-F299093E8A42}" presName="hierChild5" presStyleCnt="0"/>
      <dgm:spPr/>
      <dgm:t>
        <a:bodyPr/>
        <a:lstStyle/>
        <a:p>
          <a:endParaRPr lang="tr-TR"/>
        </a:p>
      </dgm:t>
    </dgm:pt>
    <dgm:pt modelId="{D136F8BB-5AA2-46DD-A051-3A25B3826EF0}" type="pres">
      <dgm:prSet presAssocID="{B9168F8C-8671-4D23-92C3-B878A91777FC}" presName="Name37" presStyleLbl="parChTrans1D2" presStyleIdx="4" presStyleCnt="5"/>
      <dgm:spPr/>
      <dgm:t>
        <a:bodyPr/>
        <a:lstStyle/>
        <a:p>
          <a:endParaRPr lang="tr-TR"/>
        </a:p>
      </dgm:t>
    </dgm:pt>
    <dgm:pt modelId="{EFBBB342-75A1-448B-8A41-65858AAD9C14}" type="pres">
      <dgm:prSet presAssocID="{2E140E17-B298-4A86-ADE7-5985BABD7D0D}" presName="hierRoot2" presStyleCnt="0">
        <dgm:presLayoutVars>
          <dgm:hierBranch val="init"/>
        </dgm:presLayoutVars>
      </dgm:prSet>
      <dgm:spPr/>
      <dgm:t>
        <a:bodyPr/>
        <a:lstStyle/>
        <a:p>
          <a:endParaRPr lang="tr-TR"/>
        </a:p>
      </dgm:t>
    </dgm:pt>
    <dgm:pt modelId="{EAB984A6-2224-4B18-BAEA-E80263092AD3}" type="pres">
      <dgm:prSet presAssocID="{2E140E17-B298-4A86-ADE7-5985BABD7D0D}" presName="rootComposite" presStyleCnt="0"/>
      <dgm:spPr/>
      <dgm:t>
        <a:bodyPr/>
        <a:lstStyle/>
        <a:p>
          <a:endParaRPr lang="tr-TR"/>
        </a:p>
      </dgm:t>
    </dgm:pt>
    <dgm:pt modelId="{E0225AA1-90A2-4F56-B451-6BD1B6F6FDE3}" type="pres">
      <dgm:prSet presAssocID="{2E140E17-B298-4A86-ADE7-5985BABD7D0D}" presName="rootText" presStyleLbl="node2" presStyleIdx="4" presStyleCnt="5" custLinFactNeighborY="3277">
        <dgm:presLayoutVars>
          <dgm:chPref val="3"/>
        </dgm:presLayoutVars>
      </dgm:prSet>
      <dgm:spPr/>
      <dgm:t>
        <a:bodyPr/>
        <a:lstStyle/>
        <a:p>
          <a:endParaRPr lang="tr-TR"/>
        </a:p>
      </dgm:t>
    </dgm:pt>
    <dgm:pt modelId="{962DC3DD-3453-4585-8C07-3AAB6A163F83}" type="pres">
      <dgm:prSet presAssocID="{2E140E17-B298-4A86-ADE7-5985BABD7D0D}" presName="rootConnector" presStyleLbl="node2" presStyleIdx="4" presStyleCnt="5"/>
      <dgm:spPr/>
      <dgm:t>
        <a:bodyPr/>
        <a:lstStyle/>
        <a:p>
          <a:endParaRPr lang="tr-TR"/>
        </a:p>
      </dgm:t>
    </dgm:pt>
    <dgm:pt modelId="{45ABC66F-CCC6-46A3-833A-661A808A60DD}" type="pres">
      <dgm:prSet presAssocID="{2E140E17-B298-4A86-ADE7-5985BABD7D0D}" presName="hierChild4" presStyleCnt="0"/>
      <dgm:spPr/>
      <dgm:t>
        <a:bodyPr/>
        <a:lstStyle/>
        <a:p>
          <a:endParaRPr lang="tr-TR"/>
        </a:p>
      </dgm:t>
    </dgm:pt>
    <dgm:pt modelId="{9C2C78CA-FC60-4725-A1D1-4E921D43EB6D}" type="pres">
      <dgm:prSet presAssocID="{2E140E17-B298-4A86-ADE7-5985BABD7D0D}" presName="hierChild5" presStyleCnt="0"/>
      <dgm:spPr/>
      <dgm:t>
        <a:bodyPr/>
        <a:lstStyle/>
        <a:p>
          <a:endParaRPr lang="tr-TR"/>
        </a:p>
      </dgm:t>
    </dgm:pt>
    <dgm:pt modelId="{448787F4-D7BC-4B2D-98A0-911CF0355716}" type="pres">
      <dgm:prSet presAssocID="{A1464EF2-E013-4101-90C6-CCAEFB255528}" presName="hierChild3" presStyleCnt="0"/>
      <dgm:spPr/>
      <dgm:t>
        <a:bodyPr/>
        <a:lstStyle/>
        <a:p>
          <a:endParaRPr lang="tr-TR"/>
        </a:p>
      </dgm:t>
    </dgm:pt>
  </dgm:ptLst>
  <dgm:cxnLst>
    <dgm:cxn modelId="{F326F089-71B5-4A38-95C5-9BC01AA2AC48}" type="presOf" srcId="{39F5D74C-AD97-42EF-A193-1148221307D6}" destId="{AE7E2D30-B3AD-4C52-8168-EEE49669EF5F}" srcOrd="0" destOrd="0" presId="urn:microsoft.com/office/officeart/2005/8/layout/orgChart1"/>
    <dgm:cxn modelId="{8028F1F2-FAC1-4360-A216-5736BE34C00A}" srcId="{A1464EF2-E013-4101-90C6-CCAEFB255528}" destId="{394ADB54-3DB9-4FA2-ADC8-C708714DADBF}" srcOrd="1" destOrd="0" parTransId="{D8673761-505C-4EC4-B904-6BE84287C1CC}" sibTransId="{3C0C92A7-DE28-4D8A-8A7B-906D8D684BE2}"/>
    <dgm:cxn modelId="{98002EED-B2CC-44E5-AA2A-DC3487CFE4BE}" type="presOf" srcId="{D8673761-505C-4EC4-B904-6BE84287C1CC}" destId="{E078ED16-3CDE-4F76-A416-67E18B1969EA}" srcOrd="0" destOrd="0" presId="urn:microsoft.com/office/officeart/2005/8/layout/orgChart1"/>
    <dgm:cxn modelId="{6C5526D8-7C2D-416D-A7D1-DF2B48C05473}" srcId="{A1464EF2-E013-4101-90C6-CCAEFB255528}" destId="{2D2FE296-F3F9-407E-AA69-29461186DA89}" srcOrd="2" destOrd="0" parTransId="{908C1F8C-1B41-4A71-9C83-CF4B046D6334}" sibTransId="{24F35739-8753-4C64-A2A9-2B0B0E33E4B0}"/>
    <dgm:cxn modelId="{8148B036-BC1F-479E-958C-EFAEC4261B18}" type="presOf" srcId="{394ADB54-3DB9-4FA2-ADC8-C708714DADBF}" destId="{6573C53F-2861-4D0C-8B65-6A1E04DF603B}" srcOrd="0" destOrd="0" presId="urn:microsoft.com/office/officeart/2005/8/layout/orgChart1"/>
    <dgm:cxn modelId="{C7D8568E-3775-4EE3-A5F2-60430801E744}" type="presOf" srcId="{2E140E17-B298-4A86-ADE7-5985BABD7D0D}" destId="{962DC3DD-3453-4585-8C07-3AAB6A163F83}" srcOrd="1" destOrd="0" presId="urn:microsoft.com/office/officeart/2005/8/layout/orgChart1"/>
    <dgm:cxn modelId="{994F8AFF-E213-49EC-AE66-8C3AFEB97194}" type="presOf" srcId="{2D2FE296-F3F9-407E-AA69-29461186DA89}" destId="{E3299261-1C07-4024-A290-A1D91A98A39E}" srcOrd="0" destOrd="0" presId="urn:microsoft.com/office/officeart/2005/8/layout/orgChart1"/>
    <dgm:cxn modelId="{EE3FB0B4-735F-4A76-9192-3DE73F7A37E7}" type="presOf" srcId="{2D2FE296-F3F9-407E-AA69-29461186DA89}" destId="{5F55F6FD-609B-4E72-8C7A-A951CDCA3F4F}" srcOrd="1" destOrd="0" presId="urn:microsoft.com/office/officeart/2005/8/layout/orgChart1"/>
    <dgm:cxn modelId="{36345541-E619-4C31-AD92-DD977DF96574}" srcId="{D69CDD55-5BB6-471E-AC44-6F28688EC01C}" destId="{A1464EF2-E013-4101-90C6-CCAEFB255528}" srcOrd="0" destOrd="0" parTransId="{B028AD09-FE88-40ED-9E65-1FCB2A49FB0E}" sibTransId="{28258F62-7EB0-47B0-A094-2B7B8864CB1C}"/>
    <dgm:cxn modelId="{F8A8D2F5-9C7D-44D9-A8BE-6AEF5B843A65}" type="presOf" srcId="{394ADB54-3DB9-4FA2-ADC8-C708714DADBF}" destId="{8B1F897F-8DE7-4606-A44A-93A01149AC1D}" srcOrd="1" destOrd="0" presId="urn:microsoft.com/office/officeart/2005/8/layout/orgChart1"/>
    <dgm:cxn modelId="{D23BBE17-00C5-4209-A9B6-C93C69702D05}" type="presOf" srcId="{908C1F8C-1B41-4A71-9C83-CF4B046D6334}" destId="{4F2BB8EA-C98F-4096-8BBD-B32CBD5653A5}" srcOrd="0" destOrd="0" presId="urn:microsoft.com/office/officeart/2005/8/layout/orgChart1"/>
    <dgm:cxn modelId="{D414E39C-0180-4446-9B8A-59B78EB33ABD}" srcId="{A1464EF2-E013-4101-90C6-CCAEFB255528}" destId="{2E140E17-B298-4A86-ADE7-5985BABD7D0D}" srcOrd="4" destOrd="0" parTransId="{B9168F8C-8671-4D23-92C3-B878A91777FC}" sibTransId="{EE76691C-C6CE-4F3C-80A8-BB7C6412074C}"/>
    <dgm:cxn modelId="{1B95CB76-61A0-4126-B57E-32C74310E9DB}" type="presOf" srcId="{B9168F8C-8671-4D23-92C3-B878A91777FC}" destId="{D136F8BB-5AA2-46DD-A051-3A25B3826EF0}" srcOrd="0" destOrd="0" presId="urn:microsoft.com/office/officeart/2005/8/layout/orgChart1"/>
    <dgm:cxn modelId="{21B9254D-00E7-4993-BCCE-8C00DEA4E7BD}" type="presOf" srcId="{A1464EF2-E013-4101-90C6-CCAEFB255528}" destId="{0EAE001E-8FF8-4850-92A1-4F229F98DA4C}" srcOrd="1" destOrd="0" presId="urn:microsoft.com/office/officeart/2005/8/layout/orgChart1"/>
    <dgm:cxn modelId="{86CB1036-BBC1-4464-9351-85C21DA0E889}" type="presOf" srcId="{A0FA5947-DBC0-407A-9966-F299093E8A42}" destId="{708B4E1E-A97F-4360-B748-1A104076FEFD}" srcOrd="1" destOrd="0" presId="urn:microsoft.com/office/officeart/2005/8/layout/orgChart1"/>
    <dgm:cxn modelId="{5BCE4E24-B030-4EA6-BD12-D2D4679D587D}" type="presOf" srcId="{A0FA5947-DBC0-407A-9966-F299093E8A42}" destId="{9FA2ABEA-565F-4CF1-85E6-1E768F3E3251}" srcOrd="0" destOrd="0" presId="urn:microsoft.com/office/officeart/2005/8/layout/orgChart1"/>
    <dgm:cxn modelId="{572BD06A-4800-4220-A67C-EB52C26B7EDC}" srcId="{A1464EF2-E013-4101-90C6-CCAEFB255528}" destId="{8BA1F84F-F8BD-4A21-862F-4EF6AB5C91DD}" srcOrd="0" destOrd="0" parTransId="{39F5D74C-AD97-42EF-A193-1148221307D6}" sibTransId="{ED816B6D-F71B-4498-9CAD-86129A28F423}"/>
    <dgm:cxn modelId="{6A583393-0008-4F1B-8726-3EDE90D1E5E6}" type="presOf" srcId="{2E140E17-B298-4A86-ADE7-5985BABD7D0D}" destId="{E0225AA1-90A2-4F56-B451-6BD1B6F6FDE3}" srcOrd="0" destOrd="0" presId="urn:microsoft.com/office/officeart/2005/8/layout/orgChart1"/>
    <dgm:cxn modelId="{15EF74B1-7E29-4C7F-8DA8-954711664BDE}" type="presOf" srcId="{8BA1F84F-F8BD-4A21-862F-4EF6AB5C91DD}" destId="{6AC6251B-3C6F-4985-AA17-837E33F44ABE}" srcOrd="1" destOrd="0" presId="urn:microsoft.com/office/officeart/2005/8/layout/orgChart1"/>
    <dgm:cxn modelId="{3AB6DE96-C226-410D-B8F5-51B050ECDAC4}" type="presOf" srcId="{A1464EF2-E013-4101-90C6-CCAEFB255528}" destId="{66B69FC9-705E-4D75-8E20-2D4B9D67C7DF}" srcOrd="0" destOrd="0" presId="urn:microsoft.com/office/officeart/2005/8/layout/orgChart1"/>
    <dgm:cxn modelId="{03C14220-F363-4815-AF1A-032ED4A5721E}" type="presOf" srcId="{0638EF2C-A3B5-4275-9ABB-2EBEB025A261}" destId="{85959034-065B-4AB3-93AA-797B530F6F50}" srcOrd="0" destOrd="0" presId="urn:microsoft.com/office/officeart/2005/8/layout/orgChart1"/>
    <dgm:cxn modelId="{796366FE-DFD5-4B2C-B758-04398B02B938}" srcId="{A1464EF2-E013-4101-90C6-CCAEFB255528}" destId="{A0FA5947-DBC0-407A-9966-F299093E8A42}" srcOrd="3" destOrd="0" parTransId="{0638EF2C-A3B5-4275-9ABB-2EBEB025A261}" sibTransId="{1AC33970-A2FB-4F26-B56F-0C55F2A488F6}"/>
    <dgm:cxn modelId="{7AA949D2-C932-498D-BE7E-E38953D9B44B}" type="presOf" srcId="{D69CDD55-5BB6-471E-AC44-6F28688EC01C}" destId="{267F8D94-0B55-4AE0-847E-F8EC90CC1593}" srcOrd="0" destOrd="0" presId="urn:microsoft.com/office/officeart/2005/8/layout/orgChart1"/>
    <dgm:cxn modelId="{36027159-FD0A-4866-BC00-3A83EC584686}" type="presOf" srcId="{8BA1F84F-F8BD-4A21-862F-4EF6AB5C91DD}" destId="{87972BDB-FE6B-467D-B2CC-D221ACDE3E3A}" srcOrd="0" destOrd="0" presId="urn:microsoft.com/office/officeart/2005/8/layout/orgChart1"/>
    <dgm:cxn modelId="{CD6850C5-60B8-4BDA-A797-050F396DB279}" type="presParOf" srcId="{267F8D94-0B55-4AE0-847E-F8EC90CC1593}" destId="{AE5593AA-2D0B-4201-9932-745DB3566AF8}" srcOrd="0" destOrd="0" presId="urn:microsoft.com/office/officeart/2005/8/layout/orgChart1"/>
    <dgm:cxn modelId="{40885C9D-CD59-4C62-9B41-483EE3135FB4}" type="presParOf" srcId="{AE5593AA-2D0B-4201-9932-745DB3566AF8}" destId="{63A540D1-307D-4B65-9337-77DF73B63410}" srcOrd="0" destOrd="0" presId="urn:microsoft.com/office/officeart/2005/8/layout/orgChart1"/>
    <dgm:cxn modelId="{8382511F-FE64-4E40-B840-83CAC5A4DC70}" type="presParOf" srcId="{63A540D1-307D-4B65-9337-77DF73B63410}" destId="{66B69FC9-705E-4D75-8E20-2D4B9D67C7DF}" srcOrd="0" destOrd="0" presId="urn:microsoft.com/office/officeart/2005/8/layout/orgChart1"/>
    <dgm:cxn modelId="{640E3784-4C2A-40BB-BC66-0D2A2B9C77BB}" type="presParOf" srcId="{63A540D1-307D-4B65-9337-77DF73B63410}" destId="{0EAE001E-8FF8-4850-92A1-4F229F98DA4C}" srcOrd="1" destOrd="0" presId="urn:microsoft.com/office/officeart/2005/8/layout/orgChart1"/>
    <dgm:cxn modelId="{77669941-94B2-4258-8DAC-90DDB316834B}" type="presParOf" srcId="{AE5593AA-2D0B-4201-9932-745DB3566AF8}" destId="{47B61C87-828A-44E0-B533-128D007F4761}" srcOrd="1" destOrd="0" presId="urn:microsoft.com/office/officeart/2005/8/layout/orgChart1"/>
    <dgm:cxn modelId="{288132FA-745D-4FBD-815C-32DEE0232EBA}" type="presParOf" srcId="{47B61C87-828A-44E0-B533-128D007F4761}" destId="{AE7E2D30-B3AD-4C52-8168-EEE49669EF5F}" srcOrd="0" destOrd="0" presId="urn:microsoft.com/office/officeart/2005/8/layout/orgChart1"/>
    <dgm:cxn modelId="{892DD31D-9420-49C6-8CBD-70C999FC25AB}" type="presParOf" srcId="{47B61C87-828A-44E0-B533-128D007F4761}" destId="{1448BFFA-5996-4523-B803-E9B99A4AA662}" srcOrd="1" destOrd="0" presId="urn:microsoft.com/office/officeart/2005/8/layout/orgChart1"/>
    <dgm:cxn modelId="{1A17A83A-257F-47A0-9AF8-F931DD80B43B}" type="presParOf" srcId="{1448BFFA-5996-4523-B803-E9B99A4AA662}" destId="{D60A4114-5CE1-4063-AB03-E1DB969CBF40}" srcOrd="0" destOrd="0" presId="urn:microsoft.com/office/officeart/2005/8/layout/orgChart1"/>
    <dgm:cxn modelId="{C22E1319-6132-4EA0-816E-30A8D05ED9D2}" type="presParOf" srcId="{D60A4114-5CE1-4063-AB03-E1DB969CBF40}" destId="{87972BDB-FE6B-467D-B2CC-D221ACDE3E3A}" srcOrd="0" destOrd="0" presId="urn:microsoft.com/office/officeart/2005/8/layout/orgChart1"/>
    <dgm:cxn modelId="{BDF1290B-0DA5-4419-9C22-9AAA48321877}" type="presParOf" srcId="{D60A4114-5CE1-4063-AB03-E1DB969CBF40}" destId="{6AC6251B-3C6F-4985-AA17-837E33F44ABE}" srcOrd="1" destOrd="0" presId="urn:microsoft.com/office/officeart/2005/8/layout/orgChart1"/>
    <dgm:cxn modelId="{F32BB524-1C9F-4C8E-9A4A-7FAF48BC2547}" type="presParOf" srcId="{1448BFFA-5996-4523-B803-E9B99A4AA662}" destId="{DBAA5726-BB53-402B-8BC9-3A15457F070C}" srcOrd="1" destOrd="0" presId="urn:microsoft.com/office/officeart/2005/8/layout/orgChart1"/>
    <dgm:cxn modelId="{1E6084D0-B970-4084-8115-CE0E5FB504BC}" type="presParOf" srcId="{1448BFFA-5996-4523-B803-E9B99A4AA662}" destId="{9B57402F-AD88-491A-B45F-D97CF4E6CFCA}" srcOrd="2" destOrd="0" presId="urn:microsoft.com/office/officeart/2005/8/layout/orgChart1"/>
    <dgm:cxn modelId="{0C9E5EC1-8BC1-4022-AE15-8A89148C597A}" type="presParOf" srcId="{47B61C87-828A-44E0-B533-128D007F4761}" destId="{E078ED16-3CDE-4F76-A416-67E18B1969EA}" srcOrd="2" destOrd="0" presId="urn:microsoft.com/office/officeart/2005/8/layout/orgChart1"/>
    <dgm:cxn modelId="{59360CFF-E288-4467-AED0-146D1B3ACE0F}" type="presParOf" srcId="{47B61C87-828A-44E0-B533-128D007F4761}" destId="{6969972D-75F9-4816-89B1-8C7D428C32A6}" srcOrd="3" destOrd="0" presId="urn:microsoft.com/office/officeart/2005/8/layout/orgChart1"/>
    <dgm:cxn modelId="{2B5EB193-E09A-4DBB-8CE0-84CDDDC4EE9C}" type="presParOf" srcId="{6969972D-75F9-4816-89B1-8C7D428C32A6}" destId="{7124A95E-3CC5-46FC-9E4D-221996CBE97A}" srcOrd="0" destOrd="0" presId="urn:microsoft.com/office/officeart/2005/8/layout/orgChart1"/>
    <dgm:cxn modelId="{7ACC79C0-0EB9-4E87-9258-D8F2AEC0B7E9}" type="presParOf" srcId="{7124A95E-3CC5-46FC-9E4D-221996CBE97A}" destId="{6573C53F-2861-4D0C-8B65-6A1E04DF603B}" srcOrd="0" destOrd="0" presId="urn:microsoft.com/office/officeart/2005/8/layout/orgChart1"/>
    <dgm:cxn modelId="{ADE302FE-4382-4FE7-B934-8254A8963A3E}" type="presParOf" srcId="{7124A95E-3CC5-46FC-9E4D-221996CBE97A}" destId="{8B1F897F-8DE7-4606-A44A-93A01149AC1D}" srcOrd="1" destOrd="0" presId="urn:microsoft.com/office/officeart/2005/8/layout/orgChart1"/>
    <dgm:cxn modelId="{F26FBA07-34A1-476A-84C2-15879F44C3A0}" type="presParOf" srcId="{6969972D-75F9-4816-89B1-8C7D428C32A6}" destId="{17A9527D-1029-4A2C-BD50-4DF37BE80AA6}" srcOrd="1" destOrd="0" presId="urn:microsoft.com/office/officeart/2005/8/layout/orgChart1"/>
    <dgm:cxn modelId="{9000D116-ECA8-4288-A93C-E8B7A8681199}" type="presParOf" srcId="{6969972D-75F9-4816-89B1-8C7D428C32A6}" destId="{CE8E57C6-FA5A-46CE-A54D-A98892326ECE}" srcOrd="2" destOrd="0" presId="urn:microsoft.com/office/officeart/2005/8/layout/orgChart1"/>
    <dgm:cxn modelId="{928CEDBA-CB36-4838-888C-0CEF7314790F}" type="presParOf" srcId="{47B61C87-828A-44E0-B533-128D007F4761}" destId="{4F2BB8EA-C98F-4096-8BBD-B32CBD5653A5}" srcOrd="4" destOrd="0" presId="urn:microsoft.com/office/officeart/2005/8/layout/orgChart1"/>
    <dgm:cxn modelId="{4AACA587-AEE3-4654-9C12-4DD550B94BF8}" type="presParOf" srcId="{47B61C87-828A-44E0-B533-128D007F4761}" destId="{B36CD198-0371-4D1A-A7AD-721850567916}" srcOrd="5" destOrd="0" presId="urn:microsoft.com/office/officeart/2005/8/layout/orgChart1"/>
    <dgm:cxn modelId="{522A1481-8055-4726-9DDA-6CFC7EF0B3BC}" type="presParOf" srcId="{B36CD198-0371-4D1A-A7AD-721850567916}" destId="{FFF0CBD2-20BE-4C86-8A32-D1777A41ADA0}" srcOrd="0" destOrd="0" presId="urn:microsoft.com/office/officeart/2005/8/layout/orgChart1"/>
    <dgm:cxn modelId="{E36E7650-9C2C-4B02-86C5-92877E7EB1EC}" type="presParOf" srcId="{FFF0CBD2-20BE-4C86-8A32-D1777A41ADA0}" destId="{E3299261-1C07-4024-A290-A1D91A98A39E}" srcOrd="0" destOrd="0" presId="urn:microsoft.com/office/officeart/2005/8/layout/orgChart1"/>
    <dgm:cxn modelId="{CAE82946-C3C3-4979-8C53-7BFC2460E1EF}" type="presParOf" srcId="{FFF0CBD2-20BE-4C86-8A32-D1777A41ADA0}" destId="{5F55F6FD-609B-4E72-8C7A-A951CDCA3F4F}" srcOrd="1" destOrd="0" presId="urn:microsoft.com/office/officeart/2005/8/layout/orgChart1"/>
    <dgm:cxn modelId="{49870A41-FDCB-4D8E-9DD5-B3746D20F6D6}" type="presParOf" srcId="{B36CD198-0371-4D1A-A7AD-721850567916}" destId="{6EC10C17-2CD8-4E06-813E-34DF6841BBF2}" srcOrd="1" destOrd="0" presId="urn:microsoft.com/office/officeart/2005/8/layout/orgChart1"/>
    <dgm:cxn modelId="{81485781-DC98-4E09-A2A0-AED007E6F3D0}" type="presParOf" srcId="{B36CD198-0371-4D1A-A7AD-721850567916}" destId="{C2D738A0-2715-4654-A342-B2EE05538346}" srcOrd="2" destOrd="0" presId="urn:microsoft.com/office/officeart/2005/8/layout/orgChart1"/>
    <dgm:cxn modelId="{5BF6700D-E192-430C-8F27-1D3669EF54B4}" type="presParOf" srcId="{47B61C87-828A-44E0-B533-128D007F4761}" destId="{85959034-065B-4AB3-93AA-797B530F6F50}" srcOrd="6" destOrd="0" presId="urn:microsoft.com/office/officeart/2005/8/layout/orgChart1"/>
    <dgm:cxn modelId="{C6A70720-2508-4EB2-A59C-29056E1E191A}" type="presParOf" srcId="{47B61C87-828A-44E0-B533-128D007F4761}" destId="{2F710035-4445-44D2-963E-A516333D8323}" srcOrd="7" destOrd="0" presId="urn:microsoft.com/office/officeart/2005/8/layout/orgChart1"/>
    <dgm:cxn modelId="{DD4139F3-16B8-402A-A0B2-891E50A1DB76}" type="presParOf" srcId="{2F710035-4445-44D2-963E-A516333D8323}" destId="{74C68318-1681-471A-B1AF-12B369A16009}" srcOrd="0" destOrd="0" presId="urn:microsoft.com/office/officeart/2005/8/layout/orgChart1"/>
    <dgm:cxn modelId="{CC8B9F7F-5716-410F-A03F-2ACF7233A016}" type="presParOf" srcId="{74C68318-1681-471A-B1AF-12B369A16009}" destId="{9FA2ABEA-565F-4CF1-85E6-1E768F3E3251}" srcOrd="0" destOrd="0" presId="urn:microsoft.com/office/officeart/2005/8/layout/orgChart1"/>
    <dgm:cxn modelId="{E5C11469-A835-43BB-891F-D727A13AB401}" type="presParOf" srcId="{74C68318-1681-471A-B1AF-12B369A16009}" destId="{708B4E1E-A97F-4360-B748-1A104076FEFD}" srcOrd="1" destOrd="0" presId="urn:microsoft.com/office/officeart/2005/8/layout/orgChart1"/>
    <dgm:cxn modelId="{5FD96176-3F63-4A22-A6EE-6ECFA6F2BAEB}" type="presParOf" srcId="{2F710035-4445-44D2-963E-A516333D8323}" destId="{D411C8DA-B441-43E2-841B-F6036D4326D0}" srcOrd="1" destOrd="0" presId="urn:microsoft.com/office/officeart/2005/8/layout/orgChart1"/>
    <dgm:cxn modelId="{92378068-4CA7-49C8-9AB9-8972B356381E}" type="presParOf" srcId="{2F710035-4445-44D2-963E-A516333D8323}" destId="{3D727A40-B53C-48D0-87A9-857A9F1A7269}" srcOrd="2" destOrd="0" presId="urn:microsoft.com/office/officeart/2005/8/layout/orgChart1"/>
    <dgm:cxn modelId="{A92EC478-226F-46A9-B097-BB6E6BAF91E2}" type="presParOf" srcId="{47B61C87-828A-44E0-B533-128D007F4761}" destId="{D136F8BB-5AA2-46DD-A051-3A25B3826EF0}" srcOrd="8" destOrd="0" presId="urn:microsoft.com/office/officeart/2005/8/layout/orgChart1"/>
    <dgm:cxn modelId="{92310D4C-F953-45C2-8AE2-1076B71373D4}" type="presParOf" srcId="{47B61C87-828A-44E0-B533-128D007F4761}" destId="{EFBBB342-75A1-448B-8A41-65858AAD9C14}" srcOrd="9" destOrd="0" presId="urn:microsoft.com/office/officeart/2005/8/layout/orgChart1"/>
    <dgm:cxn modelId="{D346791D-F086-4572-B2D7-BAAF4408E736}" type="presParOf" srcId="{EFBBB342-75A1-448B-8A41-65858AAD9C14}" destId="{EAB984A6-2224-4B18-BAEA-E80263092AD3}" srcOrd="0" destOrd="0" presId="urn:microsoft.com/office/officeart/2005/8/layout/orgChart1"/>
    <dgm:cxn modelId="{BF163254-F80F-40B8-A99C-673DE8A1942B}" type="presParOf" srcId="{EAB984A6-2224-4B18-BAEA-E80263092AD3}" destId="{E0225AA1-90A2-4F56-B451-6BD1B6F6FDE3}" srcOrd="0" destOrd="0" presId="urn:microsoft.com/office/officeart/2005/8/layout/orgChart1"/>
    <dgm:cxn modelId="{FDBBF64A-B05D-4F4B-AE81-6EC85592C82F}" type="presParOf" srcId="{EAB984A6-2224-4B18-BAEA-E80263092AD3}" destId="{962DC3DD-3453-4585-8C07-3AAB6A163F83}" srcOrd="1" destOrd="0" presId="urn:microsoft.com/office/officeart/2005/8/layout/orgChart1"/>
    <dgm:cxn modelId="{C1D60621-8C9E-4B50-9CCD-6062DC4E928A}" type="presParOf" srcId="{EFBBB342-75A1-448B-8A41-65858AAD9C14}" destId="{45ABC66F-CCC6-46A3-833A-661A808A60DD}" srcOrd="1" destOrd="0" presId="urn:microsoft.com/office/officeart/2005/8/layout/orgChart1"/>
    <dgm:cxn modelId="{B995BA5B-0BCD-4ECD-BAE2-A80D2E950132}" type="presParOf" srcId="{EFBBB342-75A1-448B-8A41-65858AAD9C14}" destId="{9C2C78CA-FC60-4725-A1D1-4E921D43EB6D}" srcOrd="2" destOrd="0" presId="urn:microsoft.com/office/officeart/2005/8/layout/orgChart1"/>
    <dgm:cxn modelId="{18B799F5-F8FE-4F7A-83B3-2E7FC73A1517}" type="presParOf" srcId="{AE5593AA-2D0B-4201-9932-745DB3566AF8}" destId="{448787F4-D7BC-4B2D-98A0-911CF0355716}"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rawings/drawing1.xml><?xml version="1.0" encoding="utf-8"?>
<c:userShapes xmlns:c="http://schemas.openxmlformats.org/drawingml/2006/chart">
  <cdr:relSizeAnchor xmlns:cdr="http://schemas.openxmlformats.org/drawingml/2006/chartDrawing">
    <cdr:from>
      <cdr:x>0.571</cdr:x>
      <cdr:y>0.25801</cdr:y>
    </cdr:from>
    <cdr:to>
      <cdr:x>0.79742</cdr:x>
      <cdr:y>0.33082</cdr:y>
    </cdr:to>
    <cdr:sp macro="" textlink="">
      <cdr:nvSpPr>
        <cdr:cNvPr id="2" name="TextBox 1"/>
        <cdr:cNvSpPr txBox="1"/>
      </cdr:nvSpPr>
      <cdr:spPr>
        <a:xfrm xmlns:a="http://schemas.openxmlformats.org/drawingml/2006/main">
          <a:off x="3100126" y="993639"/>
          <a:ext cx="1229299" cy="280403"/>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CA" sz="1400" b="1" dirty="0" smtClean="0">
              <a:latin typeface="Arial Narrow" pitchFamily="34" charset="0"/>
            </a:rPr>
            <a:t>Natural Gas</a:t>
          </a:r>
          <a:endParaRPr lang="en-CA" sz="1400" b="1" dirty="0">
            <a:latin typeface="Arial Narrow" pitchFamily="34" charset="0"/>
          </a:endParaRPr>
        </a:p>
      </cdr:txBody>
    </cdr:sp>
  </cdr:relSizeAnchor>
  <cdr:relSizeAnchor xmlns:cdr="http://schemas.openxmlformats.org/drawingml/2006/chartDrawing">
    <cdr:from>
      <cdr:x>0</cdr:x>
      <cdr:y>0.18381</cdr:y>
    </cdr:from>
    <cdr:to>
      <cdr:x>0.3632</cdr:x>
      <cdr:y>0.28798</cdr:y>
    </cdr:to>
    <cdr:sp macro="" textlink="">
      <cdr:nvSpPr>
        <cdr:cNvPr id="3" name="TextBox 2"/>
        <cdr:cNvSpPr txBox="1"/>
      </cdr:nvSpPr>
      <cdr:spPr>
        <a:xfrm xmlns:a="http://schemas.openxmlformats.org/drawingml/2006/main">
          <a:off x="-214282" y="707887"/>
          <a:ext cx="1971917" cy="40117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CA" sz="1400" b="1" dirty="0" smtClean="0">
              <a:solidFill>
                <a:schemeClr val="tx1"/>
              </a:solidFill>
              <a:latin typeface="Arial Narrow" pitchFamily="34" charset="0"/>
            </a:rPr>
            <a:t>Renewable Energy</a:t>
          </a:r>
          <a:endParaRPr lang="en-CA" sz="1400" b="1" dirty="0">
            <a:solidFill>
              <a:schemeClr val="tx1"/>
            </a:solidFill>
            <a:latin typeface="Arial Narrow" pitchFamily="34" charset="0"/>
          </a:endParaRPr>
        </a:p>
      </cdr:txBody>
    </cdr:sp>
  </cdr:relSizeAnchor>
  <cdr:relSizeAnchor xmlns:cdr="http://schemas.openxmlformats.org/drawingml/2006/chartDrawing">
    <cdr:from>
      <cdr:x>0.54978</cdr:x>
      <cdr:y>0.8145</cdr:y>
    </cdr:from>
    <cdr:to>
      <cdr:x>0.81865</cdr:x>
      <cdr:y>0.86304</cdr:y>
    </cdr:to>
    <cdr:sp macro="" textlink="">
      <cdr:nvSpPr>
        <cdr:cNvPr id="4" name="TextBox 3"/>
        <cdr:cNvSpPr txBox="1"/>
      </cdr:nvSpPr>
      <cdr:spPr>
        <a:xfrm xmlns:a="http://schemas.openxmlformats.org/drawingml/2006/main">
          <a:off x="2984889" y="3136779"/>
          <a:ext cx="1459773" cy="186935"/>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CA" sz="1400" b="1" dirty="0" smtClean="0">
              <a:solidFill>
                <a:schemeClr val="tx1"/>
              </a:solidFill>
              <a:latin typeface="Arial Narrow" pitchFamily="34" charset="0"/>
            </a:rPr>
            <a:t>Coal and Others</a:t>
          </a:r>
          <a:endParaRPr lang="en-CA" sz="1400" b="1" dirty="0">
            <a:solidFill>
              <a:schemeClr val="tx1"/>
            </a:solidFill>
            <a:latin typeface="Arial Narrow"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0.62745</cdr:x>
      <cdr:y>0.90698</cdr:y>
    </cdr:from>
    <cdr:to>
      <cdr:x>1</cdr:x>
      <cdr:y>1</cdr:y>
    </cdr:to>
    <cdr:sp macro="" textlink="">
      <cdr:nvSpPr>
        <cdr:cNvPr id="2" name="TextBox 1"/>
        <cdr:cNvSpPr txBox="1"/>
      </cdr:nvSpPr>
      <cdr:spPr>
        <a:xfrm xmlns:a="http://schemas.openxmlformats.org/drawingml/2006/main">
          <a:off x="2868721" y="2786082"/>
          <a:ext cx="1703311" cy="28575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r"/>
          <a:r>
            <a:rPr lang="en-CA" sz="1400" b="1" dirty="0" smtClean="0">
              <a:solidFill>
                <a:schemeClr val="tx1"/>
              </a:solidFill>
              <a:latin typeface="Arial Narrow" pitchFamily="34" charset="0"/>
            </a:rPr>
            <a:t>Coal and Others</a:t>
          </a:r>
          <a:endParaRPr lang="en-CA" sz="1400" b="1" dirty="0">
            <a:solidFill>
              <a:schemeClr val="tx1"/>
            </a:solidFill>
            <a:latin typeface="Arial Narrow" pitchFamily="34" charset="0"/>
          </a:endParaRPr>
        </a:p>
      </cdr:txBody>
    </cdr:sp>
  </cdr:relSizeAnchor>
  <cdr:relSizeAnchor xmlns:cdr="http://schemas.openxmlformats.org/drawingml/2006/chartDrawing">
    <cdr:from>
      <cdr:x>0.66667</cdr:x>
      <cdr:y>0.13636</cdr:y>
    </cdr:from>
    <cdr:to>
      <cdr:x>1</cdr:x>
      <cdr:y>0.1849</cdr:y>
    </cdr:to>
    <cdr:sp macro="" textlink="">
      <cdr:nvSpPr>
        <cdr:cNvPr id="3" name="TextBox 2"/>
        <cdr:cNvSpPr txBox="1"/>
      </cdr:nvSpPr>
      <cdr:spPr>
        <a:xfrm xmlns:a="http://schemas.openxmlformats.org/drawingml/2006/main">
          <a:off x="2873384" y="428627"/>
          <a:ext cx="1269988" cy="15257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gn="r"/>
          <a:r>
            <a:rPr lang="en-CA" sz="1400" b="1" dirty="0" smtClean="0">
              <a:latin typeface="Arial Narrow" pitchFamily="34" charset="0"/>
            </a:rPr>
            <a:t>Natural Gas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6400" cy="495300"/>
          </a:xfrm>
          <a:prstGeom prst="rect">
            <a:avLst/>
          </a:prstGeom>
          <a:noFill/>
          <a:ln w="9525">
            <a:noFill/>
            <a:miter lim="800000"/>
            <a:headEnd/>
            <a:tailEnd/>
          </a:ln>
          <a:effectLst/>
        </p:spPr>
        <p:txBody>
          <a:bodyPr vert="horz" wrap="square" lIns="92401" tIns="46200" rIns="92401" bIns="46200" numCol="1" anchor="t" anchorCtr="0" compatLnSpc="1">
            <a:prstTxWarp prst="textNoShape">
              <a:avLst/>
            </a:prstTxWarp>
          </a:bodyPr>
          <a:lstStyle>
            <a:lvl1pPr defTabSz="928688">
              <a:defRPr sz="1200">
                <a:solidFill>
                  <a:srgbClr val="9999FF"/>
                </a:solidFill>
                <a:cs typeface="+mn-cs"/>
              </a:defRPr>
            </a:lvl1pPr>
          </a:lstStyle>
          <a:p>
            <a:pPr>
              <a:defRPr/>
            </a:pPr>
            <a:endParaRPr lang="en-US"/>
          </a:p>
        </p:txBody>
      </p:sp>
      <p:sp>
        <p:nvSpPr>
          <p:cNvPr id="11267" name="Rectangle 3"/>
          <p:cNvSpPr>
            <a:spLocks noGrp="1" noChangeArrowheads="1"/>
          </p:cNvSpPr>
          <p:nvPr>
            <p:ph type="dt" sz="quarter" idx="1"/>
          </p:nvPr>
        </p:nvSpPr>
        <p:spPr bwMode="auto">
          <a:xfrm>
            <a:off x="3851275" y="0"/>
            <a:ext cx="2946400" cy="495300"/>
          </a:xfrm>
          <a:prstGeom prst="rect">
            <a:avLst/>
          </a:prstGeom>
          <a:noFill/>
          <a:ln w="9525">
            <a:noFill/>
            <a:miter lim="800000"/>
            <a:headEnd/>
            <a:tailEnd/>
          </a:ln>
          <a:effectLst/>
        </p:spPr>
        <p:txBody>
          <a:bodyPr vert="horz" wrap="square" lIns="92401" tIns="46200" rIns="92401" bIns="46200" numCol="1" anchor="t" anchorCtr="0" compatLnSpc="1">
            <a:prstTxWarp prst="textNoShape">
              <a:avLst/>
            </a:prstTxWarp>
          </a:bodyPr>
          <a:lstStyle>
            <a:lvl1pPr algn="r" defTabSz="928688">
              <a:defRPr sz="1200">
                <a:solidFill>
                  <a:srgbClr val="9999FF"/>
                </a:solidFill>
                <a:cs typeface="+mn-cs"/>
              </a:defRPr>
            </a:lvl1pPr>
          </a:lstStyle>
          <a:p>
            <a:pPr>
              <a:defRPr/>
            </a:pPr>
            <a:endParaRPr lang="en-US"/>
          </a:p>
        </p:txBody>
      </p:sp>
      <p:sp>
        <p:nvSpPr>
          <p:cNvPr id="11268" name="Rectangle 4"/>
          <p:cNvSpPr>
            <a:spLocks noGrp="1" noChangeArrowheads="1"/>
          </p:cNvSpPr>
          <p:nvPr>
            <p:ph type="ftr" sz="quarter" idx="2"/>
          </p:nvPr>
        </p:nvSpPr>
        <p:spPr bwMode="auto">
          <a:xfrm>
            <a:off x="0" y="9432925"/>
            <a:ext cx="2946400" cy="495300"/>
          </a:xfrm>
          <a:prstGeom prst="rect">
            <a:avLst/>
          </a:prstGeom>
          <a:noFill/>
          <a:ln w="9525">
            <a:noFill/>
            <a:miter lim="800000"/>
            <a:headEnd/>
            <a:tailEnd/>
          </a:ln>
          <a:effectLst/>
        </p:spPr>
        <p:txBody>
          <a:bodyPr vert="horz" wrap="square" lIns="92401" tIns="46200" rIns="92401" bIns="46200" numCol="1" anchor="b" anchorCtr="0" compatLnSpc="1">
            <a:prstTxWarp prst="textNoShape">
              <a:avLst/>
            </a:prstTxWarp>
          </a:bodyPr>
          <a:lstStyle>
            <a:lvl1pPr defTabSz="928688">
              <a:defRPr sz="1200">
                <a:solidFill>
                  <a:srgbClr val="9999FF"/>
                </a:solidFill>
                <a:cs typeface="+mn-cs"/>
              </a:defRPr>
            </a:lvl1pPr>
          </a:lstStyle>
          <a:p>
            <a:pPr>
              <a:defRPr/>
            </a:pPr>
            <a:r>
              <a:rPr lang="en-US"/>
              <a:t>Değerlendirme Toplantısı, 12 Şubat 2008</a:t>
            </a:r>
          </a:p>
        </p:txBody>
      </p:sp>
      <p:sp>
        <p:nvSpPr>
          <p:cNvPr id="11269" name="Rectangle 5"/>
          <p:cNvSpPr>
            <a:spLocks noGrp="1" noChangeArrowheads="1"/>
          </p:cNvSpPr>
          <p:nvPr>
            <p:ph type="sldNum" sz="quarter" idx="3"/>
          </p:nvPr>
        </p:nvSpPr>
        <p:spPr bwMode="auto">
          <a:xfrm>
            <a:off x="3851275" y="9432925"/>
            <a:ext cx="2946400" cy="495300"/>
          </a:xfrm>
          <a:prstGeom prst="rect">
            <a:avLst/>
          </a:prstGeom>
          <a:noFill/>
          <a:ln w="9525">
            <a:noFill/>
            <a:miter lim="800000"/>
            <a:headEnd/>
            <a:tailEnd/>
          </a:ln>
          <a:effectLst/>
        </p:spPr>
        <p:txBody>
          <a:bodyPr vert="horz" wrap="square" lIns="92401" tIns="46200" rIns="92401" bIns="46200" numCol="1" anchor="b" anchorCtr="0" compatLnSpc="1">
            <a:prstTxWarp prst="textNoShape">
              <a:avLst/>
            </a:prstTxWarp>
          </a:bodyPr>
          <a:lstStyle>
            <a:lvl1pPr algn="r" defTabSz="928688">
              <a:defRPr sz="1200">
                <a:solidFill>
                  <a:srgbClr val="9999FF"/>
                </a:solidFill>
                <a:cs typeface="+mn-cs"/>
              </a:defRPr>
            </a:lvl1pPr>
          </a:lstStyle>
          <a:p>
            <a:pPr>
              <a:defRPr/>
            </a:pPr>
            <a:fld id="{6F8CB039-536C-47B8-998E-1E8933A73BB1}" type="slidenum">
              <a:rPr lang="en-US"/>
              <a:pPr>
                <a:defRPr/>
              </a:pPr>
              <a:t>‹#›</a:t>
            </a:fld>
            <a:endParaRPr 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3388" cy="458788"/>
          </a:xfrm>
          <a:prstGeom prst="rect">
            <a:avLst/>
          </a:prstGeom>
          <a:noFill/>
          <a:ln w="9525">
            <a:noFill/>
            <a:miter lim="800000"/>
            <a:headEnd/>
            <a:tailEnd/>
          </a:ln>
          <a:effectLst/>
        </p:spPr>
        <p:txBody>
          <a:bodyPr vert="horz" wrap="square" lIns="91594" tIns="45796" rIns="91594" bIns="45796" numCol="1" anchor="t" anchorCtr="0" compatLnSpc="1">
            <a:prstTxWarp prst="textNoShape">
              <a:avLst/>
            </a:prstTxWarp>
          </a:bodyPr>
          <a:lstStyle>
            <a:lvl1pPr defTabSz="896938">
              <a:defRPr sz="1200">
                <a:solidFill>
                  <a:srgbClr val="9999FF"/>
                </a:solidFill>
                <a:cs typeface="+mn-cs"/>
              </a:defRPr>
            </a:lvl1pPr>
          </a:lstStyle>
          <a:p>
            <a:pPr>
              <a:defRPr/>
            </a:pPr>
            <a:endParaRPr lang="en-US"/>
          </a:p>
        </p:txBody>
      </p:sp>
      <p:sp>
        <p:nvSpPr>
          <p:cNvPr id="13315" name="Rectangle 3"/>
          <p:cNvSpPr>
            <a:spLocks noGrp="1" noChangeArrowheads="1"/>
          </p:cNvSpPr>
          <p:nvPr>
            <p:ph type="dt" idx="1"/>
          </p:nvPr>
        </p:nvSpPr>
        <p:spPr bwMode="auto">
          <a:xfrm>
            <a:off x="3821113" y="0"/>
            <a:ext cx="2973387" cy="458788"/>
          </a:xfrm>
          <a:prstGeom prst="rect">
            <a:avLst/>
          </a:prstGeom>
          <a:noFill/>
          <a:ln w="9525">
            <a:noFill/>
            <a:miter lim="800000"/>
            <a:headEnd/>
            <a:tailEnd/>
          </a:ln>
          <a:effectLst/>
        </p:spPr>
        <p:txBody>
          <a:bodyPr vert="horz" wrap="square" lIns="91594" tIns="45796" rIns="91594" bIns="45796" numCol="1" anchor="t" anchorCtr="0" compatLnSpc="1">
            <a:prstTxWarp prst="textNoShape">
              <a:avLst/>
            </a:prstTxWarp>
          </a:bodyPr>
          <a:lstStyle>
            <a:lvl1pPr algn="r" defTabSz="896938">
              <a:defRPr sz="1200">
                <a:solidFill>
                  <a:srgbClr val="9999FF"/>
                </a:solidFill>
                <a:cs typeface="+mn-cs"/>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958850" y="771525"/>
            <a:ext cx="4903788" cy="3678238"/>
          </a:xfrm>
          <a:prstGeom prst="rect">
            <a:avLst/>
          </a:prstGeom>
          <a:noFill/>
          <a:ln w="9525">
            <a:solidFill>
              <a:srgbClr val="000000"/>
            </a:solidFill>
            <a:miter lim="800000"/>
            <a:headEnd/>
            <a:tailEnd/>
          </a:ln>
        </p:spPr>
      </p:sp>
      <p:sp>
        <p:nvSpPr>
          <p:cNvPr id="13318" name="Rectangle 6"/>
          <p:cNvSpPr>
            <a:spLocks noGrp="1" noChangeArrowheads="1"/>
          </p:cNvSpPr>
          <p:nvPr>
            <p:ph type="ftr" sz="quarter" idx="4"/>
          </p:nvPr>
        </p:nvSpPr>
        <p:spPr bwMode="auto">
          <a:xfrm>
            <a:off x="0" y="9444038"/>
            <a:ext cx="2973388" cy="457200"/>
          </a:xfrm>
          <a:prstGeom prst="rect">
            <a:avLst/>
          </a:prstGeom>
          <a:noFill/>
          <a:ln w="9525">
            <a:noFill/>
            <a:miter lim="800000"/>
            <a:headEnd/>
            <a:tailEnd/>
          </a:ln>
          <a:effectLst/>
        </p:spPr>
        <p:txBody>
          <a:bodyPr vert="horz" wrap="square" lIns="91594" tIns="45796" rIns="91594" bIns="45796" numCol="1" anchor="b" anchorCtr="0" compatLnSpc="1">
            <a:prstTxWarp prst="textNoShape">
              <a:avLst/>
            </a:prstTxWarp>
          </a:bodyPr>
          <a:lstStyle>
            <a:lvl1pPr defTabSz="896938">
              <a:defRPr sz="1200">
                <a:solidFill>
                  <a:srgbClr val="9999FF"/>
                </a:solidFill>
                <a:cs typeface="+mn-cs"/>
              </a:defRPr>
            </a:lvl1pPr>
          </a:lstStyle>
          <a:p>
            <a:pPr>
              <a:defRPr/>
            </a:pPr>
            <a:r>
              <a:rPr lang="en-US"/>
              <a:t>Değerlendirme Toplantısı, 12 Şubat 2008</a:t>
            </a:r>
          </a:p>
        </p:txBody>
      </p:sp>
      <p:sp>
        <p:nvSpPr>
          <p:cNvPr id="13319" name="Rectangle 7"/>
          <p:cNvSpPr>
            <a:spLocks noGrp="1" noChangeArrowheads="1"/>
          </p:cNvSpPr>
          <p:nvPr>
            <p:ph type="sldNum" sz="quarter" idx="5"/>
          </p:nvPr>
        </p:nvSpPr>
        <p:spPr bwMode="auto">
          <a:xfrm>
            <a:off x="3821113" y="9444038"/>
            <a:ext cx="2973387" cy="457200"/>
          </a:xfrm>
          <a:prstGeom prst="rect">
            <a:avLst/>
          </a:prstGeom>
          <a:noFill/>
          <a:ln w="9525">
            <a:noFill/>
            <a:miter lim="800000"/>
            <a:headEnd/>
            <a:tailEnd/>
          </a:ln>
          <a:effectLst/>
        </p:spPr>
        <p:txBody>
          <a:bodyPr vert="horz" wrap="square" lIns="91594" tIns="45796" rIns="91594" bIns="45796" numCol="1" anchor="b" anchorCtr="0" compatLnSpc="1">
            <a:prstTxWarp prst="textNoShape">
              <a:avLst/>
            </a:prstTxWarp>
          </a:bodyPr>
          <a:lstStyle>
            <a:lvl1pPr algn="r" defTabSz="896938">
              <a:defRPr sz="1200">
                <a:solidFill>
                  <a:srgbClr val="9999FF"/>
                </a:solidFill>
                <a:cs typeface="+mn-cs"/>
              </a:defRPr>
            </a:lvl1pPr>
          </a:lstStyle>
          <a:p>
            <a:pPr>
              <a:defRPr/>
            </a:pPr>
            <a:fld id="{C4D4E6CA-04E7-4688-8414-280625D7B46E}"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tr-TR"/>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86800" cy="914400"/>
          </a:xfrm>
          <a:prstGeom prst="rect">
            <a:avLst/>
          </a:prstGeom>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76200"/>
            <a:ext cx="2171700" cy="6324600"/>
          </a:xfrm>
          <a:prstGeom prst="rect">
            <a:avLst/>
          </a:prstGeo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381000" y="76200"/>
            <a:ext cx="6362700" cy="6324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86800" cy="914400"/>
          </a:xfrm>
          <a:prstGeom prst="rect">
            <a:avLst/>
          </a:prstGeom>
        </p:spPr>
        <p:txBody>
          <a:bodyPr/>
          <a:lstStyle/>
          <a:p>
            <a:r>
              <a:rPr lang="en-US" smtClean="0"/>
              <a:t>Click to edit Master title style</a:t>
            </a:r>
            <a:endParaRPr lang="tr-TR"/>
          </a:p>
        </p:txBody>
      </p:sp>
      <p:sp>
        <p:nvSpPr>
          <p:cNvPr id="3" name="SmartArt Placeholder 2"/>
          <p:cNvSpPr>
            <a:spLocks noGrp="1"/>
          </p:cNvSpPr>
          <p:nvPr>
            <p:ph type="dgm" idx="1"/>
          </p:nvPr>
        </p:nvSpPr>
        <p:spPr>
          <a:xfrm>
            <a:off x="381000" y="1143000"/>
            <a:ext cx="8610600" cy="5257800"/>
          </a:xfrm>
        </p:spPr>
        <p:txBody>
          <a:bodyPr/>
          <a:lstStyle/>
          <a:p>
            <a:pPr lvl="0"/>
            <a:endParaRPr lang="tr-TR" noProof="0" smtClean="0"/>
          </a:p>
        </p:txBody>
      </p:sp>
    </p:spTree>
  </p:cSld>
  <p:clrMapOvr>
    <a:masterClrMapping/>
  </p:clrMapOvr>
  <p:transition spd="med">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tr-T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lvl1pPr>
              <a:defRPr/>
            </a:lvl1pPr>
          </a:lstStyle>
          <a:p>
            <a:pPr>
              <a:defRPr/>
            </a:pPr>
            <a:fld id="{C373CE0C-3F92-4B4C-AFE2-8D8CA1A9A721}" type="datetimeFigureOut">
              <a:rPr lang="tr-TR"/>
              <a:pPr>
                <a:defRPr/>
              </a:pPr>
              <a:t>21/10/2009</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F5A74268-EFA3-428F-96C5-3BF8C06823C2}" type="slidenum">
              <a:rPr lang="tr-TR"/>
              <a:pPr>
                <a:defRP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fld id="{8E6575A0-9DD3-4D06-B06E-B0FCB7736F70}" type="datetimeFigureOut">
              <a:rPr lang="tr-TR"/>
              <a:pPr>
                <a:defRPr/>
              </a:pPr>
              <a:t>21/10/2009</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067918A9-A733-4285-87A0-2DB5E8557E9F}"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47079F9-6B12-4D00-8467-084AF4939C07}" type="datetimeFigureOut">
              <a:rPr lang="tr-TR"/>
              <a:pPr>
                <a:defRPr/>
              </a:pPr>
              <a:t>21/10/2009</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B2287F97-8F8F-42BE-87BB-54AEE3341309}"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3"/>
          <p:cNvSpPr>
            <a:spLocks noGrp="1"/>
          </p:cNvSpPr>
          <p:nvPr>
            <p:ph type="dt" sz="half" idx="10"/>
          </p:nvPr>
        </p:nvSpPr>
        <p:spPr/>
        <p:txBody>
          <a:bodyPr/>
          <a:lstStyle>
            <a:lvl1pPr>
              <a:defRPr/>
            </a:lvl1pPr>
          </a:lstStyle>
          <a:p>
            <a:pPr>
              <a:defRPr/>
            </a:pPr>
            <a:fld id="{E1DA72E8-54E4-4116-8C2B-2F088665EB6E}" type="datetimeFigureOut">
              <a:rPr lang="tr-TR"/>
              <a:pPr>
                <a:defRPr/>
              </a:pPr>
              <a:t>21/10/2009</a:t>
            </a:fld>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59B16E09-4350-4FBF-B7DF-25C2A969CD3C}"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3"/>
          <p:cNvSpPr>
            <a:spLocks noGrp="1"/>
          </p:cNvSpPr>
          <p:nvPr>
            <p:ph type="dt" sz="half" idx="10"/>
          </p:nvPr>
        </p:nvSpPr>
        <p:spPr/>
        <p:txBody>
          <a:bodyPr/>
          <a:lstStyle>
            <a:lvl1pPr>
              <a:defRPr/>
            </a:lvl1pPr>
          </a:lstStyle>
          <a:p>
            <a:pPr>
              <a:defRPr/>
            </a:pPr>
            <a:fld id="{D90AF197-6985-4C85-A9EA-5C08A400AB94}" type="datetimeFigureOut">
              <a:rPr lang="tr-TR"/>
              <a:pPr>
                <a:defRPr/>
              </a:pPr>
              <a:t>21/10/2009</a:t>
            </a:fld>
            <a:endParaRPr lang="tr-TR"/>
          </a:p>
        </p:txBody>
      </p:sp>
      <p:sp>
        <p:nvSpPr>
          <p:cNvPr id="8" name="Footer Placeholder 4"/>
          <p:cNvSpPr>
            <a:spLocks noGrp="1"/>
          </p:cNvSpPr>
          <p:nvPr>
            <p:ph type="ftr" sz="quarter" idx="11"/>
          </p:nvPr>
        </p:nvSpPr>
        <p:spPr/>
        <p:txBody>
          <a:bodyPr/>
          <a:lstStyle>
            <a:lvl1pPr>
              <a:defRPr/>
            </a:lvl1pPr>
          </a:lstStyle>
          <a:p>
            <a:pPr>
              <a:defRPr/>
            </a:pPr>
            <a:endParaRPr lang="tr-TR"/>
          </a:p>
        </p:txBody>
      </p:sp>
      <p:sp>
        <p:nvSpPr>
          <p:cNvPr id="9" name="Slide Number Placeholder 5"/>
          <p:cNvSpPr>
            <a:spLocks noGrp="1"/>
          </p:cNvSpPr>
          <p:nvPr>
            <p:ph type="sldNum" sz="quarter" idx="12"/>
          </p:nvPr>
        </p:nvSpPr>
        <p:spPr/>
        <p:txBody>
          <a:bodyPr/>
          <a:lstStyle>
            <a:lvl1pPr>
              <a:defRPr/>
            </a:lvl1pPr>
          </a:lstStyle>
          <a:p>
            <a:pPr>
              <a:defRPr/>
            </a:pPr>
            <a:fld id="{6006AC5C-C572-4727-980A-893F3773778B}"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3"/>
          <p:cNvSpPr>
            <a:spLocks noGrp="1"/>
          </p:cNvSpPr>
          <p:nvPr>
            <p:ph type="dt" sz="half" idx="10"/>
          </p:nvPr>
        </p:nvSpPr>
        <p:spPr/>
        <p:txBody>
          <a:bodyPr/>
          <a:lstStyle>
            <a:lvl1pPr>
              <a:defRPr/>
            </a:lvl1pPr>
          </a:lstStyle>
          <a:p>
            <a:pPr>
              <a:defRPr/>
            </a:pPr>
            <a:fld id="{3C98AF79-CBA7-471B-8C96-874FA825CC4A}" type="datetimeFigureOut">
              <a:rPr lang="tr-TR"/>
              <a:pPr>
                <a:defRPr/>
              </a:pPr>
              <a:t>21/10/2009</a:t>
            </a:fld>
            <a:endParaRPr lang="tr-TR"/>
          </a:p>
        </p:txBody>
      </p:sp>
      <p:sp>
        <p:nvSpPr>
          <p:cNvPr id="4" name="Footer Placeholder 4"/>
          <p:cNvSpPr>
            <a:spLocks noGrp="1"/>
          </p:cNvSpPr>
          <p:nvPr>
            <p:ph type="ftr" sz="quarter" idx="11"/>
          </p:nvPr>
        </p:nvSpPr>
        <p:spPr/>
        <p:txBody>
          <a:bodyPr/>
          <a:lstStyle>
            <a:lvl1pPr>
              <a:defRPr/>
            </a:lvl1pPr>
          </a:lstStyle>
          <a:p>
            <a:pPr>
              <a:defRPr/>
            </a:pPr>
            <a:endParaRPr lang="tr-TR"/>
          </a:p>
        </p:txBody>
      </p:sp>
      <p:sp>
        <p:nvSpPr>
          <p:cNvPr id="5" name="Slide Number Placeholder 5"/>
          <p:cNvSpPr>
            <a:spLocks noGrp="1"/>
          </p:cNvSpPr>
          <p:nvPr>
            <p:ph type="sldNum" sz="quarter" idx="12"/>
          </p:nvPr>
        </p:nvSpPr>
        <p:spPr/>
        <p:txBody>
          <a:bodyPr/>
          <a:lstStyle>
            <a:lvl1pPr>
              <a:defRPr/>
            </a:lvl1pPr>
          </a:lstStyle>
          <a:p>
            <a:pPr>
              <a:defRPr/>
            </a:pPr>
            <a:fld id="{DC4A8794-FC1A-4A23-AAD3-618233E148A2}"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1600200"/>
            <a:ext cx="8610600" cy="5257800"/>
          </a:xfrm>
        </p:spPr>
        <p:txBody>
          <a:bodyPr/>
          <a:lstStyle>
            <a:lvl5pP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tr-TR" dirty="0"/>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1458CFE-2A0D-499A-B848-CA12A6665712}" type="datetimeFigureOut">
              <a:rPr lang="tr-TR"/>
              <a:pPr>
                <a:defRPr/>
              </a:pPr>
              <a:t>21/10/2009</a:t>
            </a:fld>
            <a:endParaRPr lang="tr-TR"/>
          </a:p>
        </p:txBody>
      </p:sp>
      <p:sp>
        <p:nvSpPr>
          <p:cNvPr id="3" name="Footer Placeholder 4"/>
          <p:cNvSpPr>
            <a:spLocks noGrp="1"/>
          </p:cNvSpPr>
          <p:nvPr>
            <p:ph type="ftr" sz="quarter" idx="11"/>
          </p:nvPr>
        </p:nvSpPr>
        <p:spPr/>
        <p:txBody>
          <a:bodyPr/>
          <a:lstStyle>
            <a:lvl1pPr>
              <a:defRPr/>
            </a:lvl1pPr>
          </a:lstStyle>
          <a:p>
            <a:pPr>
              <a:defRPr/>
            </a:pPr>
            <a:endParaRPr lang="tr-TR"/>
          </a:p>
        </p:txBody>
      </p:sp>
      <p:sp>
        <p:nvSpPr>
          <p:cNvPr id="4" name="Slide Number Placeholder 5"/>
          <p:cNvSpPr>
            <a:spLocks noGrp="1"/>
          </p:cNvSpPr>
          <p:nvPr>
            <p:ph type="sldNum" sz="quarter" idx="12"/>
          </p:nvPr>
        </p:nvSpPr>
        <p:spPr/>
        <p:txBody>
          <a:bodyPr/>
          <a:lstStyle>
            <a:lvl1pPr>
              <a:defRPr/>
            </a:lvl1pPr>
          </a:lstStyle>
          <a:p>
            <a:pPr>
              <a:defRPr/>
            </a:pPr>
            <a:fld id="{0C39740C-C22E-4DB1-BEFE-5B916A9A6C20}"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72CC179-2FC3-4A1D-AB7F-796198993AD8}" type="datetimeFigureOut">
              <a:rPr lang="tr-TR"/>
              <a:pPr>
                <a:defRPr/>
              </a:pPr>
              <a:t>21/10/2009</a:t>
            </a:fld>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0A891182-43D2-45EA-8004-3C07E6872658}"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66F8FA8-27E8-4A62-86EE-FE170A72A98A}" type="datetimeFigureOut">
              <a:rPr lang="tr-TR"/>
              <a:pPr>
                <a:defRPr/>
              </a:pPr>
              <a:t>21/10/2009</a:t>
            </a:fld>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143CECAE-16C0-43D8-9C7A-DAAF4A9A1DDA}"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fld id="{DD914368-9D0C-4930-9189-73779E8A348B}" type="datetimeFigureOut">
              <a:rPr lang="tr-TR"/>
              <a:pPr>
                <a:defRPr/>
              </a:pPr>
              <a:t>21/10/2009</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7AA5135D-B1B2-4DE5-A600-243C2F1CFC86}"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fld id="{CA31D3A9-1EFE-4A13-8BF8-40F28C4E1318}" type="datetimeFigureOut">
              <a:rPr lang="tr-TR"/>
              <a:pPr>
                <a:defRPr/>
              </a:pPr>
              <a:t>21/10/2009</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860D3A40-5287-4764-ABC8-488597C814BD}"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lvl1pPr>
              <a:defRPr/>
            </a:lvl1pPr>
          </a:lstStyle>
          <a:p>
            <a:pPr>
              <a:defRPr/>
            </a:pPr>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4A61FA86-9AF8-4B83-8ECE-136E17745AAA}" type="slidenum">
              <a:rPr lang="tr-TR"/>
              <a:pPr>
                <a:defRPr/>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C541FE26-2FB5-4B94-BE5F-FA0EA046AA81}"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5D0ADC2E-5385-4761-9919-F6ED4C24E37F}" type="slidenum">
              <a:rPr lang="tr-TR"/>
              <a:pPr>
                <a:defRPr/>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3"/>
          <p:cNvSpPr>
            <a:spLocks noGrp="1"/>
          </p:cNvSpPr>
          <p:nvPr>
            <p:ph type="dt" sz="half" idx="10"/>
          </p:nvPr>
        </p:nvSpPr>
        <p:spPr/>
        <p:txBody>
          <a:bodyPr/>
          <a:lstStyle>
            <a:lvl1pPr>
              <a:defRPr/>
            </a:lvl1pPr>
          </a:lstStyle>
          <a:p>
            <a:pPr>
              <a:defRPr/>
            </a:pPr>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BA77526E-0025-4E53-9228-570AF38FA22F}" type="slidenum">
              <a:rPr lang="tr-TR"/>
              <a:pPr>
                <a:defRPr/>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3"/>
          <p:cNvSpPr>
            <a:spLocks noGrp="1"/>
          </p:cNvSpPr>
          <p:nvPr>
            <p:ph type="dt" sz="half" idx="10"/>
          </p:nvPr>
        </p:nvSpPr>
        <p:spPr/>
        <p:txBody>
          <a:bodyPr/>
          <a:lstStyle>
            <a:lvl1pPr>
              <a:defRPr/>
            </a:lvl1pPr>
          </a:lstStyle>
          <a:p>
            <a:pPr>
              <a:defRPr/>
            </a:pPr>
            <a:endParaRPr lang="tr-TR"/>
          </a:p>
        </p:txBody>
      </p:sp>
      <p:sp>
        <p:nvSpPr>
          <p:cNvPr id="8" name="Footer Placeholder 4"/>
          <p:cNvSpPr>
            <a:spLocks noGrp="1"/>
          </p:cNvSpPr>
          <p:nvPr>
            <p:ph type="ftr" sz="quarter" idx="11"/>
          </p:nvPr>
        </p:nvSpPr>
        <p:spPr/>
        <p:txBody>
          <a:bodyPr/>
          <a:lstStyle>
            <a:lvl1pPr>
              <a:defRPr/>
            </a:lvl1pPr>
          </a:lstStyle>
          <a:p>
            <a:pPr>
              <a:defRPr/>
            </a:pPr>
            <a:endParaRPr lang="tr-TR"/>
          </a:p>
        </p:txBody>
      </p:sp>
      <p:sp>
        <p:nvSpPr>
          <p:cNvPr id="9" name="Slide Number Placeholder 5"/>
          <p:cNvSpPr>
            <a:spLocks noGrp="1"/>
          </p:cNvSpPr>
          <p:nvPr>
            <p:ph type="sldNum" sz="quarter" idx="12"/>
          </p:nvPr>
        </p:nvSpPr>
        <p:spPr/>
        <p:txBody>
          <a:bodyPr/>
          <a:lstStyle>
            <a:lvl1pPr>
              <a:defRPr/>
            </a:lvl1pPr>
          </a:lstStyle>
          <a:p>
            <a:pPr>
              <a:defRPr/>
            </a:pPr>
            <a:fld id="{5F3B6205-EA54-40D8-B058-A7D1858E1736}"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cover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3"/>
          <p:cNvSpPr>
            <a:spLocks noGrp="1"/>
          </p:cNvSpPr>
          <p:nvPr>
            <p:ph type="dt" sz="half" idx="10"/>
          </p:nvPr>
        </p:nvSpPr>
        <p:spPr/>
        <p:txBody>
          <a:bodyPr/>
          <a:lstStyle>
            <a:lvl1pPr>
              <a:defRPr/>
            </a:lvl1pPr>
          </a:lstStyle>
          <a:p>
            <a:pPr>
              <a:defRPr/>
            </a:pPr>
            <a:endParaRPr lang="tr-TR"/>
          </a:p>
        </p:txBody>
      </p:sp>
      <p:sp>
        <p:nvSpPr>
          <p:cNvPr id="4" name="Footer Placeholder 4"/>
          <p:cNvSpPr>
            <a:spLocks noGrp="1"/>
          </p:cNvSpPr>
          <p:nvPr>
            <p:ph type="ftr" sz="quarter" idx="11"/>
          </p:nvPr>
        </p:nvSpPr>
        <p:spPr/>
        <p:txBody>
          <a:bodyPr/>
          <a:lstStyle>
            <a:lvl1pPr>
              <a:defRPr/>
            </a:lvl1pPr>
          </a:lstStyle>
          <a:p>
            <a:pPr>
              <a:defRPr/>
            </a:pPr>
            <a:endParaRPr lang="tr-TR"/>
          </a:p>
        </p:txBody>
      </p:sp>
      <p:sp>
        <p:nvSpPr>
          <p:cNvPr id="5" name="Slide Number Placeholder 5"/>
          <p:cNvSpPr>
            <a:spLocks noGrp="1"/>
          </p:cNvSpPr>
          <p:nvPr>
            <p:ph type="sldNum" sz="quarter" idx="12"/>
          </p:nvPr>
        </p:nvSpPr>
        <p:spPr/>
        <p:txBody>
          <a:bodyPr/>
          <a:lstStyle>
            <a:lvl1pPr>
              <a:defRPr/>
            </a:lvl1pPr>
          </a:lstStyle>
          <a:p>
            <a:pPr>
              <a:defRPr/>
            </a:pPr>
            <a:fld id="{96429EF1-5BB3-4232-BC67-B0B3B4056D7F}" type="slidenum">
              <a:rPr lang="tr-TR"/>
              <a:pPr>
                <a:defRPr/>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tr-TR"/>
          </a:p>
        </p:txBody>
      </p:sp>
      <p:sp>
        <p:nvSpPr>
          <p:cNvPr id="3" name="Footer Placeholder 4"/>
          <p:cNvSpPr>
            <a:spLocks noGrp="1"/>
          </p:cNvSpPr>
          <p:nvPr>
            <p:ph type="ftr" sz="quarter" idx="11"/>
          </p:nvPr>
        </p:nvSpPr>
        <p:spPr/>
        <p:txBody>
          <a:bodyPr/>
          <a:lstStyle>
            <a:lvl1pPr>
              <a:defRPr/>
            </a:lvl1pPr>
          </a:lstStyle>
          <a:p>
            <a:pPr>
              <a:defRPr/>
            </a:pPr>
            <a:endParaRPr lang="tr-TR"/>
          </a:p>
        </p:txBody>
      </p:sp>
      <p:sp>
        <p:nvSpPr>
          <p:cNvPr id="4" name="Slide Number Placeholder 5"/>
          <p:cNvSpPr>
            <a:spLocks noGrp="1"/>
          </p:cNvSpPr>
          <p:nvPr>
            <p:ph type="sldNum" sz="quarter" idx="12"/>
          </p:nvPr>
        </p:nvSpPr>
        <p:spPr/>
        <p:txBody>
          <a:bodyPr/>
          <a:lstStyle>
            <a:lvl1pPr>
              <a:defRPr/>
            </a:lvl1pPr>
          </a:lstStyle>
          <a:p>
            <a:pPr>
              <a:defRPr/>
            </a:pPr>
            <a:fld id="{665366D2-D884-4DB3-9C9F-71688E1D3017}" type="slidenum">
              <a:rPr lang="tr-TR"/>
              <a:pPr>
                <a:defRPr/>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23D0CB9E-235C-486F-A864-27D7BBF012DA}" type="slidenum">
              <a:rPr lang="tr-TR"/>
              <a:pPr>
                <a:defRPr/>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B18AF02D-0271-47F0-8BAA-CB1FEE3DA0FE}" type="slidenum">
              <a:rPr lang="tr-TR"/>
              <a:pPr>
                <a:defRPr/>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279EB6C0-56D6-4649-A2C3-F0B7DF7D0BBC}" type="slidenum">
              <a:rPr lang="tr-TR"/>
              <a:pPr>
                <a:defRPr/>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lvl1pPr>
              <a:defRPr/>
            </a:lvl1pPr>
          </a:lstStyle>
          <a:p>
            <a:pPr>
              <a:defRPr/>
            </a:pPr>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80DEBDC3-3E03-401D-BEA3-8AC569A20F8A}"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86800" cy="914400"/>
          </a:xfrm>
          <a:prstGeom prst="rect">
            <a:avLst/>
          </a:prstGeom>
        </p:spPr>
        <p:txBody>
          <a:bodyPr/>
          <a:lstStyle/>
          <a:p>
            <a:r>
              <a:rPr lang="en-US" smtClean="0"/>
              <a:t>Click to edit Master title style</a:t>
            </a:r>
            <a:endParaRPr lang="tr-TR"/>
          </a:p>
        </p:txBody>
      </p:sp>
      <p:sp>
        <p:nvSpPr>
          <p:cNvPr id="3" name="Content Placeholder 2"/>
          <p:cNvSpPr>
            <a:spLocks noGrp="1"/>
          </p:cNvSpPr>
          <p:nvPr>
            <p:ph sz="half" idx="1"/>
          </p:nvPr>
        </p:nvSpPr>
        <p:spPr>
          <a:xfrm>
            <a:off x="381000" y="1143000"/>
            <a:ext cx="42291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762500" y="1143000"/>
            <a:ext cx="42291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bwMode="auto">
          <a:xfrm>
            <a:off x="381000" y="1143000"/>
            <a:ext cx="86106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 </a:t>
            </a:r>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123" name="Picture 7"/>
          <p:cNvPicPr>
            <a:picLocks noChangeAspect="1" noChangeArrowheads="1"/>
          </p:cNvPicPr>
          <p:nvPr/>
        </p:nvPicPr>
        <p:blipFill>
          <a:blip r:embed="rId15"/>
          <a:srcRect/>
          <a:stretch>
            <a:fillRect/>
          </a:stretch>
        </p:blipFill>
        <p:spPr bwMode="auto">
          <a:xfrm>
            <a:off x="7772400" y="6143625"/>
            <a:ext cx="1295400" cy="534988"/>
          </a:xfrm>
          <a:prstGeom prst="rect">
            <a:avLst/>
          </a:prstGeom>
          <a:noFill/>
          <a:ln w="9525">
            <a:noFill/>
            <a:miter lim="800000"/>
            <a:headEnd/>
            <a:tailEnd/>
          </a:ln>
        </p:spPr>
      </p:pic>
      <p:sp>
        <p:nvSpPr>
          <p:cNvPr id="923656" name="Text Box 8"/>
          <p:cNvSpPr txBox="1">
            <a:spLocks noChangeArrowheads="1"/>
          </p:cNvSpPr>
          <p:nvPr userDrawn="1"/>
        </p:nvSpPr>
        <p:spPr bwMode="auto">
          <a:xfrm>
            <a:off x="457200" y="6400800"/>
            <a:ext cx="2362200" cy="304800"/>
          </a:xfrm>
          <a:prstGeom prst="rect">
            <a:avLst/>
          </a:prstGeom>
          <a:noFill/>
          <a:ln w="9525">
            <a:noFill/>
            <a:miter lim="800000"/>
            <a:headEnd/>
            <a:tailEnd/>
          </a:ln>
          <a:effectLst/>
        </p:spPr>
        <p:txBody>
          <a:bodyPr>
            <a:spAutoFit/>
          </a:bodyPr>
          <a:lstStyle/>
          <a:p>
            <a:pPr>
              <a:spcBef>
                <a:spcPct val="50000"/>
              </a:spcBef>
              <a:defRPr/>
            </a:pPr>
            <a:fld id="{3EA99AC2-4267-445D-9DA5-2B9F9D618EE0}" type="slidenum">
              <a:rPr lang="en-US" sz="1400">
                <a:solidFill>
                  <a:schemeClr val="bg1"/>
                </a:solidFill>
                <a:latin typeface="Arial" charset="0"/>
                <a:cs typeface="+mn-cs"/>
              </a:rPr>
              <a:pPr>
                <a:spcBef>
                  <a:spcPct val="50000"/>
                </a:spcBef>
                <a:defRPr/>
              </a:pPr>
              <a:t>‹#›</a:t>
            </a:fld>
            <a:endParaRPr lang="en-US" sz="1400">
              <a:solidFill>
                <a:schemeClr val="bg1"/>
              </a:solidFill>
              <a:latin typeface="Arial" charset="0"/>
              <a:cs typeface="+mn-cs"/>
            </a:endParaRPr>
          </a:p>
        </p:txBody>
      </p:sp>
      <p:sp>
        <p:nvSpPr>
          <p:cNvPr id="923658" name="Rectangle 10"/>
          <p:cNvSpPr>
            <a:spLocks noChangeArrowheads="1"/>
          </p:cNvSpPr>
          <p:nvPr userDrawn="1"/>
        </p:nvSpPr>
        <p:spPr bwMode="auto">
          <a:xfrm>
            <a:off x="3243263" y="3081338"/>
            <a:ext cx="9144000" cy="0"/>
          </a:xfrm>
          <a:prstGeom prst="rect">
            <a:avLst/>
          </a:prstGeom>
          <a:noFill/>
          <a:ln w="19050">
            <a:noFill/>
            <a:miter lim="800000"/>
            <a:headEnd/>
            <a:tailEnd/>
          </a:ln>
          <a:effectLst/>
        </p:spPr>
        <p:txBody>
          <a:bodyPr>
            <a:spAutoFit/>
          </a:bodyPr>
          <a:lstStyle/>
          <a:p>
            <a:pPr>
              <a:defRPr/>
            </a:pPr>
            <a:endParaRPr lang="tr-TR">
              <a:cs typeface="+mn-cs"/>
            </a:endParaRPr>
          </a:p>
        </p:txBody>
      </p:sp>
      <p:sp>
        <p:nvSpPr>
          <p:cNvPr id="923664" name="Text Box 16"/>
          <p:cNvSpPr txBox="1">
            <a:spLocks noChangeArrowheads="1"/>
          </p:cNvSpPr>
          <p:nvPr userDrawn="1"/>
        </p:nvSpPr>
        <p:spPr bwMode="auto">
          <a:xfrm>
            <a:off x="4114800" y="6448425"/>
            <a:ext cx="990600" cy="274638"/>
          </a:xfrm>
          <a:prstGeom prst="rect">
            <a:avLst/>
          </a:prstGeom>
          <a:noFill/>
          <a:ln w="9525">
            <a:noFill/>
            <a:miter lim="800000"/>
            <a:headEnd/>
            <a:tailEnd/>
          </a:ln>
          <a:effectLst/>
        </p:spPr>
        <p:txBody>
          <a:bodyPr>
            <a:spAutoFit/>
          </a:bodyPr>
          <a:lstStyle/>
          <a:p>
            <a:pPr algn="ctr">
              <a:spcBef>
                <a:spcPct val="50000"/>
              </a:spcBef>
              <a:defRPr/>
            </a:pPr>
            <a:fld id="{B2586E24-6922-4C0E-8691-319C76A838D0}" type="slidenum">
              <a:rPr lang="en-US" sz="1200">
                <a:latin typeface="Arial" charset="0"/>
                <a:cs typeface="+mn-cs"/>
              </a:rPr>
              <a:pPr algn="ctr">
                <a:spcBef>
                  <a:spcPct val="50000"/>
                </a:spcBef>
                <a:defRPr/>
              </a:pPr>
              <a:t>‹#›</a:t>
            </a:fld>
            <a:endParaRPr lang="en-US" sz="1200">
              <a:latin typeface="Arial" charset="0"/>
              <a:cs typeface="+mn-cs"/>
            </a:endParaRPr>
          </a:p>
        </p:txBody>
      </p:sp>
      <p:sp>
        <p:nvSpPr>
          <p:cNvPr id="11" name="Rectangle 10"/>
          <p:cNvSpPr/>
          <p:nvPr userDrawn="1"/>
        </p:nvSpPr>
        <p:spPr>
          <a:xfrm>
            <a:off x="0" y="0"/>
            <a:ext cx="9144000" cy="1428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2" name="Rectangle 11"/>
          <p:cNvSpPr/>
          <p:nvPr userDrawn="1"/>
        </p:nvSpPr>
        <p:spPr>
          <a:xfrm>
            <a:off x="0" y="6715125"/>
            <a:ext cx="9144000" cy="142875"/>
          </a:xfrm>
          <a:prstGeom prst="rect">
            <a:avLst/>
          </a:prstGeom>
          <a:solidFill>
            <a:srgbClr val="6FB2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5129" name="Picture 14" descr="cevreciyiz-logo_std.jpg"/>
          <p:cNvPicPr>
            <a:picLocks noChangeAspect="1"/>
          </p:cNvPicPr>
          <p:nvPr userDrawn="1"/>
        </p:nvPicPr>
        <p:blipFill>
          <a:blip r:embed="rId16"/>
          <a:srcRect/>
          <a:stretch>
            <a:fillRect/>
          </a:stretch>
        </p:blipFill>
        <p:spPr bwMode="auto">
          <a:xfrm>
            <a:off x="71438" y="6215063"/>
            <a:ext cx="855662" cy="4619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ransition spd="med">
    <p:cover dir="r"/>
  </p:transition>
  <p:hf sldNum="0" hdr="0" ftr="0" dt="0"/>
  <p:txStyles>
    <p:titleStyle>
      <a:lvl1pPr algn="r" rtl="0" eaLnBrk="0" fontAlgn="base" hangingPunct="0">
        <a:spcBef>
          <a:spcPct val="0"/>
        </a:spcBef>
        <a:spcAft>
          <a:spcPct val="0"/>
        </a:spcAft>
        <a:defRPr sz="2400" b="1">
          <a:solidFill>
            <a:schemeClr val="tx2"/>
          </a:solidFill>
          <a:latin typeface="+mj-lt"/>
          <a:ea typeface="+mj-ea"/>
          <a:cs typeface="+mj-cs"/>
        </a:defRPr>
      </a:lvl1pPr>
      <a:lvl2pPr algn="r" rtl="0" eaLnBrk="0" fontAlgn="base" hangingPunct="0">
        <a:spcBef>
          <a:spcPct val="0"/>
        </a:spcBef>
        <a:spcAft>
          <a:spcPct val="0"/>
        </a:spcAft>
        <a:defRPr sz="2400" b="1">
          <a:solidFill>
            <a:schemeClr val="tx2"/>
          </a:solidFill>
          <a:latin typeface="Verdana" pitchFamily="34" charset="0"/>
        </a:defRPr>
      </a:lvl2pPr>
      <a:lvl3pPr algn="r" rtl="0" eaLnBrk="0" fontAlgn="base" hangingPunct="0">
        <a:spcBef>
          <a:spcPct val="0"/>
        </a:spcBef>
        <a:spcAft>
          <a:spcPct val="0"/>
        </a:spcAft>
        <a:defRPr sz="2400" b="1">
          <a:solidFill>
            <a:schemeClr val="tx2"/>
          </a:solidFill>
          <a:latin typeface="Verdana" pitchFamily="34" charset="0"/>
        </a:defRPr>
      </a:lvl3pPr>
      <a:lvl4pPr algn="r" rtl="0" eaLnBrk="0" fontAlgn="base" hangingPunct="0">
        <a:spcBef>
          <a:spcPct val="0"/>
        </a:spcBef>
        <a:spcAft>
          <a:spcPct val="0"/>
        </a:spcAft>
        <a:defRPr sz="2400" b="1">
          <a:solidFill>
            <a:schemeClr val="tx2"/>
          </a:solidFill>
          <a:latin typeface="Verdana" pitchFamily="34" charset="0"/>
        </a:defRPr>
      </a:lvl4pPr>
      <a:lvl5pPr algn="r" rtl="0" eaLnBrk="0" fontAlgn="base" hangingPunct="0">
        <a:spcBef>
          <a:spcPct val="0"/>
        </a:spcBef>
        <a:spcAft>
          <a:spcPct val="0"/>
        </a:spcAft>
        <a:defRPr sz="2400" b="1">
          <a:solidFill>
            <a:schemeClr val="tx2"/>
          </a:solidFill>
          <a:latin typeface="Verdana" pitchFamily="34" charset="0"/>
        </a:defRPr>
      </a:lvl5pPr>
      <a:lvl6pPr marL="457200" algn="r" rtl="0" fontAlgn="base">
        <a:spcBef>
          <a:spcPct val="0"/>
        </a:spcBef>
        <a:spcAft>
          <a:spcPct val="0"/>
        </a:spcAft>
        <a:defRPr sz="2400" b="1">
          <a:solidFill>
            <a:schemeClr val="tx2"/>
          </a:solidFill>
          <a:latin typeface="Verdana" pitchFamily="34" charset="0"/>
        </a:defRPr>
      </a:lvl6pPr>
      <a:lvl7pPr marL="914400" algn="r" rtl="0" fontAlgn="base">
        <a:spcBef>
          <a:spcPct val="0"/>
        </a:spcBef>
        <a:spcAft>
          <a:spcPct val="0"/>
        </a:spcAft>
        <a:defRPr sz="2400" b="1">
          <a:solidFill>
            <a:schemeClr val="tx2"/>
          </a:solidFill>
          <a:latin typeface="Verdana" pitchFamily="34" charset="0"/>
        </a:defRPr>
      </a:lvl7pPr>
      <a:lvl8pPr marL="1371600" algn="r" rtl="0" fontAlgn="base">
        <a:spcBef>
          <a:spcPct val="0"/>
        </a:spcBef>
        <a:spcAft>
          <a:spcPct val="0"/>
        </a:spcAft>
        <a:defRPr sz="2400" b="1">
          <a:solidFill>
            <a:schemeClr val="tx2"/>
          </a:solidFill>
          <a:latin typeface="Verdana" pitchFamily="34" charset="0"/>
        </a:defRPr>
      </a:lvl8pPr>
      <a:lvl9pPr marL="1828800" algn="r" rtl="0" fontAlgn="base">
        <a:spcBef>
          <a:spcPct val="0"/>
        </a:spcBef>
        <a:spcAft>
          <a:spcPct val="0"/>
        </a:spcAft>
        <a:defRPr sz="2400" b="1">
          <a:solidFill>
            <a:schemeClr val="tx2"/>
          </a:solidFill>
          <a:latin typeface="Verdana" pitchFamily="34" charset="0"/>
        </a:defRPr>
      </a:lvl9pPr>
    </p:titleStyle>
    <p:bodyStyle>
      <a:lvl1pPr marL="342900" indent="-342900" algn="l" rtl="0" eaLnBrk="0" fontAlgn="base" hangingPunct="0">
        <a:spcBef>
          <a:spcPct val="20000"/>
        </a:spcBef>
        <a:spcAft>
          <a:spcPct val="0"/>
        </a:spcAft>
        <a:buClr>
          <a:srgbClr val="CC3300"/>
        </a:buClr>
        <a:buFont typeface="Wingdings" pitchFamily="2" charset="2"/>
        <a:buChar char="Ü"/>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r-TR" smtClean="0"/>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fld id="{0D4B25B7-7AEC-462E-9286-B83607E2187C}" type="datetimeFigureOut">
              <a:rPr lang="tr-TR"/>
              <a:pPr>
                <a:defRPr/>
              </a:pPr>
              <a:t>21/10/2009</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B88E8F55-1973-4DFA-88EF-876BABA3B5E3}"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tr-TR" smtClean="0"/>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cs typeface="+mn-cs"/>
              </a:defRPr>
            </a:lvl1pPr>
          </a:lstStyle>
          <a:p>
            <a:pPr>
              <a:defRPr/>
            </a:pPr>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mn-cs"/>
              </a:defRPr>
            </a:lvl1pPr>
          </a:lstStyle>
          <a:p>
            <a:pPr>
              <a:defRPr/>
            </a:pPr>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cs typeface="+mn-cs"/>
              </a:defRPr>
            </a:lvl1pPr>
          </a:lstStyle>
          <a:p>
            <a:pPr>
              <a:defRPr/>
            </a:pPr>
            <a:fld id="{4AADCB66-5073-49F8-A172-C4975FF3975F}"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hyperlink" Target="../../../../" TargetMode="External"/><Relationship Id="rId7" Type="http://schemas.openxmlformats.org/officeDocument/2006/relationships/oleObject" Target="../embeddings/oleObject3.bin"/><Relationship Id="rId12" Type="http://schemas.openxmlformats.org/officeDocument/2006/relationships/image" Target="../media/image23.jpe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hyperlink" Target="http://www.sanabelnetwork.org/files/AFD_logo.jpg" TargetMode="External"/><Relationship Id="rId5" Type="http://schemas.openxmlformats.org/officeDocument/2006/relationships/oleObject" Target="../embeddings/oleObject1.bin"/><Relationship Id="rId10"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hyperlink" Target="http://www.worldbank.org/www.worldbankgroup.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1.xml"/><Relationship Id="rId7" Type="http://schemas.openxmlformats.org/officeDocument/2006/relationships/image" Target="../media/image13.jpe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diagramColors" Target="../diagrams/colors1.xml"/><Relationship Id="rId10" Type="http://schemas.openxmlformats.org/officeDocument/2006/relationships/image" Target="../media/image16.jpeg"/><Relationship Id="rId4" Type="http://schemas.openxmlformats.org/officeDocument/2006/relationships/diagramQuickStyle" Target="../diagrams/quickStyle1.xml"/><Relationship Id="rId9"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0" y="0"/>
            <a:ext cx="9144000" cy="5357813"/>
          </a:xfrm>
          <a:prstGeom prst="rect">
            <a:avLst/>
          </a:prstGeom>
          <a:noFill/>
          <a:ln w="9525">
            <a:noFill/>
            <a:miter lim="800000"/>
            <a:headEnd/>
            <a:tailEnd/>
          </a:ln>
        </p:spPr>
      </p:pic>
      <p:sp>
        <p:nvSpPr>
          <p:cNvPr id="8195" name="TextBox 23"/>
          <p:cNvSpPr txBox="1">
            <a:spLocks noChangeArrowheads="1"/>
          </p:cNvSpPr>
          <p:nvPr/>
        </p:nvSpPr>
        <p:spPr bwMode="auto">
          <a:xfrm>
            <a:off x="500034" y="928669"/>
            <a:ext cx="8001056" cy="5047536"/>
          </a:xfrm>
          <a:prstGeom prst="rect">
            <a:avLst/>
          </a:prstGeom>
          <a:solidFill>
            <a:schemeClr val="bg1">
              <a:alpha val="47842"/>
            </a:schemeClr>
          </a:solidFill>
          <a:ln w="9525">
            <a:noFill/>
            <a:miter lim="800000"/>
            <a:headEnd/>
            <a:tailEnd/>
          </a:ln>
        </p:spPr>
        <p:txBody>
          <a:bodyPr wrap="square">
            <a:spAutoFit/>
          </a:bodyPr>
          <a:lstStyle/>
          <a:p>
            <a:pPr algn="ctr"/>
            <a:r>
              <a:rPr lang="en-US" sz="2800" b="1" dirty="0" smtClean="0">
                <a:latin typeface="+mn-lt"/>
              </a:rPr>
              <a:t>MECHANISMS TO ENHANCE THE GREEN COMPETITIVENESS IN </a:t>
            </a:r>
            <a:r>
              <a:rPr lang="en-US" sz="2800" b="1" dirty="0" smtClean="0">
                <a:latin typeface="+mn-lt"/>
              </a:rPr>
              <a:t>TURKEY</a:t>
            </a:r>
            <a:endParaRPr lang="tr-TR" sz="2800" b="1" dirty="0" smtClean="0">
              <a:latin typeface="+mn-lt"/>
            </a:endParaRPr>
          </a:p>
          <a:p>
            <a:pPr algn="ctr"/>
            <a:endParaRPr lang="tr-TR" sz="2800" b="1" dirty="0" smtClean="0">
              <a:latin typeface="+mn-lt"/>
            </a:endParaRPr>
          </a:p>
          <a:p>
            <a:pPr algn="ctr"/>
            <a:r>
              <a:rPr lang="en-US" sz="2800" b="1" dirty="0" smtClean="0">
                <a:latin typeface="+mn-lt"/>
              </a:rPr>
              <a:t> </a:t>
            </a:r>
            <a:endParaRPr lang="tr-TR" sz="2800" b="1" dirty="0" smtClean="0">
              <a:latin typeface="+mn-lt"/>
            </a:endParaRPr>
          </a:p>
          <a:p>
            <a:pPr algn="ctr">
              <a:buClr>
                <a:srgbClr val="C00000"/>
              </a:buClr>
            </a:pPr>
            <a:endParaRPr lang="tr-TR" sz="2800" b="1" dirty="0" smtClean="0">
              <a:latin typeface="Calibri" pitchFamily="34" charset="0"/>
            </a:endParaRPr>
          </a:p>
          <a:p>
            <a:pPr algn="ctr">
              <a:buClr>
                <a:srgbClr val="C00000"/>
              </a:buClr>
            </a:pPr>
            <a:r>
              <a:rPr lang="tr-TR" sz="2800" b="1" dirty="0" smtClean="0">
                <a:latin typeface="Calibri" pitchFamily="34" charset="0"/>
              </a:rPr>
              <a:t>FINANCING SUSTAINABLE DEVELOPMENT PROJECTS</a:t>
            </a:r>
            <a:endParaRPr lang="tr-TR" sz="2800" b="1" dirty="0">
              <a:latin typeface="Calibri" pitchFamily="34" charset="0"/>
            </a:endParaRPr>
          </a:p>
          <a:p>
            <a:pPr algn="ctr">
              <a:buClr>
                <a:srgbClr val="C00000"/>
              </a:buClr>
            </a:pPr>
            <a:endParaRPr lang="tr-TR" sz="1400" b="1" dirty="0">
              <a:latin typeface="Calibri" pitchFamily="34" charset="0"/>
            </a:endParaRPr>
          </a:p>
          <a:p>
            <a:pPr algn="ctr">
              <a:buClr>
                <a:srgbClr val="C00000"/>
              </a:buClr>
            </a:pPr>
            <a:r>
              <a:rPr lang="tr-TR" sz="2000" b="1" dirty="0" smtClean="0">
                <a:latin typeface="Calibri" pitchFamily="34" charset="0"/>
              </a:rPr>
              <a:t>21/10/2009</a:t>
            </a:r>
          </a:p>
          <a:p>
            <a:pPr algn="ctr">
              <a:buClr>
                <a:srgbClr val="C00000"/>
              </a:buClr>
            </a:pPr>
            <a:endParaRPr lang="tr-TR" sz="2000" b="1" dirty="0">
              <a:latin typeface="Calibri" pitchFamily="34" charset="0"/>
            </a:endParaRPr>
          </a:p>
          <a:p>
            <a:pPr algn="ctr">
              <a:buClr>
                <a:srgbClr val="C00000"/>
              </a:buClr>
            </a:pPr>
            <a:r>
              <a:rPr lang="tr-TR" sz="2000" b="1" dirty="0" smtClean="0">
                <a:latin typeface="Calibri" pitchFamily="34" charset="0"/>
              </a:rPr>
              <a:t>HULYA KURT</a:t>
            </a:r>
            <a:endParaRPr lang="tr-TR" sz="2000" b="1" dirty="0">
              <a:latin typeface="Calibri" pitchFamily="34" charset="0"/>
            </a:endParaRPr>
          </a:p>
          <a:p>
            <a:pPr algn="ctr">
              <a:buClr>
                <a:srgbClr val="C00000"/>
              </a:buClr>
            </a:pPr>
            <a:r>
              <a:rPr lang="tr-TR" sz="2000" b="1" dirty="0">
                <a:latin typeface="Calibri" pitchFamily="34" charset="0"/>
              </a:rPr>
              <a:t>TSKB</a:t>
            </a:r>
          </a:p>
          <a:p>
            <a:pPr algn="ctr">
              <a:buClr>
                <a:srgbClr val="C00000"/>
              </a:buClr>
            </a:pPr>
            <a:endParaRPr lang="tr-TR" sz="2000" b="1" dirty="0">
              <a:latin typeface="Calibri" pitchFamily="34" charset="0"/>
            </a:endParaRPr>
          </a:p>
          <a:p>
            <a:pPr algn="ctr">
              <a:buClr>
                <a:srgbClr val="C00000"/>
              </a:buClr>
            </a:pPr>
            <a:endParaRPr lang="tr-TR" sz="2000" b="1" dirty="0">
              <a:latin typeface="Calibri" pitchFamily="34" charset="0"/>
            </a:endParaRPr>
          </a:p>
          <a:p>
            <a:pPr algn="ctr">
              <a:buClr>
                <a:srgbClr val="C00000"/>
              </a:buClr>
            </a:pPr>
            <a:endParaRPr lang="tr-TR" sz="2000" b="1" dirty="0">
              <a:latin typeface="Calibri" pitchFamily="34" charset="0"/>
            </a:endParaRPr>
          </a:p>
        </p:txBody>
      </p:sp>
      <p:pic>
        <p:nvPicPr>
          <p:cNvPr id="8196" name="Picture 4"/>
          <p:cNvPicPr>
            <a:picLocks noChangeAspect="1" noChangeArrowheads="1"/>
          </p:cNvPicPr>
          <p:nvPr/>
        </p:nvPicPr>
        <p:blipFill>
          <a:blip r:embed="rId3"/>
          <a:srcRect/>
          <a:stretch>
            <a:fillRect/>
          </a:stretch>
        </p:blipFill>
        <p:spPr bwMode="auto">
          <a:xfrm>
            <a:off x="4000500" y="5549900"/>
            <a:ext cx="1030288" cy="1165225"/>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Box 23"/>
          <p:cNvSpPr txBox="1">
            <a:spLocks noChangeArrowheads="1"/>
          </p:cNvSpPr>
          <p:nvPr/>
        </p:nvSpPr>
        <p:spPr bwMode="auto">
          <a:xfrm>
            <a:off x="214282" y="462403"/>
            <a:ext cx="8715436" cy="5952399"/>
          </a:xfrm>
          <a:prstGeom prst="rect">
            <a:avLst/>
          </a:prstGeom>
          <a:solidFill>
            <a:schemeClr val="bg1">
              <a:alpha val="47842"/>
            </a:schemeClr>
          </a:solidFill>
          <a:ln w="9525">
            <a:noFill/>
            <a:miter lim="800000"/>
            <a:headEnd/>
            <a:tailEnd/>
          </a:ln>
        </p:spPr>
        <p:txBody>
          <a:bodyPr wrap="square">
            <a:spAutoFit/>
          </a:bodyPr>
          <a:lstStyle/>
          <a:p>
            <a:pPr marL="342900" indent="-342900" algn="just" eaLnBrk="0" hangingPunct="0">
              <a:spcBef>
                <a:spcPct val="20000"/>
              </a:spcBef>
              <a:buClr>
                <a:srgbClr val="CC3300"/>
              </a:buClr>
              <a:buFont typeface="Wingdings" pitchFamily="2" charset="2"/>
              <a:buChar char="§"/>
            </a:pPr>
            <a:endParaRPr lang="tr-TR" sz="1600" b="1" dirty="0" smtClean="0">
              <a:cs typeface="Arial" charset="0"/>
            </a:endParaRPr>
          </a:p>
          <a:p>
            <a:pPr marL="342900" indent="-342900" algn="just" eaLnBrk="0" hangingPunct="0">
              <a:spcBef>
                <a:spcPct val="20000"/>
              </a:spcBef>
              <a:buClr>
                <a:srgbClr val="CC3300"/>
              </a:buClr>
              <a:buFont typeface="Wingdings" pitchFamily="2" charset="2"/>
              <a:buChar char="q"/>
            </a:pPr>
            <a:r>
              <a:rPr lang="tr-TR" sz="1600" b="1" dirty="0" smtClean="0">
                <a:cs typeface="Arial" charset="0"/>
              </a:rPr>
              <a:t> </a:t>
            </a:r>
            <a:r>
              <a:rPr lang="tr-TR" sz="1600" dirty="0" smtClean="0">
                <a:solidFill>
                  <a:srgbClr val="3333FF"/>
                </a:solidFill>
                <a:latin typeface="+mn-lt"/>
                <a:cs typeface="Arial" charset="0"/>
              </a:rPr>
              <a:t>“</a:t>
            </a:r>
            <a:r>
              <a:rPr lang="en-GB" sz="1600" dirty="0" smtClean="0">
                <a:latin typeface="+mn-lt"/>
                <a:cs typeface="+mn-cs"/>
              </a:rPr>
              <a:t>Environmental Impact Assessment” in project appraisal is a top priority for TSKB, the Bank has included “Environmental Impact Assessment” as a part of its project appraisal since the early eighties. </a:t>
            </a:r>
          </a:p>
          <a:p>
            <a:pPr marL="342900" indent="-342900" algn="just" eaLnBrk="0" hangingPunct="0">
              <a:spcBef>
                <a:spcPct val="20000"/>
              </a:spcBef>
              <a:buClr>
                <a:srgbClr val="CC3300"/>
              </a:buClr>
              <a:buFont typeface="Wingdings" pitchFamily="2" charset="2"/>
              <a:buChar char="q"/>
            </a:pPr>
            <a:endParaRPr lang="en-GB" sz="1600" dirty="0" smtClean="0">
              <a:latin typeface="+mn-lt"/>
              <a:cs typeface="+mn-cs"/>
            </a:endParaRPr>
          </a:p>
          <a:p>
            <a:pPr marL="342900" indent="-342900" algn="just" eaLnBrk="0" hangingPunct="0">
              <a:spcBef>
                <a:spcPct val="20000"/>
              </a:spcBef>
              <a:buClr>
                <a:srgbClr val="CC3300"/>
              </a:buClr>
              <a:buFont typeface="Wingdings" pitchFamily="2" charset="2"/>
              <a:buChar char="q"/>
            </a:pPr>
            <a:r>
              <a:rPr lang="en-GB" sz="1600" dirty="0" smtClean="0">
                <a:latin typeface="+mn-lt"/>
                <a:cs typeface="+mn-cs"/>
              </a:rPr>
              <a:t>TSKB, is the First Turkish owned bank to set up an Environmental Management System and obtain ISO 14001 on the environment. TSKB has established its Environmental Policies in 2006. The bank has become the only Turkish owned institution to sign the UNEP FI Initiative in 2009. TSKB measures and assesses the impact of (i) its physical activities and (ii)</a:t>
            </a:r>
            <a:r>
              <a:rPr lang="tr-TR" sz="1600" smtClean="0">
                <a:latin typeface="+mn-lt"/>
                <a:cs typeface="+mn-cs"/>
              </a:rPr>
              <a:t> </a:t>
            </a:r>
            <a:r>
              <a:rPr lang="en-GB" sz="1600" smtClean="0">
                <a:latin typeface="+mn-lt"/>
                <a:cs typeface="+mn-cs"/>
              </a:rPr>
              <a:t>the </a:t>
            </a:r>
            <a:r>
              <a:rPr lang="en-GB" sz="1600" dirty="0" smtClean="0">
                <a:latin typeface="+mn-lt"/>
                <a:cs typeface="+mn-cs"/>
              </a:rPr>
              <a:t>projects it finances  on the environment.</a:t>
            </a:r>
          </a:p>
          <a:p>
            <a:pPr marL="342900" indent="-342900" algn="just" eaLnBrk="0" hangingPunct="0">
              <a:spcBef>
                <a:spcPct val="20000"/>
              </a:spcBef>
              <a:buClr>
                <a:srgbClr val="CC3300"/>
              </a:buClr>
              <a:buFont typeface="Wingdings" pitchFamily="2" charset="2"/>
              <a:buChar char="q"/>
            </a:pPr>
            <a:endParaRPr lang="en-GB" sz="1600" dirty="0" smtClean="0">
              <a:latin typeface="+mn-lt"/>
              <a:cs typeface="+mn-cs"/>
            </a:endParaRPr>
          </a:p>
          <a:p>
            <a:pPr marL="342900" indent="-342900" algn="just" eaLnBrk="0" hangingPunct="0">
              <a:spcBef>
                <a:spcPct val="20000"/>
              </a:spcBef>
              <a:buClr>
                <a:srgbClr val="CC3300"/>
              </a:buClr>
              <a:buFont typeface="Wingdings" pitchFamily="2" charset="2"/>
              <a:buChar char="q"/>
            </a:pPr>
            <a:r>
              <a:rPr lang="en-GB" sz="1600" dirty="0" smtClean="0">
                <a:latin typeface="+mn-lt"/>
                <a:cs typeface="+mn-cs"/>
              </a:rPr>
              <a:t>TSKB has been calculating its carbon emissions since 2006. Annual carbon emissions of the bank amount to 1249 tons CO</a:t>
            </a:r>
            <a:r>
              <a:rPr lang="en-GB" sz="1600" baseline="-25000" dirty="0" smtClean="0">
                <a:latin typeface="+mn-lt"/>
                <a:cs typeface="+mn-cs"/>
              </a:rPr>
              <a:t>2</a:t>
            </a:r>
            <a:r>
              <a:rPr lang="en-GB" sz="1600" dirty="0" smtClean="0">
                <a:latin typeface="+mn-lt"/>
                <a:cs typeface="+mn-cs"/>
              </a:rPr>
              <a:t> equivalent. As of mid 2009 TSKB has purchased carbon emission certificates from the voluntary market and has become the first Turkish owned carbon </a:t>
            </a:r>
            <a:r>
              <a:rPr lang="tr-TR" sz="1600" dirty="0" smtClean="0">
                <a:latin typeface="+mn-lt"/>
                <a:cs typeface="+mn-cs"/>
              </a:rPr>
              <a:t>neutral </a:t>
            </a:r>
            <a:r>
              <a:rPr lang="en-GB" sz="1600" dirty="0" smtClean="0">
                <a:latin typeface="+mn-lt"/>
                <a:cs typeface="+mn-cs"/>
              </a:rPr>
              <a:t>bank.</a:t>
            </a:r>
          </a:p>
          <a:p>
            <a:pPr marL="342900" indent="-342900" algn="just" eaLnBrk="0" hangingPunct="0">
              <a:spcBef>
                <a:spcPct val="20000"/>
              </a:spcBef>
              <a:buClr>
                <a:srgbClr val="CC3300"/>
              </a:buClr>
              <a:buFont typeface="Wingdings" pitchFamily="2" charset="2"/>
              <a:buChar char="q"/>
            </a:pPr>
            <a:endParaRPr lang="en-GB" sz="1600" dirty="0" smtClean="0">
              <a:latin typeface="+mn-lt"/>
              <a:cs typeface="+mn-cs"/>
            </a:endParaRPr>
          </a:p>
          <a:p>
            <a:pPr marL="342900" indent="-342900" algn="just" eaLnBrk="0" hangingPunct="0">
              <a:spcBef>
                <a:spcPct val="20000"/>
              </a:spcBef>
              <a:buClr>
                <a:srgbClr val="CC3300"/>
              </a:buClr>
              <a:buFont typeface="Wingdings" pitchFamily="2" charset="2"/>
              <a:buChar char="q"/>
            </a:pPr>
            <a:r>
              <a:rPr lang="en-GB" sz="1600" dirty="0" smtClean="0">
                <a:latin typeface="+mn-lt"/>
                <a:cs typeface="+mn-cs"/>
              </a:rPr>
              <a:t>TSKB has undertaken to cut its energy consumption by 7% in 2 years.</a:t>
            </a:r>
          </a:p>
          <a:p>
            <a:pPr marL="342900" indent="-342900" algn="just" eaLnBrk="0" hangingPunct="0">
              <a:spcBef>
                <a:spcPct val="20000"/>
              </a:spcBef>
              <a:buClr>
                <a:srgbClr val="CC3300"/>
              </a:buClr>
              <a:buFont typeface="Wingdings" pitchFamily="2" charset="2"/>
              <a:buChar char="q"/>
            </a:pPr>
            <a:endParaRPr lang="en-GB" sz="1600" dirty="0" smtClean="0">
              <a:latin typeface="+mn-lt"/>
              <a:cs typeface="+mn-cs"/>
            </a:endParaRPr>
          </a:p>
          <a:p>
            <a:pPr marL="342900" indent="-342900" algn="just" eaLnBrk="0" hangingPunct="0">
              <a:spcBef>
                <a:spcPct val="20000"/>
              </a:spcBef>
              <a:buClr>
                <a:srgbClr val="CC3300"/>
              </a:buClr>
              <a:buFont typeface="Wingdings" pitchFamily="2" charset="2"/>
              <a:buChar char="q"/>
            </a:pPr>
            <a:r>
              <a:rPr lang="en-GB" sz="1600" dirty="0" smtClean="0">
                <a:latin typeface="+mn-lt"/>
                <a:cs typeface="+mn-cs"/>
              </a:rPr>
              <a:t>Starting from June 1st, 2009 TSKB has started to meet all of its power consumption from electricity produced from renewable sources.</a:t>
            </a:r>
          </a:p>
          <a:p>
            <a:pPr algn="just">
              <a:buClr>
                <a:srgbClr val="CC3300"/>
              </a:buClr>
              <a:buFont typeface="Wingdings" pitchFamily="2" charset="2"/>
              <a:buChar char="§"/>
            </a:pPr>
            <a:endParaRPr lang="en-GB" sz="1600" b="1" dirty="0" smtClean="0">
              <a:latin typeface="+mn-lt"/>
              <a:cs typeface="Arial" charset="0"/>
            </a:endParaRPr>
          </a:p>
        </p:txBody>
      </p:sp>
      <p:sp>
        <p:nvSpPr>
          <p:cNvPr id="4" name="Title 5"/>
          <p:cNvSpPr txBox="1">
            <a:spLocks/>
          </p:cNvSpPr>
          <p:nvPr/>
        </p:nvSpPr>
        <p:spPr bwMode="auto">
          <a:xfrm>
            <a:off x="0" y="191430"/>
            <a:ext cx="9144000" cy="45719"/>
          </a:xfrm>
          <a:prstGeom prst="rect">
            <a:avLst/>
          </a:prstGeom>
          <a:solidFill>
            <a:schemeClr val="bg1">
              <a:lumMod val="95000"/>
            </a:schemeClr>
          </a:solidFill>
          <a:ln>
            <a:miter lim="800000"/>
            <a:headEnd/>
            <a:tailEnd/>
          </a:ln>
        </p:spPr>
        <p:txBody>
          <a:bodyPr/>
          <a:lstStyle/>
          <a:p>
            <a:pPr algn="r" eaLnBrk="0" hangingPunct="0">
              <a:defRPr/>
            </a:pPr>
            <a:r>
              <a:rPr lang="tr-TR" b="1" kern="0" dirty="0" smtClean="0">
                <a:solidFill>
                  <a:srgbClr val="C00000"/>
                </a:solidFill>
                <a:latin typeface="+mj-lt"/>
                <a:ea typeface="+mj-ea"/>
                <a:cs typeface="+mj-cs"/>
              </a:rPr>
              <a:t>TSKB- Priority on Sustainable Development</a:t>
            </a:r>
            <a:endParaRPr lang="tr-TR" b="1" kern="0" dirty="0">
              <a:solidFill>
                <a:srgbClr val="C00000"/>
              </a:solidFill>
              <a:latin typeface="+mj-lt"/>
              <a:ea typeface="+mj-ea"/>
              <a:cs typeface="+mj-cs"/>
            </a:endParaRPr>
          </a:p>
        </p:txBody>
      </p:sp>
    </p:spTree>
  </p:cSld>
  <p:clrMapOvr>
    <a:masterClrMapping/>
  </p:clrMapOvr>
  <p:transition spd="med">
    <p:cover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785794"/>
            <a:ext cx="8229600" cy="5340369"/>
          </a:xfrm>
        </p:spPr>
        <p:txBody>
          <a:bodyPr/>
          <a:lstStyle/>
          <a:p>
            <a:pPr algn="just">
              <a:buClr>
                <a:srgbClr val="C00000"/>
              </a:buClr>
            </a:pPr>
            <a:endParaRPr lang="tr-TR" sz="1600" kern="1200" dirty="0" smtClean="0">
              <a:latin typeface="+mj-lt"/>
            </a:endParaRPr>
          </a:p>
          <a:p>
            <a:pPr algn="just">
              <a:buFont typeface="Wingdings" pitchFamily="2" charset="2"/>
              <a:buChar char="q"/>
            </a:pPr>
            <a:r>
              <a:rPr lang="tr-TR" sz="1800" kern="1200" dirty="0" smtClean="0"/>
              <a:t>Sustainable finance at TSKB;</a:t>
            </a:r>
          </a:p>
          <a:p>
            <a:pPr lvl="1" algn="just">
              <a:buNone/>
            </a:pPr>
            <a:r>
              <a:rPr lang="tr-TR" sz="1800" kern="1200" dirty="0" smtClean="0"/>
              <a:t>1. Environmental,</a:t>
            </a:r>
          </a:p>
          <a:p>
            <a:pPr lvl="1" algn="just">
              <a:buNone/>
            </a:pPr>
            <a:r>
              <a:rPr lang="tr-TR" sz="1800" kern="1200" dirty="0" smtClean="0"/>
              <a:t>2. Renewable Energy,</a:t>
            </a:r>
          </a:p>
          <a:p>
            <a:pPr lvl="1" algn="just">
              <a:buNone/>
            </a:pPr>
            <a:r>
              <a:rPr lang="tr-TR" sz="1800" kern="1200" dirty="0" smtClean="0"/>
              <a:t>3. Energy Efficiency.</a:t>
            </a:r>
          </a:p>
          <a:p>
            <a:pPr algn="just">
              <a:buClr>
                <a:srgbClr val="C00000"/>
              </a:buClr>
              <a:buFont typeface="Wingdings" pitchFamily="2" charset="2"/>
              <a:buChar char="q"/>
            </a:pPr>
            <a:r>
              <a:rPr lang="tr-TR" sz="1800" kern="1200" dirty="0" smtClean="0"/>
              <a:t>Financing of environmental projects (18 projects):</a:t>
            </a:r>
          </a:p>
          <a:p>
            <a:pPr lvl="1" algn="just">
              <a:buClr>
                <a:srgbClr val="C00000"/>
              </a:buClr>
            </a:pPr>
            <a:r>
              <a:rPr lang="tr-TR" sz="1800" kern="1200" dirty="0" smtClean="0">
                <a:ea typeface="+mn-ea"/>
                <a:cs typeface="+mn-cs"/>
              </a:rPr>
              <a:t>Wastewater treatment plants,</a:t>
            </a:r>
          </a:p>
          <a:p>
            <a:pPr lvl="1" algn="just">
              <a:buClr>
                <a:srgbClr val="C00000"/>
              </a:buClr>
            </a:pPr>
            <a:r>
              <a:rPr lang="tr-TR" sz="1800" kern="1200" dirty="0" smtClean="0">
                <a:ea typeface="+mn-ea"/>
                <a:cs typeface="+mn-cs"/>
              </a:rPr>
              <a:t>Investments aimed at reducing gas emissions of industrial plants,</a:t>
            </a:r>
          </a:p>
          <a:p>
            <a:pPr lvl="1" algn="just">
              <a:buClr>
                <a:srgbClr val="C00000"/>
              </a:buClr>
            </a:pPr>
            <a:r>
              <a:rPr lang="tr-TR" sz="1800" kern="1200" dirty="0" smtClean="0">
                <a:ea typeface="+mn-ea"/>
                <a:cs typeface="+mn-cs"/>
              </a:rPr>
              <a:t>Cleaner production investments,</a:t>
            </a:r>
          </a:p>
          <a:p>
            <a:pPr lvl="1" algn="just">
              <a:buClr>
                <a:srgbClr val="C00000"/>
              </a:buClr>
            </a:pPr>
            <a:r>
              <a:rPr lang="tr-TR" sz="1800" kern="1200" dirty="0" smtClean="0">
                <a:ea typeface="+mn-ea"/>
                <a:cs typeface="+mn-cs"/>
              </a:rPr>
              <a:t>Investments aimed at savings of energy and other production inputs. </a:t>
            </a:r>
          </a:p>
          <a:p>
            <a:pPr algn="just">
              <a:buClr>
                <a:srgbClr val="C00000"/>
              </a:buClr>
              <a:buFont typeface="Wingdings" pitchFamily="2" charset="2"/>
              <a:buChar char="q"/>
            </a:pPr>
            <a:r>
              <a:rPr lang="tr-TR" sz="1800" kern="1200" dirty="0" smtClean="0"/>
              <a:t>Financing of projects aimed at power production from “Renewable Energy Sources” therefore contributing to a reduction in consumption of fossil based fuels  and a low carbon economy,</a:t>
            </a:r>
          </a:p>
          <a:p>
            <a:pPr algn="just">
              <a:buClr>
                <a:srgbClr val="C00000"/>
              </a:buClr>
              <a:buFont typeface="Wingdings" pitchFamily="2" charset="2"/>
              <a:buChar char="q"/>
            </a:pPr>
            <a:r>
              <a:rPr lang="tr-TR" sz="1800" kern="1200" dirty="0" smtClean="0"/>
              <a:t>Financing of EE project in order to decrase Turkey’s energy intensity.</a:t>
            </a:r>
            <a:endParaRPr lang="tr-TR" sz="1800" kern="1200" dirty="0"/>
          </a:p>
        </p:txBody>
      </p:sp>
      <p:sp>
        <p:nvSpPr>
          <p:cNvPr id="4" name="Title 5"/>
          <p:cNvSpPr txBox="1">
            <a:spLocks/>
          </p:cNvSpPr>
          <p:nvPr/>
        </p:nvSpPr>
        <p:spPr bwMode="auto">
          <a:xfrm>
            <a:off x="0" y="0"/>
            <a:ext cx="9144000" cy="45719"/>
          </a:xfrm>
          <a:prstGeom prst="rect">
            <a:avLst/>
          </a:prstGeom>
          <a:solidFill>
            <a:schemeClr val="bg1">
              <a:lumMod val="95000"/>
            </a:schemeClr>
          </a:solidFill>
          <a:ln>
            <a:miter lim="800000"/>
            <a:headEnd/>
            <a:tailEnd/>
          </a:ln>
        </p:spPr>
        <p:txBody>
          <a:bodyPr/>
          <a:lstStyle/>
          <a:p>
            <a:pPr algn="r" eaLnBrk="0" hangingPunct="0">
              <a:defRPr/>
            </a:pPr>
            <a:r>
              <a:rPr lang="tr-TR" sz="2800" b="1" kern="0" dirty="0" smtClean="0">
                <a:solidFill>
                  <a:srgbClr val="C00000"/>
                </a:solidFill>
                <a:latin typeface="Arial Narrow" pitchFamily="34" charset="0"/>
                <a:ea typeface="+mj-ea"/>
                <a:cs typeface="+mj-cs"/>
              </a:rPr>
              <a:t>TSKB and Sustainable Development Finance</a:t>
            </a:r>
            <a:endParaRPr lang="tr-TR" sz="2800" b="1" kern="0" dirty="0">
              <a:solidFill>
                <a:srgbClr val="C00000"/>
              </a:solidFill>
              <a:latin typeface="Arial Narrow" pitchFamily="34" charset="0"/>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 name="Rectangle 20"/>
          <p:cNvSpPr>
            <a:spLocks noChangeArrowheads="1"/>
          </p:cNvSpPr>
          <p:nvPr/>
        </p:nvSpPr>
        <p:spPr bwMode="auto">
          <a:xfrm>
            <a:off x="492948" y="3414713"/>
            <a:ext cx="8053387" cy="2831544"/>
          </a:xfrm>
          <a:prstGeom prst="rect">
            <a:avLst/>
          </a:prstGeom>
          <a:noFill/>
          <a:ln w="9525">
            <a:noFill/>
            <a:miter lim="800000"/>
            <a:headEnd/>
            <a:tailEnd/>
          </a:ln>
        </p:spPr>
        <p:txBody>
          <a:bodyPr>
            <a:spAutoFit/>
          </a:bodyPr>
          <a:lstStyle/>
          <a:p>
            <a:pPr algn="just">
              <a:buClr>
                <a:schemeClr val="accent2"/>
              </a:buClr>
              <a:buSzPct val="75000"/>
              <a:buFont typeface="Wingdings" pitchFamily="2" charset="2"/>
              <a:buChar char="q"/>
              <a:defRPr/>
            </a:pPr>
            <a:r>
              <a:rPr lang="tr-TR" sz="1800" b="1" dirty="0">
                <a:solidFill>
                  <a:schemeClr val="tx2"/>
                </a:solidFill>
                <a:cs typeface="+mn-cs"/>
              </a:rPr>
              <a:t> </a:t>
            </a:r>
            <a:r>
              <a:rPr lang="en-GB" sz="1600" dirty="0" smtClean="0">
                <a:latin typeface="+mn-lt"/>
              </a:rPr>
              <a:t>Renewable energy projects financed by TSKB account for </a:t>
            </a:r>
            <a:r>
              <a:rPr lang="tr-TR" sz="1600" dirty="0" smtClean="0">
                <a:latin typeface="+mn-lt"/>
              </a:rPr>
              <a:t>16</a:t>
            </a:r>
            <a:r>
              <a:rPr lang="en-GB" sz="1600" dirty="0" smtClean="0">
                <a:latin typeface="+mn-lt"/>
              </a:rPr>
              <a:t>% of Turkey’s installed capacity in renewable</a:t>
            </a:r>
            <a:r>
              <a:rPr lang="tr-TR" sz="1600" dirty="0" smtClean="0">
                <a:latin typeface="+mn-lt"/>
              </a:rPr>
              <a:t> </a:t>
            </a:r>
            <a:r>
              <a:rPr lang="en-GB" sz="1600" dirty="0" smtClean="0">
                <a:latin typeface="+mn-lt"/>
              </a:rPr>
              <a:t>as of the end of 200</a:t>
            </a:r>
            <a:r>
              <a:rPr lang="tr-TR" sz="1600" dirty="0" smtClean="0">
                <a:latin typeface="+mn-lt"/>
              </a:rPr>
              <a:t>8.</a:t>
            </a:r>
          </a:p>
          <a:p>
            <a:pPr algn="just">
              <a:buClr>
                <a:schemeClr val="accent2"/>
              </a:buClr>
              <a:buSzPct val="75000"/>
              <a:defRPr/>
            </a:pPr>
            <a:endParaRPr lang="en-GB" sz="1600" dirty="0" smtClean="0">
              <a:latin typeface="+mn-lt"/>
            </a:endParaRPr>
          </a:p>
          <a:p>
            <a:pPr algn="just">
              <a:buClr>
                <a:schemeClr val="accent2"/>
              </a:buClr>
              <a:buSzPct val="75000"/>
              <a:buFont typeface="Wingdings" pitchFamily="2" charset="2"/>
              <a:buChar char="q"/>
              <a:defRPr/>
            </a:pPr>
            <a:r>
              <a:rPr lang="en-GB" sz="1600" dirty="0" smtClean="0">
                <a:latin typeface="+mn-lt"/>
              </a:rPr>
              <a:t> TSKB up to date has evaluated approximately 1</a:t>
            </a:r>
            <a:r>
              <a:rPr lang="tr-TR" sz="1600" dirty="0" smtClean="0">
                <a:latin typeface="+mn-lt"/>
              </a:rPr>
              <a:t>5</a:t>
            </a:r>
            <a:r>
              <a:rPr lang="en-GB" sz="1600" dirty="0" smtClean="0">
                <a:latin typeface="+mn-lt"/>
              </a:rPr>
              <a:t>0 projects in renewable energy.</a:t>
            </a:r>
            <a:endParaRPr lang="tr-TR" sz="1600" dirty="0" smtClean="0">
              <a:latin typeface="+mn-lt"/>
            </a:endParaRPr>
          </a:p>
          <a:p>
            <a:pPr algn="just">
              <a:buClr>
                <a:schemeClr val="accent2"/>
              </a:buClr>
              <a:buSzPct val="75000"/>
              <a:defRPr/>
            </a:pPr>
            <a:endParaRPr lang="en-GB" sz="1600" dirty="0" smtClean="0">
              <a:latin typeface="+mn-lt"/>
            </a:endParaRPr>
          </a:p>
          <a:p>
            <a:pPr algn="just">
              <a:buClr>
                <a:schemeClr val="accent2"/>
              </a:buClr>
              <a:buSzPct val="75000"/>
              <a:buFont typeface="Wingdings" pitchFamily="2" charset="2"/>
              <a:buChar char="q"/>
              <a:defRPr/>
            </a:pPr>
            <a:r>
              <a:rPr lang="en-GB" sz="1600" dirty="0" smtClean="0">
                <a:latin typeface="+mn-lt"/>
              </a:rPr>
              <a:t> TSKB </a:t>
            </a:r>
            <a:r>
              <a:rPr lang="tr-TR" sz="1600" dirty="0" smtClean="0">
                <a:latin typeface="+mn-lt"/>
              </a:rPr>
              <a:t>is </a:t>
            </a:r>
            <a:r>
              <a:rPr lang="en-GB" sz="1600" dirty="0" smtClean="0">
                <a:latin typeface="+mn-lt"/>
              </a:rPr>
              <a:t>committing loans of </a:t>
            </a:r>
            <a:r>
              <a:rPr lang="tr-TR" sz="1600" dirty="0" smtClean="0">
                <a:latin typeface="+mn-lt"/>
              </a:rPr>
              <a:t>1,3 b</a:t>
            </a:r>
            <a:r>
              <a:rPr lang="en-GB" sz="1600" dirty="0" err="1" smtClean="0">
                <a:latin typeface="+mn-lt"/>
              </a:rPr>
              <a:t>illion</a:t>
            </a:r>
            <a:r>
              <a:rPr lang="en-GB" sz="1600" dirty="0" smtClean="0">
                <a:latin typeface="+mn-lt"/>
              </a:rPr>
              <a:t> </a:t>
            </a:r>
            <a:r>
              <a:rPr lang="tr-TR" sz="1600" dirty="0" smtClean="0">
                <a:latin typeface="+mn-lt"/>
              </a:rPr>
              <a:t>USD</a:t>
            </a:r>
            <a:r>
              <a:rPr lang="en-GB" sz="1600" dirty="0" smtClean="0">
                <a:latin typeface="+mn-lt"/>
              </a:rPr>
              <a:t>. </a:t>
            </a:r>
            <a:endParaRPr lang="tr-TR" sz="1600" dirty="0" smtClean="0">
              <a:latin typeface="+mn-lt"/>
            </a:endParaRPr>
          </a:p>
          <a:p>
            <a:pPr algn="just">
              <a:buClr>
                <a:schemeClr val="accent2"/>
              </a:buClr>
              <a:buSzPct val="75000"/>
              <a:defRPr/>
            </a:pPr>
            <a:endParaRPr lang="en-GB" sz="1600" dirty="0" smtClean="0">
              <a:latin typeface="+mn-lt"/>
            </a:endParaRPr>
          </a:p>
          <a:p>
            <a:pPr algn="just">
              <a:buClr>
                <a:schemeClr val="accent2"/>
              </a:buClr>
              <a:buSzPct val="75000"/>
              <a:buFont typeface="Wingdings" pitchFamily="2" charset="2"/>
              <a:buChar char="q"/>
              <a:defRPr/>
            </a:pPr>
            <a:r>
              <a:rPr lang="tr-TR" sz="1600" dirty="0" smtClean="0">
                <a:latin typeface="+mn-lt"/>
              </a:rPr>
              <a:t> </a:t>
            </a:r>
            <a:r>
              <a:rPr lang="en-GB" sz="1600" dirty="0" smtClean="0">
                <a:latin typeface="+mn-lt"/>
              </a:rPr>
              <a:t>When these plants are operational the reduction in CO2 emissions will be in the range of  4 million tons. This figure accounts for over 1% of Turkey’s yearly greenhouse gas emissions.</a:t>
            </a:r>
          </a:p>
        </p:txBody>
      </p:sp>
      <p:sp>
        <p:nvSpPr>
          <p:cNvPr id="13315" name="Rectangle 11"/>
          <p:cNvSpPr>
            <a:spLocks noChangeArrowheads="1"/>
          </p:cNvSpPr>
          <p:nvPr/>
        </p:nvSpPr>
        <p:spPr bwMode="auto">
          <a:xfrm>
            <a:off x="304800" y="111125"/>
            <a:ext cx="8553450" cy="498475"/>
          </a:xfrm>
          <a:prstGeom prst="rect">
            <a:avLst/>
          </a:prstGeom>
          <a:noFill/>
          <a:ln w="9525">
            <a:noFill/>
            <a:miter lim="800000"/>
            <a:headEnd/>
            <a:tailEnd/>
          </a:ln>
        </p:spPr>
        <p:txBody>
          <a:bodyPr anchor="ctr"/>
          <a:lstStyle/>
          <a:p>
            <a:endParaRPr lang="tr-TR" sz="2800" b="1">
              <a:solidFill>
                <a:schemeClr val="tx2"/>
              </a:solidFill>
            </a:endParaRPr>
          </a:p>
        </p:txBody>
      </p:sp>
      <p:sp>
        <p:nvSpPr>
          <p:cNvPr id="13" name="Title 5"/>
          <p:cNvSpPr txBox="1">
            <a:spLocks/>
          </p:cNvSpPr>
          <p:nvPr/>
        </p:nvSpPr>
        <p:spPr bwMode="auto">
          <a:xfrm>
            <a:off x="0" y="111125"/>
            <a:ext cx="9072563" cy="746125"/>
          </a:xfrm>
          <a:prstGeom prst="rect">
            <a:avLst/>
          </a:prstGeom>
          <a:solidFill>
            <a:schemeClr val="bg1"/>
          </a:solidFill>
          <a:ln>
            <a:miter lim="800000"/>
            <a:headEnd/>
            <a:tailEnd/>
          </a:ln>
        </p:spPr>
        <p:txBody>
          <a:bodyPr/>
          <a:lstStyle/>
          <a:p>
            <a:pPr algn="r"/>
            <a:r>
              <a:rPr lang="tr-TR" sz="2800" b="1" dirty="0" smtClean="0">
                <a:solidFill>
                  <a:srgbClr val="C00000"/>
                </a:solidFill>
              </a:rPr>
              <a:t>Renewable Energy Projects Financed by TSKB</a:t>
            </a:r>
            <a:endParaRPr lang="en-US" sz="2800" b="1" dirty="0">
              <a:solidFill>
                <a:srgbClr val="C00000"/>
              </a:solidFill>
            </a:endParaRPr>
          </a:p>
        </p:txBody>
      </p:sp>
      <p:sp>
        <p:nvSpPr>
          <p:cNvPr id="13317" name="AutoShape 15"/>
          <p:cNvSpPr>
            <a:spLocks noChangeArrowheads="1"/>
          </p:cNvSpPr>
          <p:nvPr/>
        </p:nvSpPr>
        <p:spPr bwMode="auto">
          <a:xfrm>
            <a:off x="4519641" y="2033588"/>
            <a:ext cx="4248121" cy="3810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spcBef>
                <a:spcPct val="50000"/>
              </a:spcBef>
            </a:pPr>
            <a:r>
              <a:rPr lang="tr-TR" sz="1800" b="1" dirty="0" smtClean="0">
                <a:latin typeface="Arial Narrow" pitchFamily="34" charset="0"/>
              </a:rPr>
              <a:t>4 Wind		Total      	 94 MW</a:t>
            </a:r>
            <a:endParaRPr lang="en-US" sz="1800" b="1" dirty="0">
              <a:latin typeface="Arial Narrow" pitchFamily="34" charset="0"/>
            </a:endParaRPr>
          </a:p>
        </p:txBody>
      </p:sp>
      <p:sp>
        <p:nvSpPr>
          <p:cNvPr id="13318" name="AutoShape 16"/>
          <p:cNvSpPr>
            <a:spLocks noChangeArrowheads="1"/>
          </p:cNvSpPr>
          <p:nvPr/>
        </p:nvSpPr>
        <p:spPr bwMode="auto">
          <a:xfrm>
            <a:off x="4500563" y="2533650"/>
            <a:ext cx="4267200" cy="3810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spcBef>
                <a:spcPct val="50000"/>
              </a:spcBef>
            </a:pPr>
            <a:r>
              <a:rPr lang="tr-TR" sz="1800" b="1" dirty="0">
                <a:latin typeface="Arial Narrow" pitchFamily="34" charset="0"/>
              </a:rPr>
              <a:t> 2 </a:t>
            </a:r>
            <a:r>
              <a:rPr lang="tr-TR" sz="1800" b="1" dirty="0" smtClean="0">
                <a:latin typeface="Arial Narrow" pitchFamily="34" charset="0"/>
              </a:rPr>
              <a:t>Geothermal	Total	58 </a:t>
            </a:r>
            <a:r>
              <a:rPr lang="tr-TR" sz="1800" b="1" dirty="0">
                <a:latin typeface="Arial Narrow" pitchFamily="34" charset="0"/>
              </a:rPr>
              <a:t>MW</a:t>
            </a:r>
            <a:endParaRPr lang="en-US" sz="1800" b="1" dirty="0">
              <a:latin typeface="Arial Narrow" pitchFamily="34" charset="0"/>
            </a:endParaRPr>
          </a:p>
        </p:txBody>
      </p:sp>
      <p:sp>
        <p:nvSpPr>
          <p:cNvPr id="13319" name="AutoShape 17"/>
          <p:cNvSpPr>
            <a:spLocks noChangeArrowheads="1"/>
          </p:cNvSpPr>
          <p:nvPr/>
        </p:nvSpPr>
        <p:spPr bwMode="auto">
          <a:xfrm>
            <a:off x="4500563" y="3033713"/>
            <a:ext cx="4267200" cy="3810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spcBef>
                <a:spcPct val="50000"/>
              </a:spcBef>
            </a:pPr>
            <a:r>
              <a:rPr lang="tr-TR" sz="1800" b="1" dirty="0">
                <a:latin typeface="Arial Narrow" pitchFamily="34" charset="0"/>
              </a:rPr>
              <a:t> 2 </a:t>
            </a:r>
            <a:r>
              <a:rPr lang="tr-TR" sz="1800" b="1" dirty="0" smtClean="0">
                <a:latin typeface="Arial Narrow" pitchFamily="34" charset="0"/>
              </a:rPr>
              <a:t>Landfill		Total	21 </a:t>
            </a:r>
            <a:r>
              <a:rPr lang="tr-TR" sz="1800" b="1" dirty="0">
                <a:latin typeface="Arial Narrow" pitchFamily="34" charset="0"/>
              </a:rPr>
              <a:t>MW</a:t>
            </a:r>
            <a:endParaRPr lang="en-US" sz="1800" b="1" dirty="0">
              <a:latin typeface="Arial Narrow" pitchFamily="34" charset="0"/>
            </a:endParaRPr>
          </a:p>
        </p:txBody>
      </p:sp>
      <p:sp>
        <p:nvSpPr>
          <p:cNvPr id="13320" name="AutoShape 18"/>
          <p:cNvSpPr>
            <a:spLocks noChangeArrowheads="1"/>
          </p:cNvSpPr>
          <p:nvPr/>
        </p:nvSpPr>
        <p:spPr bwMode="auto">
          <a:xfrm>
            <a:off x="4500563" y="1533525"/>
            <a:ext cx="4267200" cy="3810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spcBef>
                <a:spcPct val="50000"/>
              </a:spcBef>
            </a:pPr>
            <a:r>
              <a:rPr lang="tr-TR" sz="1800" b="1" dirty="0" smtClean="0">
                <a:latin typeface="Arial Narrow" pitchFamily="34" charset="0"/>
              </a:rPr>
              <a:t>71 HEPP		Total	2,045 MW</a:t>
            </a:r>
            <a:endParaRPr lang="en-US" sz="1800" b="1" dirty="0">
              <a:latin typeface="Arial Narrow" pitchFamily="34" charset="0"/>
            </a:endParaRPr>
          </a:p>
        </p:txBody>
      </p:sp>
      <p:sp>
        <p:nvSpPr>
          <p:cNvPr id="18" name="AutoShape 17"/>
          <p:cNvSpPr>
            <a:spLocks noChangeArrowheads="1"/>
          </p:cNvSpPr>
          <p:nvPr/>
        </p:nvSpPr>
        <p:spPr bwMode="auto">
          <a:xfrm>
            <a:off x="4519642" y="857232"/>
            <a:ext cx="4267200" cy="557194"/>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ctr">
              <a:spcBef>
                <a:spcPct val="50000"/>
              </a:spcBef>
              <a:defRPr/>
            </a:pPr>
            <a:r>
              <a:rPr lang="tr-TR" b="1" dirty="0">
                <a:latin typeface="Arial Narrow" pitchFamily="34" charset="0"/>
              </a:rPr>
              <a:t>  </a:t>
            </a:r>
            <a:r>
              <a:rPr lang="tr-TR" b="1" dirty="0" smtClean="0">
                <a:latin typeface="Arial Narrow" pitchFamily="34" charset="0"/>
              </a:rPr>
              <a:t>Projects Financed</a:t>
            </a:r>
            <a:endParaRPr lang="en-US" b="1" dirty="0">
              <a:latin typeface="Arial Narrow" pitchFamily="34" charset="0"/>
            </a:endParaRPr>
          </a:p>
        </p:txBody>
      </p:sp>
      <p:sp>
        <p:nvSpPr>
          <p:cNvPr id="11" name="AutoShape 31"/>
          <p:cNvSpPr>
            <a:spLocks noChangeArrowheads="1"/>
          </p:cNvSpPr>
          <p:nvPr/>
        </p:nvSpPr>
        <p:spPr bwMode="auto">
          <a:xfrm>
            <a:off x="357158" y="1247740"/>
            <a:ext cx="3762375" cy="1928826"/>
          </a:xfrm>
          <a:prstGeom prst="homePlate">
            <a:avLst>
              <a:gd name="adj" fmla="val 7206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a:spcBef>
                <a:spcPct val="50000"/>
              </a:spcBef>
            </a:pPr>
            <a:r>
              <a:rPr lang="tr-TR" sz="2000" b="1" dirty="0" smtClean="0">
                <a:solidFill>
                  <a:schemeClr val="tx1"/>
                </a:solidFill>
                <a:latin typeface="Arial Narrow" pitchFamily="34" charset="0"/>
                <a:cs typeface="Arial" charset="0"/>
              </a:rPr>
              <a:t>79 </a:t>
            </a:r>
            <a:r>
              <a:rPr lang="en-CA" sz="2000" b="1" dirty="0" smtClean="0">
                <a:solidFill>
                  <a:schemeClr val="tx1"/>
                </a:solidFill>
                <a:latin typeface="Arial Narrow" pitchFamily="34" charset="0"/>
                <a:cs typeface="Arial" charset="0"/>
              </a:rPr>
              <a:t>projects with a total </a:t>
            </a:r>
          </a:p>
          <a:p>
            <a:pPr algn="ctr">
              <a:spcBef>
                <a:spcPct val="50000"/>
              </a:spcBef>
            </a:pPr>
            <a:r>
              <a:rPr lang="en-CA" sz="2000" b="1" dirty="0" smtClean="0">
                <a:solidFill>
                  <a:schemeClr val="tx1"/>
                </a:solidFill>
                <a:latin typeface="Arial Narrow" pitchFamily="34" charset="0"/>
                <a:cs typeface="Arial" charset="0"/>
              </a:rPr>
              <a:t>installed capacity of 2,218 MW </a:t>
            </a:r>
          </a:p>
          <a:p>
            <a:pPr algn="ctr">
              <a:spcBef>
                <a:spcPct val="50000"/>
              </a:spcBef>
            </a:pPr>
            <a:r>
              <a:rPr lang="en-CA" sz="2000" b="1" dirty="0" smtClean="0">
                <a:solidFill>
                  <a:schemeClr val="tx1"/>
                </a:solidFill>
                <a:latin typeface="Arial Narrow" pitchFamily="34" charset="0"/>
                <a:cs typeface="Arial" charset="0"/>
              </a:rPr>
              <a:t>  are being financed by </a:t>
            </a:r>
            <a:r>
              <a:rPr lang="tr-TR" sz="2000" b="1" dirty="0" smtClean="0">
                <a:solidFill>
                  <a:schemeClr val="tx1"/>
                </a:solidFill>
                <a:latin typeface="Arial Narrow" pitchFamily="34" charset="0"/>
                <a:cs typeface="Arial" charset="0"/>
              </a:rPr>
              <a:t>TSKB</a:t>
            </a:r>
          </a:p>
        </p:txBody>
      </p:sp>
    </p:spTree>
  </p:cSld>
  <p:clrMapOvr>
    <a:masterClrMapping/>
  </p:clrMapOvr>
  <p:transition spd="med">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2"/>
          <p:cNvSpPr>
            <a:spLocks noChangeArrowheads="1"/>
          </p:cNvSpPr>
          <p:nvPr/>
        </p:nvSpPr>
        <p:spPr bwMode="auto">
          <a:xfrm>
            <a:off x="304800" y="111125"/>
            <a:ext cx="7010400" cy="498475"/>
          </a:xfrm>
          <a:prstGeom prst="rect">
            <a:avLst/>
          </a:prstGeom>
          <a:noFill/>
          <a:ln w="9525">
            <a:noFill/>
            <a:miter lim="800000"/>
            <a:headEnd/>
            <a:tailEnd/>
          </a:ln>
        </p:spPr>
        <p:txBody>
          <a:bodyPr anchor="ctr"/>
          <a:lstStyle/>
          <a:p>
            <a:endParaRPr lang="tr-TR" sz="2800" b="1">
              <a:solidFill>
                <a:schemeClr val="tx2"/>
              </a:solidFill>
            </a:endParaRPr>
          </a:p>
        </p:txBody>
      </p:sp>
      <p:sp>
        <p:nvSpPr>
          <p:cNvPr id="11" name="Title 5"/>
          <p:cNvSpPr txBox="1">
            <a:spLocks/>
          </p:cNvSpPr>
          <p:nvPr/>
        </p:nvSpPr>
        <p:spPr bwMode="auto">
          <a:xfrm>
            <a:off x="0" y="80963"/>
            <a:ext cx="9144000" cy="561975"/>
          </a:xfrm>
          <a:prstGeom prst="rect">
            <a:avLst/>
          </a:prstGeom>
          <a:noFill/>
          <a:ln>
            <a:miter lim="800000"/>
            <a:headEnd/>
            <a:tailEnd/>
          </a:ln>
        </p:spPr>
        <p:txBody>
          <a:bodyPr/>
          <a:lstStyle/>
          <a:p>
            <a:pPr algn="r" eaLnBrk="0" hangingPunct="0">
              <a:defRPr/>
            </a:pPr>
            <a:r>
              <a:rPr lang="tr-TR" sz="2800" b="1" kern="0" dirty="0" smtClean="0">
                <a:solidFill>
                  <a:srgbClr val="C00000"/>
                </a:solidFill>
                <a:latin typeface="Arial Narrow" pitchFamily="34" charset="0"/>
              </a:rPr>
              <a:t>Sources of Funds</a:t>
            </a:r>
          </a:p>
          <a:p>
            <a:pPr algn="r" eaLnBrk="0" hangingPunct="0">
              <a:defRPr/>
            </a:pPr>
            <a:endParaRPr lang="tr-TR" sz="2800" b="1" kern="0" dirty="0">
              <a:solidFill>
                <a:srgbClr val="C00000"/>
              </a:solidFill>
              <a:latin typeface="Arial Narrow" pitchFamily="34" charset="0"/>
              <a:ea typeface="+mj-ea"/>
              <a:cs typeface="+mj-cs"/>
            </a:endParaRPr>
          </a:p>
        </p:txBody>
      </p:sp>
      <p:pic>
        <p:nvPicPr>
          <p:cNvPr id="4104" name="Picture 12" descr="Return to the EIB.org Homepage">
            <a:hlinkClick r:id="rId3" tooltip="Return to the EIB.org Homepage"/>
          </p:cNvPr>
          <p:cNvPicPr>
            <a:picLocks noChangeAspect="1" noChangeArrowheads="1"/>
          </p:cNvPicPr>
          <p:nvPr/>
        </p:nvPicPr>
        <p:blipFill>
          <a:blip r:embed="rId4"/>
          <a:srcRect/>
          <a:stretch>
            <a:fillRect/>
          </a:stretch>
        </p:blipFill>
        <p:spPr bwMode="auto">
          <a:xfrm>
            <a:off x="468313" y="1228725"/>
            <a:ext cx="1905000" cy="838200"/>
          </a:xfrm>
          <a:prstGeom prst="rect">
            <a:avLst/>
          </a:prstGeom>
          <a:noFill/>
          <a:ln w="9525">
            <a:noFill/>
            <a:miter lim="800000"/>
            <a:headEnd/>
            <a:tailEnd/>
          </a:ln>
        </p:spPr>
      </p:pic>
      <p:sp>
        <p:nvSpPr>
          <p:cNvPr id="4105" name="Text Box 13"/>
          <p:cNvSpPr txBox="1">
            <a:spLocks noChangeArrowheads="1"/>
          </p:cNvSpPr>
          <p:nvPr/>
        </p:nvSpPr>
        <p:spPr bwMode="auto">
          <a:xfrm>
            <a:off x="2068513" y="1157288"/>
            <a:ext cx="6513512" cy="4648200"/>
          </a:xfrm>
          <a:prstGeom prst="rect">
            <a:avLst/>
          </a:prstGeom>
          <a:noFill/>
          <a:ln w="9525">
            <a:noFill/>
            <a:miter lim="800000"/>
            <a:headEnd/>
            <a:tailEnd/>
          </a:ln>
          <a:effectLst>
            <a:prstShdw prst="shdw13" dist="53882" dir="13500000">
              <a:schemeClr val="bg2"/>
            </a:prstShdw>
          </a:effectLst>
        </p:spPr>
        <p:txBody>
          <a:bodyPr wrap="none"/>
          <a:lstStyle/>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Avrupa Yatırım Bankası (EIB)</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Dünya Bankası (IBRD)</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Avrupa Konseyi Kalkınma Bankası (CEB)</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Fransız Kalkınma Ajansı (AFD)</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Alman Sanayileşme Fonu (KfW)</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Japon Uluslararası İşbirliği Bankası (JBIC)</a:t>
            </a:r>
          </a:p>
          <a:p>
            <a:pPr eaLnBrk="0" hangingPunct="0">
              <a:lnSpc>
                <a:spcPct val="200000"/>
              </a:lnSpc>
              <a:buClr>
                <a:schemeClr val="accent2"/>
              </a:buClr>
              <a:buFont typeface="Wingdings" pitchFamily="2" charset="2"/>
              <a:buNone/>
            </a:pPr>
            <a:r>
              <a:rPr lang="tr-TR" sz="2000" b="1">
                <a:solidFill>
                  <a:srgbClr val="000000"/>
                </a:solidFill>
                <a:latin typeface="Arial Narrow" pitchFamily="34" charset="0"/>
              </a:rPr>
              <a:t>Uluslararası Finans Kurumu (IFC) </a:t>
            </a:r>
          </a:p>
          <a:p>
            <a:pPr eaLnBrk="0" hangingPunct="0">
              <a:lnSpc>
                <a:spcPct val="200000"/>
              </a:lnSpc>
              <a:buClr>
                <a:schemeClr val="accent2"/>
              </a:buClr>
              <a:buFont typeface="Wingdings" pitchFamily="2" charset="2"/>
              <a:buNone/>
            </a:pPr>
            <a:endParaRPr lang="tr-TR" sz="2000">
              <a:solidFill>
                <a:srgbClr val="000000"/>
              </a:solidFill>
              <a:latin typeface="Arial Narrow" pitchFamily="34" charset="0"/>
            </a:endParaRPr>
          </a:p>
        </p:txBody>
      </p:sp>
      <p:graphicFrame>
        <p:nvGraphicFramePr>
          <p:cNvPr id="4098" name="Object 15"/>
          <p:cNvGraphicFramePr>
            <a:graphicFrameLocks noChangeAspect="1"/>
          </p:cNvGraphicFramePr>
          <p:nvPr/>
        </p:nvGraphicFramePr>
        <p:xfrm>
          <a:off x="1077913" y="2530475"/>
          <a:ext cx="419100" cy="466725"/>
        </p:xfrm>
        <a:graphic>
          <a:graphicData uri="http://schemas.openxmlformats.org/presentationml/2006/ole">
            <p:oleObj spid="_x0000_s4098" r:id="rId5" imgW="419048" imgH="466543" progId="PBrush">
              <p:embed/>
            </p:oleObj>
          </a:graphicData>
        </a:graphic>
      </p:graphicFrame>
      <p:graphicFrame>
        <p:nvGraphicFramePr>
          <p:cNvPr id="4099" name="Object 17"/>
          <p:cNvGraphicFramePr>
            <a:graphicFrameLocks noChangeAspect="1"/>
          </p:cNvGraphicFramePr>
          <p:nvPr/>
        </p:nvGraphicFramePr>
        <p:xfrm>
          <a:off x="1001713" y="5013325"/>
          <a:ext cx="762000" cy="533400"/>
        </p:xfrm>
        <a:graphic>
          <a:graphicData uri="http://schemas.openxmlformats.org/presentationml/2006/ole">
            <p:oleObj spid="_x0000_s4099" r:id="rId6" imgW="609524" imgH="323981" progId="PBrush">
              <p:embed/>
            </p:oleObj>
          </a:graphicData>
        </a:graphic>
      </p:graphicFrame>
      <p:graphicFrame>
        <p:nvGraphicFramePr>
          <p:cNvPr id="4100" name="Object 18"/>
          <p:cNvGraphicFramePr>
            <a:graphicFrameLocks noChangeAspect="1"/>
          </p:cNvGraphicFramePr>
          <p:nvPr/>
        </p:nvGraphicFramePr>
        <p:xfrm>
          <a:off x="925513" y="3724275"/>
          <a:ext cx="762000" cy="425450"/>
        </p:xfrm>
        <a:graphic>
          <a:graphicData uri="http://schemas.openxmlformats.org/presentationml/2006/ole">
            <p:oleObj spid="_x0000_s4100" r:id="rId7" imgW="561905" imgH="314286" progId="PBrush">
              <p:embed/>
            </p:oleObj>
          </a:graphicData>
        </a:graphic>
      </p:graphicFrame>
      <p:graphicFrame>
        <p:nvGraphicFramePr>
          <p:cNvPr id="4101" name="Object 19"/>
          <p:cNvGraphicFramePr>
            <a:graphicFrameLocks noChangeAspect="1"/>
          </p:cNvGraphicFramePr>
          <p:nvPr/>
        </p:nvGraphicFramePr>
        <p:xfrm>
          <a:off x="925513" y="4256088"/>
          <a:ext cx="727075" cy="685800"/>
        </p:xfrm>
        <a:graphic>
          <a:graphicData uri="http://schemas.openxmlformats.org/presentationml/2006/ole">
            <p:oleObj spid="_x0000_s4101" r:id="rId8" imgW="495369" imgH="638264" progId="PBrush">
              <p:embed/>
            </p:oleObj>
          </a:graphicData>
        </a:graphic>
      </p:graphicFrame>
      <p:pic>
        <p:nvPicPr>
          <p:cNvPr id="4106" name="Picture 20" descr="World Bank Group">
            <a:hlinkClick r:id="rId9"/>
          </p:cNvPr>
          <p:cNvPicPr>
            <a:picLocks noChangeAspect="1" noChangeArrowheads="1"/>
          </p:cNvPicPr>
          <p:nvPr/>
        </p:nvPicPr>
        <p:blipFill>
          <a:blip r:embed="rId10"/>
          <a:srcRect/>
          <a:stretch>
            <a:fillRect/>
          </a:stretch>
        </p:blipFill>
        <p:spPr bwMode="auto">
          <a:xfrm>
            <a:off x="1085850" y="1876425"/>
            <a:ext cx="533400" cy="468313"/>
          </a:xfrm>
          <a:prstGeom prst="rect">
            <a:avLst/>
          </a:prstGeom>
          <a:noFill/>
          <a:ln w="9525">
            <a:noFill/>
            <a:miter lim="800000"/>
            <a:headEnd/>
            <a:tailEnd/>
          </a:ln>
        </p:spPr>
      </p:pic>
      <p:pic>
        <p:nvPicPr>
          <p:cNvPr id="4107" name="Picture 8" descr="http://tbn0.google.com/images?q=tbn:aVULnn5d2YfEEM:http://www.sanabelnetwork.org/files/AFD_logo.jpg">
            <a:hlinkClick r:id="rId11"/>
          </p:cNvPr>
          <p:cNvPicPr>
            <a:picLocks noChangeAspect="1" noChangeArrowheads="1"/>
          </p:cNvPicPr>
          <p:nvPr/>
        </p:nvPicPr>
        <p:blipFill>
          <a:blip r:embed="rId12"/>
          <a:srcRect/>
          <a:stretch>
            <a:fillRect/>
          </a:stretch>
        </p:blipFill>
        <p:spPr bwMode="auto">
          <a:xfrm>
            <a:off x="971550" y="3173413"/>
            <a:ext cx="792163" cy="431800"/>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Rectangle 5"/>
          <p:cNvSpPr>
            <a:spLocks noChangeArrowheads="1"/>
          </p:cNvSpPr>
          <p:nvPr/>
        </p:nvSpPr>
        <p:spPr bwMode="auto">
          <a:xfrm>
            <a:off x="357158" y="1000108"/>
            <a:ext cx="8470900" cy="792162"/>
          </a:xfrm>
          <a:prstGeom prst="rect">
            <a:avLst/>
          </a:prstGeom>
          <a:noFill/>
          <a:ln w="3175">
            <a:solidFill>
              <a:schemeClr val="tx1"/>
            </a:solidFill>
            <a:miter lim="800000"/>
            <a:headEnd/>
            <a:tailEnd/>
          </a:ln>
        </p:spPr>
        <p:txBody>
          <a:bodyPr/>
          <a:lstStyle/>
          <a:p>
            <a:pPr algn="just"/>
            <a:r>
              <a:rPr lang="tr-TR" sz="1200" b="1" dirty="0">
                <a:solidFill>
                  <a:srgbClr val="CC3300"/>
                </a:solidFill>
                <a:latin typeface="+mj-lt"/>
              </a:rPr>
              <a:t>EUROPEAN INVESTMENT BANK  ENVIRONMENT AND ENERGY FRAMEWORK LOAN</a:t>
            </a:r>
          </a:p>
          <a:p>
            <a:pPr algn="just"/>
            <a:r>
              <a:rPr lang="en-GB" sz="1200" b="1" dirty="0" smtClean="0">
                <a:solidFill>
                  <a:schemeClr val="tx2"/>
                </a:solidFill>
                <a:latin typeface="+mj-lt"/>
              </a:rPr>
              <a:t>Amount</a:t>
            </a:r>
            <a:r>
              <a:rPr lang="en-GB" sz="1200" dirty="0" smtClean="0">
                <a:solidFill>
                  <a:schemeClr val="tx2"/>
                </a:solidFill>
                <a:latin typeface="+mj-lt"/>
              </a:rPr>
              <a:t>	</a:t>
            </a:r>
            <a:r>
              <a:rPr lang="en-GB" sz="1200" b="1" dirty="0" smtClean="0">
                <a:solidFill>
                  <a:schemeClr val="tx2"/>
                </a:solidFill>
                <a:latin typeface="+mj-lt"/>
              </a:rPr>
              <a:t>:</a:t>
            </a:r>
            <a:r>
              <a:rPr lang="en-GB" sz="1200" dirty="0" smtClean="0">
                <a:solidFill>
                  <a:schemeClr val="tx2"/>
                </a:solidFill>
                <a:latin typeface="+mj-lt"/>
              </a:rPr>
              <a:t> </a:t>
            </a:r>
            <a:r>
              <a:rPr lang="en-GB" sz="1200" b="1" dirty="0" smtClean="0">
                <a:solidFill>
                  <a:srgbClr val="3333FF"/>
                </a:solidFill>
                <a:latin typeface="+mj-lt"/>
              </a:rPr>
              <a:t>150,000,000 EUR</a:t>
            </a:r>
          </a:p>
          <a:p>
            <a:pPr algn="just"/>
            <a:r>
              <a:rPr lang="en-GB" sz="1200" b="1" dirty="0" smtClean="0">
                <a:solidFill>
                  <a:schemeClr val="tx2"/>
                </a:solidFill>
                <a:latin typeface="+mj-lt"/>
              </a:rPr>
              <a:t>Purpose</a:t>
            </a:r>
            <a:r>
              <a:rPr lang="en-GB" sz="1200" dirty="0" smtClean="0">
                <a:solidFill>
                  <a:schemeClr val="tx2"/>
                </a:solidFill>
                <a:latin typeface="+mj-lt"/>
              </a:rPr>
              <a:t>	</a:t>
            </a:r>
            <a:r>
              <a:rPr lang="en-GB" sz="1200" b="1" dirty="0" smtClean="0">
                <a:solidFill>
                  <a:schemeClr val="tx2"/>
                </a:solidFill>
                <a:latin typeface="+mj-lt"/>
              </a:rPr>
              <a:t>:</a:t>
            </a:r>
            <a:r>
              <a:rPr lang="en-GB" sz="1200" dirty="0" smtClean="0">
                <a:solidFill>
                  <a:schemeClr val="tx2"/>
                </a:solidFill>
                <a:latin typeface="+mj-lt"/>
              </a:rPr>
              <a:t> Financing of private sector projects producing electricity from renewable sources. The loan can be used to finance projects with fixed costs of investment below </a:t>
            </a:r>
            <a:r>
              <a:rPr lang="en-GB" sz="1200" b="1" dirty="0" smtClean="0">
                <a:solidFill>
                  <a:srgbClr val="3333FF"/>
                </a:solidFill>
                <a:latin typeface="+mj-lt"/>
              </a:rPr>
              <a:t>50 million EUR</a:t>
            </a:r>
            <a:r>
              <a:rPr lang="en-GB" sz="1200" dirty="0" smtClean="0">
                <a:solidFill>
                  <a:schemeClr val="tx2"/>
                </a:solidFill>
                <a:latin typeface="+mj-lt"/>
              </a:rPr>
              <a:t>.</a:t>
            </a:r>
            <a:endParaRPr lang="en-GB" sz="1200" dirty="0">
              <a:solidFill>
                <a:schemeClr val="tx2"/>
              </a:solidFill>
              <a:latin typeface="+mj-lt"/>
            </a:endParaRPr>
          </a:p>
        </p:txBody>
      </p:sp>
      <p:sp>
        <p:nvSpPr>
          <p:cNvPr id="11268" name="Rectangle 6"/>
          <p:cNvSpPr>
            <a:spLocks noChangeArrowheads="1"/>
          </p:cNvSpPr>
          <p:nvPr/>
        </p:nvSpPr>
        <p:spPr bwMode="auto">
          <a:xfrm>
            <a:off x="357158" y="1857364"/>
            <a:ext cx="8469313" cy="792163"/>
          </a:xfrm>
          <a:prstGeom prst="rect">
            <a:avLst/>
          </a:prstGeom>
          <a:noFill/>
          <a:ln w="3175">
            <a:solidFill>
              <a:schemeClr val="tx1"/>
            </a:solidFill>
            <a:miter lim="800000"/>
            <a:headEnd/>
            <a:tailEnd/>
          </a:ln>
        </p:spPr>
        <p:txBody>
          <a:bodyPr/>
          <a:lstStyle/>
          <a:p>
            <a:pPr algn="just"/>
            <a:r>
              <a:rPr lang="en-GB" sz="1200" b="1" dirty="0" smtClean="0">
                <a:solidFill>
                  <a:srgbClr val="CC3300"/>
                </a:solidFill>
                <a:latin typeface="+mj-lt"/>
              </a:rPr>
              <a:t>WORLD BANK RENEWABLE ENERGY AND ENERGY EFFICIENCY LOAN</a:t>
            </a:r>
          </a:p>
          <a:p>
            <a:pPr algn="just"/>
            <a:r>
              <a:rPr lang="en-GB" sz="1200" b="1" dirty="0" smtClean="0">
                <a:solidFill>
                  <a:schemeClr val="tx2"/>
                </a:solidFill>
                <a:latin typeface="+mj-lt"/>
              </a:rPr>
              <a:t>Amount </a:t>
            </a:r>
            <a:r>
              <a:rPr lang="en-GB" sz="1200" dirty="0" smtClean="0">
                <a:solidFill>
                  <a:schemeClr val="tx2"/>
                </a:solidFill>
                <a:latin typeface="+mj-lt"/>
              </a:rPr>
              <a:t>	</a:t>
            </a:r>
            <a:r>
              <a:rPr lang="en-GB" sz="1200" b="1" dirty="0" smtClean="0">
                <a:solidFill>
                  <a:schemeClr val="tx2"/>
                </a:solidFill>
                <a:latin typeface="+mj-lt"/>
              </a:rPr>
              <a:t>:</a:t>
            </a:r>
            <a:r>
              <a:rPr lang="en-GB" sz="1200" dirty="0" smtClean="0">
                <a:solidFill>
                  <a:schemeClr val="tx2"/>
                </a:solidFill>
                <a:latin typeface="+mj-lt"/>
              </a:rPr>
              <a:t> </a:t>
            </a:r>
            <a:r>
              <a:rPr lang="en-GB" sz="1200" b="1" dirty="0" smtClean="0">
                <a:solidFill>
                  <a:srgbClr val="3333FF"/>
                </a:solidFill>
                <a:latin typeface="+mj-lt"/>
              </a:rPr>
              <a:t>420,000,000 USD</a:t>
            </a:r>
          </a:p>
          <a:p>
            <a:pPr algn="just"/>
            <a:r>
              <a:rPr lang="en-GB" sz="1200" b="1" dirty="0" smtClean="0">
                <a:solidFill>
                  <a:schemeClr val="tx2"/>
                </a:solidFill>
                <a:latin typeface="+mj-lt"/>
              </a:rPr>
              <a:t>Purpose </a:t>
            </a:r>
            <a:r>
              <a:rPr lang="en-GB" sz="1200" dirty="0" smtClean="0">
                <a:solidFill>
                  <a:schemeClr val="tx2"/>
                </a:solidFill>
                <a:latin typeface="+mj-lt"/>
              </a:rPr>
              <a:t>	</a:t>
            </a:r>
            <a:r>
              <a:rPr lang="en-GB" sz="1200" b="1" dirty="0" smtClean="0">
                <a:solidFill>
                  <a:schemeClr val="tx2"/>
                </a:solidFill>
                <a:latin typeface="+mj-lt"/>
              </a:rPr>
              <a:t>:</a:t>
            </a:r>
            <a:r>
              <a:rPr lang="en-GB" sz="1200" dirty="0" smtClean="0">
                <a:solidFill>
                  <a:schemeClr val="tx2"/>
                </a:solidFill>
                <a:latin typeface="+mj-lt"/>
              </a:rPr>
              <a:t> Financing of private sector projects aiming to produce electricity using renewable sources and energy efficiency projects.</a:t>
            </a:r>
            <a:endParaRPr lang="en-GB" sz="1200" dirty="0">
              <a:solidFill>
                <a:schemeClr val="tx2"/>
              </a:solidFill>
              <a:latin typeface="+mj-lt"/>
            </a:endParaRPr>
          </a:p>
        </p:txBody>
      </p:sp>
      <p:sp>
        <p:nvSpPr>
          <p:cNvPr id="11269" name="Rectangle 7"/>
          <p:cNvSpPr>
            <a:spLocks noChangeArrowheads="1"/>
          </p:cNvSpPr>
          <p:nvPr/>
        </p:nvSpPr>
        <p:spPr bwMode="auto">
          <a:xfrm>
            <a:off x="357158" y="2714620"/>
            <a:ext cx="8470900" cy="1071570"/>
          </a:xfrm>
          <a:prstGeom prst="rect">
            <a:avLst/>
          </a:prstGeom>
          <a:noFill/>
          <a:ln w="3175">
            <a:solidFill>
              <a:schemeClr val="tx1"/>
            </a:solidFill>
            <a:miter lim="800000"/>
            <a:headEnd/>
            <a:tailEnd/>
          </a:ln>
        </p:spPr>
        <p:txBody>
          <a:bodyPr/>
          <a:lstStyle/>
          <a:p>
            <a:pPr algn="just"/>
            <a:r>
              <a:rPr lang="tr-TR" sz="1200" b="1" dirty="0">
                <a:solidFill>
                  <a:srgbClr val="CC3300"/>
                </a:solidFill>
                <a:latin typeface="+mn-lt"/>
              </a:rPr>
              <a:t>KFW </a:t>
            </a:r>
            <a:r>
              <a:rPr lang="tr-TR" sz="1200" b="1" dirty="0">
                <a:solidFill>
                  <a:srgbClr val="C00000"/>
                </a:solidFill>
                <a:latin typeface="+mn-lt"/>
              </a:rPr>
              <a:t>CLIMATE PROTECTION LOAN FACILITY</a:t>
            </a:r>
          </a:p>
          <a:p>
            <a:pPr algn="just"/>
            <a:r>
              <a:rPr lang="tr-TR" sz="1200" b="1" dirty="0">
                <a:solidFill>
                  <a:schemeClr val="tx2"/>
                </a:solidFill>
                <a:latin typeface="+mn-lt"/>
              </a:rPr>
              <a:t>Amount </a:t>
            </a:r>
            <a:r>
              <a:rPr lang="tr-TR" sz="1200" dirty="0">
                <a:solidFill>
                  <a:schemeClr val="tx2"/>
                </a:solidFill>
                <a:latin typeface="+mn-lt"/>
              </a:rPr>
              <a:t>	</a:t>
            </a:r>
            <a:r>
              <a:rPr lang="tr-TR" sz="1200" b="1" dirty="0" smtClean="0">
                <a:solidFill>
                  <a:srgbClr val="3366FF"/>
                </a:solidFill>
                <a:latin typeface="+mn-lt"/>
              </a:rPr>
              <a:t>75</a:t>
            </a:r>
            <a:r>
              <a:rPr lang="tr-TR" sz="1200" b="1" dirty="0" smtClean="0">
                <a:solidFill>
                  <a:srgbClr val="3333FF"/>
                </a:solidFill>
                <a:latin typeface="+mn-lt"/>
              </a:rPr>
              <a:t>,000,000 </a:t>
            </a:r>
            <a:r>
              <a:rPr lang="tr-TR" sz="1200" b="1" dirty="0">
                <a:solidFill>
                  <a:srgbClr val="3333FF"/>
                </a:solidFill>
                <a:latin typeface="+mn-lt"/>
              </a:rPr>
              <a:t>USD</a:t>
            </a:r>
          </a:p>
          <a:p>
            <a:pPr algn="just"/>
            <a:r>
              <a:rPr lang="tr-TR" sz="1200" b="1" dirty="0">
                <a:solidFill>
                  <a:schemeClr val="tx2"/>
                </a:solidFill>
                <a:latin typeface="+mn-lt"/>
              </a:rPr>
              <a:t>Purpose </a:t>
            </a:r>
            <a:r>
              <a:rPr lang="tr-TR" sz="1200" dirty="0">
                <a:solidFill>
                  <a:schemeClr val="tx2"/>
                </a:solidFill>
                <a:latin typeface="+mn-lt"/>
              </a:rPr>
              <a:t>	 Financing of private sector projects aiming to produce electricity using renewable </a:t>
            </a:r>
            <a:r>
              <a:rPr lang="tr-TR" sz="1200" dirty="0" smtClean="0">
                <a:solidFill>
                  <a:schemeClr val="tx2"/>
                </a:solidFill>
                <a:latin typeface="+mn-lt"/>
              </a:rPr>
              <a:t>sources ,energy efficiency and pollution abatement. </a:t>
            </a:r>
            <a:r>
              <a:rPr lang="tr-TR" sz="1200" dirty="0">
                <a:solidFill>
                  <a:schemeClr val="tx2"/>
                </a:solidFill>
                <a:latin typeface="+mn-lt"/>
              </a:rPr>
              <a:t>Maximum loan amount which could be allocated to a single project is </a:t>
            </a:r>
            <a:r>
              <a:rPr lang="tr-TR" sz="1200" b="1" dirty="0">
                <a:solidFill>
                  <a:srgbClr val="3333FF"/>
                </a:solidFill>
                <a:latin typeface="+mn-lt"/>
              </a:rPr>
              <a:t>8 million USD</a:t>
            </a:r>
            <a:r>
              <a:rPr lang="tr-TR" sz="1200" dirty="0">
                <a:solidFill>
                  <a:schemeClr val="tx2"/>
                </a:solidFill>
                <a:latin typeface="+mn-lt"/>
              </a:rPr>
              <a:t>.</a:t>
            </a:r>
          </a:p>
        </p:txBody>
      </p:sp>
      <p:sp>
        <p:nvSpPr>
          <p:cNvPr id="11271" name="Rectangle 8"/>
          <p:cNvSpPr>
            <a:spLocks noChangeArrowheads="1"/>
          </p:cNvSpPr>
          <p:nvPr/>
        </p:nvSpPr>
        <p:spPr bwMode="auto">
          <a:xfrm>
            <a:off x="358745" y="3786190"/>
            <a:ext cx="8469313" cy="1214446"/>
          </a:xfrm>
          <a:prstGeom prst="rect">
            <a:avLst/>
          </a:prstGeom>
          <a:noFill/>
          <a:ln w="3175">
            <a:solidFill>
              <a:schemeClr val="tx1"/>
            </a:solidFill>
            <a:miter lim="800000"/>
            <a:headEnd/>
            <a:tailEnd/>
          </a:ln>
        </p:spPr>
        <p:txBody>
          <a:bodyPr/>
          <a:lstStyle/>
          <a:p>
            <a:pPr algn="just"/>
            <a:r>
              <a:rPr lang="en-GB" sz="1200" b="1" dirty="0" smtClean="0">
                <a:solidFill>
                  <a:srgbClr val="CC3300"/>
                </a:solidFill>
                <a:latin typeface="+mn-lt"/>
              </a:rPr>
              <a:t>COUNCIL OF EUROPE DEVELOPMENT BANK SME LOAN</a:t>
            </a:r>
          </a:p>
          <a:p>
            <a:pPr algn="just"/>
            <a:r>
              <a:rPr lang="en-GB" sz="1200" b="1" dirty="0" smtClean="0">
                <a:solidFill>
                  <a:schemeClr val="tx2"/>
                </a:solidFill>
                <a:latin typeface="+mn-lt"/>
              </a:rPr>
              <a:t>Amount </a:t>
            </a:r>
            <a:r>
              <a:rPr lang="en-GB" sz="1200" dirty="0" smtClean="0">
                <a:solidFill>
                  <a:schemeClr val="tx2"/>
                </a:solidFill>
                <a:latin typeface="+mn-lt"/>
              </a:rPr>
              <a:t>	</a:t>
            </a:r>
            <a:r>
              <a:rPr lang="en-GB" sz="1200" b="1" dirty="0" smtClean="0">
                <a:solidFill>
                  <a:schemeClr val="tx2"/>
                </a:solidFill>
                <a:latin typeface="+mn-lt"/>
              </a:rPr>
              <a:t>:</a:t>
            </a:r>
            <a:r>
              <a:rPr lang="en-GB" sz="1200" dirty="0" smtClean="0">
                <a:solidFill>
                  <a:schemeClr val="tx2"/>
                </a:solidFill>
                <a:latin typeface="+mn-lt"/>
              </a:rPr>
              <a:t> </a:t>
            </a:r>
            <a:r>
              <a:rPr lang="en-GB" sz="1200" b="1" dirty="0" smtClean="0">
                <a:solidFill>
                  <a:srgbClr val="3333FF"/>
                </a:solidFill>
                <a:latin typeface="+mn-lt"/>
              </a:rPr>
              <a:t>100,000,000 EUR</a:t>
            </a:r>
          </a:p>
          <a:p>
            <a:pPr algn="just"/>
            <a:r>
              <a:rPr lang="en-GB" sz="1200" b="1" dirty="0" smtClean="0">
                <a:solidFill>
                  <a:schemeClr val="tx2"/>
                </a:solidFill>
                <a:latin typeface="+mn-lt"/>
              </a:rPr>
              <a:t>Purpose </a:t>
            </a:r>
            <a:r>
              <a:rPr lang="en-GB" sz="1200" dirty="0" smtClean="0">
                <a:solidFill>
                  <a:schemeClr val="tx2"/>
                </a:solidFill>
                <a:latin typeface="+mn-lt"/>
              </a:rPr>
              <a:t>	</a:t>
            </a:r>
            <a:r>
              <a:rPr lang="en-GB" sz="1200" b="1" dirty="0" smtClean="0">
                <a:solidFill>
                  <a:schemeClr val="tx2"/>
                </a:solidFill>
                <a:latin typeface="+mn-lt"/>
              </a:rPr>
              <a:t>:</a:t>
            </a:r>
            <a:r>
              <a:rPr lang="en-GB" sz="1200" dirty="0" smtClean="0">
                <a:solidFill>
                  <a:schemeClr val="tx2"/>
                </a:solidFill>
                <a:latin typeface="+mn-lt"/>
              </a:rPr>
              <a:t> Financing of investments carried out by SME’s in Turkey, small scale energy and environment related investments can also be financed. Maximum loan amount which could be allocated to a single project  is </a:t>
            </a:r>
            <a:r>
              <a:rPr lang="en-GB" sz="1200" b="1" dirty="0" smtClean="0">
                <a:solidFill>
                  <a:srgbClr val="3333FF"/>
                </a:solidFill>
                <a:latin typeface="+mn-lt"/>
              </a:rPr>
              <a:t>5 million EUR</a:t>
            </a:r>
            <a:r>
              <a:rPr lang="en-GB" sz="1200" dirty="0" smtClean="0">
                <a:solidFill>
                  <a:schemeClr val="tx2"/>
                </a:solidFill>
                <a:latin typeface="+mn-lt"/>
              </a:rPr>
              <a:t> </a:t>
            </a:r>
            <a:r>
              <a:rPr lang="tr-TR" sz="1200" dirty="0" smtClean="0">
                <a:solidFill>
                  <a:schemeClr val="tx2"/>
                </a:solidFill>
                <a:latin typeface="+mn-lt"/>
              </a:rPr>
              <a:t>. </a:t>
            </a:r>
            <a:endParaRPr lang="tr-TR" sz="1200" dirty="0">
              <a:solidFill>
                <a:schemeClr val="tx2"/>
              </a:solidFill>
              <a:latin typeface="+mn-lt"/>
            </a:endParaRPr>
          </a:p>
        </p:txBody>
      </p:sp>
      <p:sp>
        <p:nvSpPr>
          <p:cNvPr id="11272" name="Rectangle 8"/>
          <p:cNvSpPr>
            <a:spLocks noChangeArrowheads="1"/>
          </p:cNvSpPr>
          <p:nvPr/>
        </p:nvSpPr>
        <p:spPr bwMode="auto">
          <a:xfrm>
            <a:off x="358745" y="5000636"/>
            <a:ext cx="8469313" cy="1071570"/>
          </a:xfrm>
          <a:prstGeom prst="rect">
            <a:avLst/>
          </a:prstGeom>
          <a:noFill/>
          <a:ln w="3175">
            <a:solidFill>
              <a:schemeClr val="tx1"/>
            </a:solidFill>
            <a:miter lim="800000"/>
            <a:headEnd/>
            <a:tailEnd/>
          </a:ln>
        </p:spPr>
        <p:txBody>
          <a:bodyPr/>
          <a:lstStyle/>
          <a:p>
            <a:pPr algn="just"/>
            <a:r>
              <a:rPr lang="en-GB" sz="1200" b="1" dirty="0" smtClean="0">
                <a:solidFill>
                  <a:srgbClr val="CC3300"/>
                </a:solidFill>
                <a:latin typeface="+mn-lt"/>
              </a:rPr>
              <a:t>EUROPEAN INVESTMENT BANK SME LOAN</a:t>
            </a:r>
          </a:p>
          <a:p>
            <a:pPr algn="just"/>
            <a:r>
              <a:rPr lang="en-GB" sz="1200" b="1" dirty="0" smtClean="0">
                <a:solidFill>
                  <a:schemeClr val="tx2"/>
                </a:solidFill>
                <a:latin typeface="+mn-lt"/>
              </a:rPr>
              <a:t>Amount </a:t>
            </a:r>
            <a:r>
              <a:rPr lang="en-GB" sz="1200" dirty="0" smtClean="0">
                <a:solidFill>
                  <a:schemeClr val="tx2"/>
                </a:solidFill>
                <a:latin typeface="+mn-lt"/>
              </a:rPr>
              <a:t>	</a:t>
            </a:r>
            <a:r>
              <a:rPr lang="en-GB" sz="1200" b="1" dirty="0" smtClean="0">
                <a:solidFill>
                  <a:schemeClr val="tx2"/>
                </a:solidFill>
                <a:latin typeface="+mn-lt"/>
              </a:rPr>
              <a:t>:</a:t>
            </a:r>
            <a:r>
              <a:rPr lang="en-GB" sz="1200" dirty="0" smtClean="0">
                <a:solidFill>
                  <a:schemeClr val="tx2"/>
                </a:solidFill>
                <a:latin typeface="+mn-lt"/>
              </a:rPr>
              <a:t> </a:t>
            </a:r>
            <a:r>
              <a:rPr lang="en-GB" sz="1200" b="1" dirty="0" smtClean="0">
                <a:solidFill>
                  <a:srgbClr val="3333FF"/>
                </a:solidFill>
                <a:latin typeface="+mn-lt"/>
              </a:rPr>
              <a:t>165,000,000 EUR</a:t>
            </a:r>
          </a:p>
          <a:p>
            <a:pPr algn="just"/>
            <a:r>
              <a:rPr lang="en-GB" sz="1200" b="1" dirty="0" smtClean="0">
                <a:solidFill>
                  <a:schemeClr val="tx2"/>
                </a:solidFill>
                <a:latin typeface="+mn-lt"/>
              </a:rPr>
              <a:t>Purpose </a:t>
            </a:r>
            <a:r>
              <a:rPr lang="en-GB" sz="1200" dirty="0" smtClean="0">
                <a:solidFill>
                  <a:schemeClr val="tx2"/>
                </a:solidFill>
                <a:latin typeface="+mn-lt"/>
              </a:rPr>
              <a:t>	</a:t>
            </a:r>
            <a:r>
              <a:rPr lang="en-GB" sz="1200" b="1" dirty="0" smtClean="0">
                <a:solidFill>
                  <a:schemeClr val="tx2"/>
                </a:solidFill>
                <a:latin typeface="+mn-lt"/>
              </a:rPr>
              <a:t> :</a:t>
            </a:r>
            <a:r>
              <a:rPr lang="en-GB" sz="1200" dirty="0" smtClean="0">
                <a:solidFill>
                  <a:schemeClr val="tx2"/>
                </a:solidFill>
                <a:latin typeface="+mn-lt"/>
              </a:rPr>
              <a:t> Financing of investments carried out by SME’s in Turkey, small scale energy and environment related investments can also be financed. Total fixed cost of the investments to be financed should be below </a:t>
            </a:r>
            <a:r>
              <a:rPr lang="en-GB" sz="1200" b="1" dirty="0" smtClean="0">
                <a:solidFill>
                  <a:srgbClr val="3333FF"/>
                </a:solidFill>
                <a:latin typeface="+mn-lt"/>
              </a:rPr>
              <a:t>25 million EUR</a:t>
            </a:r>
            <a:r>
              <a:rPr lang="en-GB" sz="1200" dirty="0" smtClean="0">
                <a:solidFill>
                  <a:schemeClr val="tx2"/>
                </a:solidFill>
                <a:latin typeface="+mn-lt"/>
              </a:rPr>
              <a:t> </a:t>
            </a:r>
            <a:r>
              <a:rPr lang="tr-TR" sz="1200" dirty="0" smtClean="0">
                <a:solidFill>
                  <a:schemeClr val="tx2"/>
                </a:solidFill>
                <a:latin typeface="+mn-lt"/>
              </a:rPr>
              <a:t>.</a:t>
            </a:r>
            <a:endParaRPr lang="tr-TR" sz="1200" dirty="0">
              <a:solidFill>
                <a:schemeClr val="tx2"/>
              </a:solidFill>
              <a:latin typeface="+mn-lt"/>
            </a:endParaRPr>
          </a:p>
        </p:txBody>
      </p:sp>
      <p:sp>
        <p:nvSpPr>
          <p:cNvPr id="8" name="Title 5"/>
          <p:cNvSpPr txBox="1">
            <a:spLocks/>
          </p:cNvSpPr>
          <p:nvPr/>
        </p:nvSpPr>
        <p:spPr bwMode="auto">
          <a:xfrm>
            <a:off x="0" y="0"/>
            <a:ext cx="9144000" cy="214290"/>
          </a:xfrm>
          <a:prstGeom prst="rect">
            <a:avLst/>
          </a:prstGeom>
          <a:solidFill>
            <a:schemeClr val="accent2"/>
          </a:solidFill>
          <a:ln>
            <a:solidFill>
              <a:schemeClr val="accent2"/>
            </a:solidFill>
            <a:miter lim="800000"/>
            <a:headEnd/>
            <a:tailEnd/>
          </a:ln>
        </p:spPr>
        <p:txBody>
          <a:bodyPr/>
          <a:lstStyle/>
          <a:p>
            <a:pPr algn="r" eaLnBrk="0" hangingPunct="0">
              <a:defRPr/>
            </a:pPr>
            <a:endParaRPr lang="tr-TR" sz="2800" b="1" kern="0" dirty="0" smtClean="0">
              <a:latin typeface="Arial Narrow" pitchFamily="34" charset="0"/>
              <a:ea typeface="+mj-ea"/>
              <a:cs typeface="+mj-cs"/>
            </a:endParaRPr>
          </a:p>
          <a:p>
            <a:pPr algn="r" eaLnBrk="0" hangingPunct="0">
              <a:defRPr/>
            </a:pPr>
            <a:r>
              <a:rPr lang="tr-TR" sz="2800" b="1" kern="0" dirty="0" smtClean="0">
                <a:solidFill>
                  <a:srgbClr val="C00000"/>
                </a:solidFill>
                <a:latin typeface="+mn-lt"/>
                <a:ea typeface="+mj-ea"/>
                <a:cs typeface="+mj-cs"/>
              </a:rPr>
              <a:t>Funds in Use</a:t>
            </a:r>
            <a:endParaRPr lang="tr-TR" sz="2800" b="1" kern="0" dirty="0">
              <a:solidFill>
                <a:srgbClr val="C00000"/>
              </a:solidFill>
              <a:latin typeface="+mn-lt"/>
              <a:ea typeface="+mj-ea"/>
              <a:cs typeface="+mj-cs"/>
            </a:endParaRPr>
          </a:p>
        </p:txBody>
      </p:sp>
    </p:spTree>
  </p:cSld>
  <p:clrMapOvr>
    <a:masterClrMapping/>
  </p:clrMapOvr>
  <p:transition spd="med">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lstStyle/>
          <a:p>
            <a:pPr algn="just">
              <a:buClr>
                <a:srgbClr val="CC3300"/>
              </a:buClr>
              <a:buSzPct val="80000"/>
              <a:buFont typeface="Wingdings" pitchFamily="2" charset="2"/>
              <a:buChar char="q"/>
            </a:pPr>
            <a:r>
              <a:rPr lang="tr-TR" sz="1800" dirty="0" smtClean="0">
                <a:latin typeface="Verdana" pitchFamily="34" charset="0"/>
              </a:rPr>
              <a:t>The amount of the facility is USD 420 million equivalent including a CTF component of USD 70 million,</a:t>
            </a:r>
            <a:endParaRPr lang="en-GB" sz="1800" dirty="0" smtClean="0">
              <a:latin typeface="Verdana" pitchFamily="34" charset="0"/>
            </a:endParaRPr>
          </a:p>
          <a:p>
            <a:pPr algn="just">
              <a:buClr>
                <a:srgbClr val="CC3300"/>
              </a:buClr>
              <a:buSzPct val="80000"/>
              <a:buFont typeface="Wingdings" pitchFamily="2" charset="2"/>
              <a:buChar char="q"/>
            </a:pPr>
            <a:r>
              <a:rPr lang="tr-TR" sz="1800" dirty="0" smtClean="0">
                <a:latin typeface="Verdana" pitchFamily="34" charset="0"/>
              </a:rPr>
              <a:t>The aim of the facility is to support investments of the private sector (i) to produce electricity from renewable sources and (ii) achieving energy efficiency</a:t>
            </a:r>
            <a:endParaRPr lang="en-GB" sz="1800" dirty="0" smtClean="0">
              <a:latin typeface="Verdana" pitchFamily="34" charset="0"/>
            </a:endParaRPr>
          </a:p>
          <a:p>
            <a:pPr algn="just">
              <a:buClr>
                <a:srgbClr val="CC3300"/>
              </a:buClr>
              <a:buSzPct val="80000"/>
              <a:buFont typeface="Wingdings" pitchFamily="2" charset="2"/>
              <a:buChar char="q"/>
            </a:pPr>
            <a:r>
              <a:rPr lang="tr-TR" sz="1800" dirty="0" smtClean="0">
                <a:latin typeface="Verdana" pitchFamily="34" charset="0"/>
              </a:rPr>
              <a:t>Renewable technologies to benefit from the facility are wind, solar,geothermal,wave,tide, biomass, biogas, waste, hydrojen, energy and low impacthydroelectric generation (ie. plants with a reservoir area of less than 15 km</a:t>
            </a:r>
            <a:r>
              <a:rPr lang="tr-TR" sz="1800" baseline="30000" dirty="0" smtClean="0">
                <a:latin typeface="Verdana" pitchFamily="34" charset="0"/>
              </a:rPr>
              <a:t>2</a:t>
            </a:r>
            <a:r>
              <a:rPr lang="tr-TR" sz="1800" dirty="0" smtClean="0">
                <a:latin typeface="Verdana" pitchFamily="34" charset="0"/>
              </a:rPr>
              <a:t>),</a:t>
            </a:r>
            <a:endParaRPr lang="en-GB" sz="1800" dirty="0" smtClean="0">
              <a:latin typeface="Verdana" pitchFamily="34" charset="0"/>
            </a:endParaRPr>
          </a:p>
          <a:p>
            <a:pPr algn="just">
              <a:buClr>
                <a:srgbClr val="CC3300"/>
              </a:buClr>
              <a:buSzPct val="80000"/>
              <a:buFont typeface="Wingdings" pitchFamily="2" charset="2"/>
              <a:buChar char="q"/>
            </a:pPr>
            <a:r>
              <a:rPr lang="tr-TR" sz="1800" dirty="0" smtClean="0">
                <a:latin typeface="Verdana" pitchFamily="34" charset="0"/>
              </a:rPr>
              <a:t>EE projects will have to fullfill the criteria of either (i) at least 50% of the project benefits resulting from energy savings or (ii) comparable energy savings of at least 20%,</a:t>
            </a:r>
            <a:endParaRPr lang="en-GB" sz="1800" dirty="0" smtClean="0">
              <a:latin typeface="Verdana" pitchFamily="34" charset="0"/>
            </a:endParaRPr>
          </a:p>
          <a:p>
            <a:pPr algn="just">
              <a:buClr>
                <a:srgbClr val="CC3300"/>
              </a:buClr>
              <a:buSzPct val="80000"/>
              <a:buFont typeface="Wingdings" pitchFamily="2" charset="2"/>
              <a:buChar char="q"/>
            </a:pPr>
            <a:r>
              <a:rPr lang="tr-TR" sz="1800" dirty="0" smtClean="0">
                <a:latin typeface="Verdana" pitchFamily="34" charset="0"/>
              </a:rPr>
              <a:t>Minimum maturities are 4 years for the IBRD component and 7 years for the CTF component- maturitites may be extended depending on the needs of the project</a:t>
            </a:r>
            <a:r>
              <a:rPr lang="en-GB" sz="1800" dirty="0" smtClean="0">
                <a:latin typeface="Verdana" pitchFamily="34" charset="0"/>
              </a:rPr>
              <a:t>,</a:t>
            </a:r>
          </a:p>
          <a:p>
            <a:pPr algn="just">
              <a:buClr>
                <a:srgbClr val="CC3300"/>
              </a:buClr>
              <a:buSzPct val="80000"/>
              <a:buFont typeface="Wingdings" pitchFamily="2" charset="2"/>
              <a:buChar char="q"/>
            </a:pPr>
            <a:r>
              <a:rPr lang="en-GB" sz="1800" dirty="0" smtClean="0">
                <a:latin typeface="Verdana" pitchFamily="34" charset="0"/>
              </a:rPr>
              <a:t> </a:t>
            </a:r>
            <a:r>
              <a:rPr lang="tr-TR" sz="1800" dirty="0" smtClean="0">
                <a:latin typeface="Verdana" pitchFamily="34" charset="0"/>
              </a:rPr>
              <a:t>Leasing is also possible.</a:t>
            </a:r>
            <a:endParaRPr lang="en-GB" sz="1800" dirty="0" smtClean="0">
              <a:latin typeface="Verdana" pitchFamily="34" charset="0"/>
            </a:endParaRPr>
          </a:p>
          <a:p>
            <a:endParaRPr lang="tr-TR" sz="2000" dirty="0"/>
          </a:p>
        </p:txBody>
      </p:sp>
      <p:sp>
        <p:nvSpPr>
          <p:cNvPr id="5" name="Title 4"/>
          <p:cNvSpPr>
            <a:spLocks noGrp="1"/>
          </p:cNvSpPr>
          <p:nvPr>
            <p:ph type="title"/>
          </p:nvPr>
        </p:nvSpPr>
        <p:spPr/>
        <p:txBody>
          <a:bodyPr/>
          <a:lstStyle/>
          <a:p>
            <a:r>
              <a:rPr lang="tr-TR" dirty="0" smtClean="0">
                <a:solidFill>
                  <a:srgbClr val="C00000"/>
                </a:solidFill>
              </a:rPr>
              <a:t>Worldbank Renewable and EE Loan</a:t>
            </a:r>
            <a:endParaRPr lang="tr-TR" dirty="0">
              <a:solidFill>
                <a:srgbClr val="C0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2"/>
          <p:cNvSpPr>
            <a:spLocks noChangeArrowheads="1"/>
          </p:cNvSpPr>
          <p:nvPr/>
        </p:nvSpPr>
        <p:spPr bwMode="auto">
          <a:xfrm>
            <a:off x="304800" y="111125"/>
            <a:ext cx="8588375" cy="498475"/>
          </a:xfrm>
          <a:prstGeom prst="rect">
            <a:avLst/>
          </a:prstGeom>
          <a:noFill/>
          <a:ln w="9525">
            <a:noFill/>
            <a:miter lim="800000"/>
            <a:headEnd/>
            <a:tailEnd/>
          </a:ln>
        </p:spPr>
        <p:txBody>
          <a:bodyPr anchor="ctr"/>
          <a:lstStyle/>
          <a:p>
            <a:endParaRPr lang="tr-TR" sz="2800" b="1">
              <a:solidFill>
                <a:schemeClr val="tx2"/>
              </a:solidFill>
            </a:endParaRPr>
          </a:p>
        </p:txBody>
      </p:sp>
      <p:sp>
        <p:nvSpPr>
          <p:cNvPr id="26627" name="Rectangle 12"/>
          <p:cNvSpPr>
            <a:spLocks noChangeArrowheads="1"/>
          </p:cNvSpPr>
          <p:nvPr/>
        </p:nvSpPr>
        <p:spPr bwMode="auto">
          <a:xfrm>
            <a:off x="500063" y="4786312"/>
            <a:ext cx="8143875" cy="1323439"/>
          </a:xfrm>
          <a:prstGeom prst="rect">
            <a:avLst/>
          </a:prstGeom>
          <a:noFill/>
          <a:ln w="9525">
            <a:noFill/>
            <a:miter lim="800000"/>
            <a:headEnd/>
            <a:tailEnd/>
          </a:ln>
        </p:spPr>
        <p:txBody>
          <a:bodyPr>
            <a:spAutoFit/>
          </a:bodyPr>
          <a:lstStyle/>
          <a:p>
            <a:pPr algn="just">
              <a:buClr>
                <a:srgbClr val="CC3300"/>
              </a:buClr>
            </a:pPr>
            <a:r>
              <a:rPr lang="tr-TR" sz="1600" dirty="0" smtClean="0">
                <a:latin typeface="+mj-lt"/>
              </a:rPr>
              <a:t>TSKB’s </a:t>
            </a:r>
            <a:r>
              <a:rPr lang="en-GB" sz="1600" dirty="0" smtClean="0">
                <a:latin typeface="+mj-lt"/>
              </a:rPr>
              <a:t>efforts towards sustainable development has been recognized by international circles. In June 200</a:t>
            </a:r>
            <a:r>
              <a:rPr lang="tr-TR" sz="1600" dirty="0" smtClean="0">
                <a:latin typeface="+mj-lt"/>
              </a:rPr>
              <a:t>9</a:t>
            </a:r>
            <a:r>
              <a:rPr lang="en-GB" sz="1600" dirty="0" smtClean="0">
                <a:latin typeface="+mj-lt"/>
              </a:rPr>
              <a:t> TSKB in recognition of the sustainable development policies pursued, was awarded </a:t>
            </a:r>
            <a:r>
              <a:rPr lang="tr-TR" sz="1600" dirty="0" smtClean="0">
                <a:latin typeface="+mj-lt"/>
              </a:rPr>
              <a:t>for the second time in two years </a:t>
            </a:r>
            <a:r>
              <a:rPr lang="en-GB" sz="1600" dirty="0" smtClean="0">
                <a:latin typeface="+mj-lt"/>
              </a:rPr>
              <a:t>the </a:t>
            </a:r>
            <a:r>
              <a:rPr lang="en-GB" sz="1600" dirty="0" smtClean="0">
                <a:solidFill>
                  <a:srgbClr val="3333FF"/>
                </a:solidFill>
                <a:latin typeface="+mj-lt"/>
              </a:rPr>
              <a:t>“Sustainable Bank of The Year Award- Eastern Europe” </a:t>
            </a:r>
            <a:r>
              <a:rPr lang="en-GB" sz="1600" dirty="0" smtClean="0">
                <a:latin typeface="+mj-lt"/>
              </a:rPr>
              <a:t>jointly given by </a:t>
            </a:r>
            <a:r>
              <a:rPr lang="en-GB" sz="1600" dirty="0" smtClean="0">
                <a:solidFill>
                  <a:srgbClr val="3333FF"/>
                </a:solidFill>
                <a:latin typeface="+mj-lt"/>
              </a:rPr>
              <a:t>IFC</a:t>
            </a:r>
            <a:r>
              <a:rPr lang="en-GB" sz="1600" dirty="0" smtClean="0">
                <a:latin typeface="+mj-lt"/>
              </a:rPr>
              <a:t> and  the </a:t>
            </a:r>
            <a:r>
              <a:rPr lang="en-GB" sz="1600" dirty="0" smtClean="0">
                <a:solidFill>
                  <a:srgbClr val="3333FF"/>
                </a:solidFill>
                <a:latin typeface="+mj-lt"/>
              </a:rPr>
              <a:t>Financial Times. </a:t>
            </a:r>
            <a:endParaRPr lang="tr-TR" sz="1600" dirty="0">
              <a:latin typeface="+mj-lt"/>
            </a:endParaRPr>
          </a:p>
        </p:txBody>
      </p:sp>
      <p:pic>
        <p:nvPicPr>
          <p:cNvPr id="15" name="Picture 8"/>
          <p:cNvPicPr>
            <a:picLocks noChangeAspect="1" noChangeArrowheads="1"/>
          </p:cNvPicPr>
          <p:nvPr/>
        </p:nvPicPr>
        <p:blipFill>
          <a:blip r:embed="rId2"/>
          <a:srcRect/>
          <a:stretch>
            <a:fillRect/>
          </a:stretch>
        </p:blipFill>
        <p:spPr bwMode="auto">
          <a:xfrm>
            <a:off x="2428875" y="609599"/>
            <a:ext cx="4214813" cy="4176713"/>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ransition spd="med">
    <p:cover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2"/>
          <p:cNvPicPr>
            <a:picLocks noChangeAspect="1" noChangeArrowheads="1"/>
          </p:cNvPicPr>
          <p:nvPr/>
        </p:nvPicPr>
        <p:blipFill>
          <a:blip r:embed="rId2"/>
          <a:srcRect/>
          <a:stretch>
            <a:fillRect/>
          </a:stretch>
        </p:blipFill>
        <p:spPr bwMode="auto">
          <a:xfrm>
            <a:off x="2638425" y="1042988"/>
            <a:ext cx="3790950" cy="1735137"/>
          </a:xfrm>
          <a:prstGeom prst="rect">
            <a:avLst/>
          </a:prstGeom>
          <a:noFill/>
          <a:ln w="9525">
            <a:noFill/>
            <a:miter lim="800000"/>
            <a:headEnd/>
            <a:tailEnd/>
          </a:ln>
        </p:spPr>
      </p:pic>
      <p:sp>
        <p:nvSpPr>
          <p:cNvPr id="27651" name="Text Box 73"/>
          <p:cNvSpPr txBox="1">
            <a:spLocks noChangeArrowheads="1"/>
          </p:cNvSpPr>
          <p:nvPr/>
        </p:nvSpPr>
        <p:spPr bwMode="auto">
          <a:xfrm>
            <a:off x="1857375" y="2686050"/>
            <a:ext cx="5434013" cy="2386013"/>
          </a:xfrm>
          <a:prstGeom prst="rect">
            <a:avLst/>
          </a:prstGeom>
          <a:noFill/>
          <a:ln w="9525">
            <a:noFill/>
            <a:miter lim="800000"/>
            <a:headEnd/>
            <a:tailEnd/>
          </a:ln>
        </p:spPr>
        <p:txBody>
          <a:bodyPr>
            <a:spAutoFit/>
          </a:bodyPr>
          <a:lstStyle/>
          <a:p>
            <a:pPr algn="ctr">
              <a:spcBef>
                <a:spcPct val="50000"/>
              </a:spcBef>
              <a:defRPr/>
            </a:pPr>
            <a:r>
              <a:rPr lang="tr-TR" sz="2000" b="1" dirty="0" smtClean="0">
                <a:latin typeface="Arial Narrow" pitchFamily="34" charset="0"/>
              </a:rPr>
              <a:t>Türkiye Sınai Kalkınma Bankası A.Ş.</a:t>
            </a:r>
            <a:endParaRPr lang="tr-TR" sz="2000" b="1" dirty="0">
              <a:latin typeface="Arial Narrow" pitchFamily="34" charset="0"/>
            </a:endParaRPr>
          </a:p>
          <a:p>
            <a:pPr algn="ctr">
              <a:spcBef>
                <a:spcPct val="50000"/>
              </a:spcBef>
              <a:defRPr/>
            </a:pPr>
            <a:r>
              <a:rPr lang="tr-TR" sz="1800" b="1" dirty="0" smtClean="0">
                <a:latin typeface="Arial Narrow" pitchFamily="34" charset="0"/>
              </a:rPr>
              <a:t/>
            </a:r>
            <a:br>
              <a:rPr lang="tr-TR" sz="1800" b="1" dirty="0" smtClean="0">
                <a:latin typeface="Arial Narrow" pitchFamily="34" charset="0"/>
              </a:rPr>
            </a:br>
            <a:r>
              <a:rPr lang="tr-TR" sz="1800" b="1" dirty="0" smtClean="0">
                <a:solidFill>
                  <a:schemeClr val="tx1">
                    <a:lumMod val="50000"/>
                    <a:lumOff val="50000"/>
                  </a:schemeClr>
                </a:solidFill>
                <a:latin typeface="Arial Narrow" pitchFamily="34" charset="0"/>
              </a:rPr>
              <a:t>Meclisi Mebusan Cad. 81 Fındıklı 34427 İstanbul</a:t>
            </a:r>
            <a:endParaRPr lang="tr-TR" sz="1800" b="1" dirty="0">
              <a:solidFill>
                <a:schemeClr val="tx1">
                  <a:lumMod val="50000"/>
                  <a:lumOff val="50000"/>
                </a:schemeClr>
              </a:solidFill>
              <a:latin typeface="Arial Narrow" pitchFamily="34" charset="0"/>
            </a:endParaRPr>
          </a:p>
          <a:p>
            <a:pPr algn="ctr">
              <a:spcBef>
                <a:spcPct val="50000"/>
              </a:spcBef>
              <a:defRPr/>
            </a:pPr>
            <a:r>
              <a:rPr lang="tr-TR" sz="1800" b="1" dirty="0" smtClean="0">
                <a:solidFill>
                  <a:schemeClr val="tx1">
                    <a:lumMod val="50000"/>
                    <a:lumOff val="50000"/>
                  </a:schemeClr>
                </a:solidFill>
                <a:latin typeface="Arial Narrow" pitchFamily="34" charset="0"/>
              </a:rPr>
              <a:t>Tel:   +90 (212) 334 50 50 </a:t>
            </a:r>
            <a:r>
              <a:rPr lang="tr-TR" sz="1800" b="1" dirty="0">
                <a:solidFill>
                  <a:schemeClr val="tx1">
                    <a:lumMod val="50000"/>
                    <a:lumOff val="50000"/>
                  </a:schemeClr>
                </a:solidFill>
                <a:latin typeface="Arial Narrow" pitchFamily="34" charset="0"/>
              </a:rPr>
              <a:t>| </a:t>
            </a:r>
            <a:r>
              <a:rPr lang="tr-TR" sz="1800" b="1" dirty="0" smtClean="0">
                <a:solidFill>
                  <a:schemeClr val="tx1">
                    <a:lumMod val="50000"/>
                    <a:lumOff val="50000"/>
                  </a:schemeClr>
                </a:solidFill>
                <a:latin typeface="Arial Narrow" pitchFamily="34" charset="0"/>
              </a:rPr>
              <a:t>Faks: +90 (212) 334 52 34</a:t>
            </a:r>
            <a:endParaRPr lang="tr-TR" sz="1800" b="1" dirty="0">
              <a:solidFill>
                <a:schemeClr val="tx1">
                  <a:lumMod val="50000"/>
                  <a:lumOff val="50000"/>
                </a:schemeClr>
              </a:solidFill>
              <a:latin typeface="Arial Narrow" pitchFamily="34" charset="0"/>
            </a:endParaRPr>
          </a:p>
          <a:p>
            <a:pPr algn="ctr">
              <a:spcBef>
                <a:spcPct val="50000"/>
              </a:spcBef>
              <a:defRPr/>
            </a:pPr>
            <a:endParaRPr lang="tr-TR" sz="1800" b="1" dirty="0">
              <a:latin typeface="Arial Narrow" pitchFamily="34" charset="0"/>
            </a:endParaRPr>
          </a:p>
          <a:p>
            <a:pPr algn="ctr">
              <a:spcBef>
                <a:spcPct val="50000"/>
              </a:spcBef>
              <a:defRPr/>
            </a:pPr>
            <a:r>
              <a:rPr lang="tr-TR" sz="2000" b="1" dirty="0">
                <a:latin typeface="Arial Narrow" pitchFamily="34" charset="0"/>
              </a:rPr>
              <a:t>www.tskb.com.tr | </a:t>
            </a:r>
            <a:r>
              <a:rPr lang="tr-TR" sz="2000" b="1" dirty="0" smtClean="0">
                <a:latin typeface="Arial Narrow" pitchFamily="34" charset="0"/>
              </a:rPr>
              <a:t>www.cevreciyiz.com</a:t>
            </a:r>
            <a:endParaRPr lang="tr-TR" sz="2000" b="1" dirty="0">
              <a:latin typeface="Arial Narrow" pitchFamily="34" charset="0"/>
            </a:endParaRPr>
          </a:p>
        </p:txBody>
      </p:sp>
    </p:spTree>
  </p:cSld>
  <p:clrMapOvr>
    <a:masterClrMapping/>
  </p:clrMapOvr>
  <p:transition spd="med">
    <p:cover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446088" y="957263"/>
            <a:ext cx="8229600" cy="1828800"/>
          </a:xfrm>
          <a:prstGeom prst="rect">
            <a:avLst/>
          </a:prstGeom>
          <a:noFill/>
          <a:ln w="9525">
            <a:noFill/>
            <a:miter lim="800000"/>
            <a:headEnd/>
            <a:tailEnd/>
          </a:ln>
        </p:spPr>
        <p:txBody>
          <a:bodyPr/>
          <a:lstStyle/>
          <a:p>
            <a:pPr algn="just" eaLnBrk="0" hangingPunct="0">
              <a:lnSpc>
                <a:spcPct val="90000"/>
              </a:lnSpc>
              <a:spcBef>
                <a:spcPct val="50000"/>
              </a:spcBef>
              <a:spcAft>
                <a:spcPct val="10000"/>
              </a:spcAft>
              <a:buClr>
                <a:schemeClr val="accent2"/>
              </a:buClr>
              <a:buFont typeface="Wingdings" pitchFamily="2" charset="2"/>
              <a:buNone/>
            </a:pPr>
            <a:r>
              <a:rPr lang="en-GB" sz="2000" dirty="0" smtClean="0">
                <a:latin typeface="+mn-lt"/>
              </a:rPr>
              <a:t>Founded in 1950 with the support of the World </a:t>
            </a:r>
            <a:r>
              <a:rPr lang="tr-TR" sz="2000" dirty="0" smtClean="0">
                <a:latin typeface="+mn-lt"/>
              </a:rPr>
              <a:t>Bank</a:t>
            </a:r>
            <a:r>
              <a:rPr lang="en-GB" sz="2000" dirty="0" smtClean="0">
                <a:latin typeface="+mn-lt"/>
              </a:rPr>
              <a:t> and the Central Bank of Turkey, TSKB is Turkey’s first and largest privately owned development and investment bank.</a:t>
            </a:r>
          </a:p>
          <a:p>
            <a:pPr algn="just" eaLnBrk="0" hangingPunct="0">
              <a:lnSpc>
                <a:spcPct val="90000"/>
              </a:lnSpc>
              <a:spcBef>
                <a:spcPct val="50000"/>
              </a:spcBef>
              <a:spcAft>
                <a:spcPct val="10000"/>
              </a:spcAft>
              <a:buClr>
                <a:schemeClr val="accent2"/>
              </a:buClr>
              <a:buFont typeface="Wingdings" pitchFamily="2" charset="2"/>
              <a:buNone/>
            </a:pPr>
            <a:r>
              <a:rPr lang="en-GB" sz="2000" b="1" dirty="0" smtClean="0">
                <a:latin typeface="+mn-lt"/>
              </a:rPr>
              <a:t>Foundation Mission:</a:t>
            </a:r>
            <a:r>
              <a:rPr lang="en-GB" sz="2000" dirty="0" smtClean="0">
                <a:latin typeface="+mn-lt"/>
              </a:rPr>
              <a:t> Provide medium to long term financing to private Turkish corporate with funds secured from international finance institutions.</a:t>
            </a:r>
            <a:endParaRPr lang="en-GB" sz="2000" dirty="0">
              <a:latin typeface="+mn-lt"/>
            </a:endParaRPr>
          </a:p>
        </p:txBody>
      </p:sp>
      <p:sp>
        <p:nvSpPr>
          <p:cNvPr id="1034" name="AutoShape 19"/>
          <p:cNvSpPr>
            <a:spLocks noChangeArrowheads="1"/>
          </p:cNvSpPr>
          <p:nvPr/>
        </p:nvSpPr>
        <p:spPr bwMode="auto">
          <a:xfrm>
            <a:off x="5005388" y="4100513"/>
            <a:ext cx="3429000" cy="3048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defRPr/>
            </a:pPr>
            <a:r>
              <a:rPr lang="en-CA" sz="1200" b="1" dirty="0" smtClean="0">
                <a:latin typeface="+mj-lt"/>
              </a:rPr>
              <a:t>Assets</a:t>
            </a:r>
            <a:r>
              <a:rPr lang="en-US" sz="1200" b="1" dirty="0">
                <a:latin typeface="+mj-lt"/>
              </a:rPr>
              <a:t>		</a:t>
            </a:r>
            <a:r>
              <a:rPr lang="tr-TR" sz="1200" b="1" dirty="0">
                <a:latin typeface="+mj-lt"/>
              </a:rPr>
              <a:t>             </a:t>
            </a:r>
            <a:r>
              <a:rPr lang="tr-TR" sz="1200" b="1" dirty="0" smtClean="0">
                <a:latin typeface="+mj-lt"/>
              </a:rPr>
              <a:t>    </a:t>
            </a:r>
            <a:r>
              <a:rPr lang="tr-TR" sz="1200" b="1" dirty="0">
                <a:latin typeface="+mj-lt"/>
              </a:rPr>
              <a:t>4.099</a:t>
            </a:r>
            <a:endParaRPr lang="en-US" sz="1200" b="1" dirty="0">
              <a:latin typeface="+mj-lt"/>
            </a:endParaRPr>
          </a:p>
        </p:txBody>
      </p:sp>
      <p:sp>
        <p:nvSpPr>
          <p:cNvPr id="1035" name="AutoShape 20"/>
          <p:cNvSpPr>
            <a:spLocks noChangeArrowheads="1"/>
          </p:cNvSpPr>
          <p:nvPr/>
        </p:nvSpPr>
        <p:spPr bwMode="auto">
          <a:xfrm>
            <a:off x="5005388" y="4481513"/>
            <a:ext cx="3429000" cy="3048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defRPr/>
            </a:pPr>
            <a:r>
              <a:rPr lang="en-CA" sz="1200" b="1" dirty="0" smtClean="0">
                <a:latin typeface="+mj-lt"/>
              </a:rPr>
              <a:t>Loans</a:t>
            </a:r>
            <a:r>
              <a:rPr lang="en-US" sz="1200" b="1" dirty="0">
                <a:latin typeface="+mj-lt"/>
              </a:rPr>
              <a:t>		</a:t>
            </a:r>
            <a:r>
              <a:rPr lang="tr-TR" sz="1200" b="1" dirty="0">
                <a:latin typeface="+mj-lt"/>
              </a:rPr>
              <a:t>             </a:t>
            </a:r>
            <a:r>
              <a:rPr lang="tr-TR" sz="1200" b="1" dirty="0" smtClean="0">
                <a:latin typeface="+mj-lt"/>
              </a:rPr>
              <a:t>    </a:t>
            </a:r>
            <a:r>
              <a:rPr lang="tr-TR" sz="1200" b="1" dirty="0">
                <a:latin typeface="+mj-lt"/>
              </a:rPr>
              <a:t>2.542</a:t>
            </a:r>
            <a:endParaRPr lang="en-US" sz="1200" b="1" dirty="0">
              <a:latin typeface="+mj-lt"/>
            </a:endParaRPr>
          </a:p>
        </p:txBody>
      </p:sp>
      <p:sp>
        <p:nvSpPr>
          <p:cNvPr id="1036" name="AutoShape 21"/>
          <p:cNvSpPr>
            <a:spLocks noChangeArrowheads="1"/>
          </p:cNvSpPr>
          <p:nvPr/>
        </p:nvSpPr>
        <p:spPr bwMode="auto">
          <a:xfrm>
            <a:off x="5005388" y="4862513"/>
            <a:ext cx="3429000" cy="3048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defRPr/>
            </a:pPr>
            <a:r>
              <a:rPr lang="en-CA" sz="1200" b="1" dirty="0" smtClean="0">
                <a:latin typeface="+mj-lt"/>
              </a:rPr>
              <a:t>Equity   </a:t>
            </a:r>
            <a:r>
              <a:rPr lang="tr-TR" sz="1200" b="1" dirty="0" smtClean="0">
                <a:latin typeface="+mj-lt"/>
              </a:rPr>
              <a:t>                              	 </a:t>
            </a:r>
            <a:r>
              <a:rPr lang="en-US" sz="1200" b="1" dirty="0" smtClean="0">
                <a:latin typeface="+mj-lt"/>
              </a:rPr>
              <a:t> </a:t>
            </a:r>
            <a:r>
              <a:rPr lang="tr-TR" sz="1200" b="1" dirty="0">
                <a:latin typeface="+mj-lt"/>
              </a:rPr>
              <a:t>587</a:t>
            </a:r>
            <a:endParaRPr lang="en-US" sz="1200" b="1" dirty="0">
              <a:latin typeface="+mj-lt"/>
            </a:endParaRPr>
          </a:p>
        </p:txBody>
      </p:sp>
      <p:sp>
        <p:nvSpPr>
          <p:cNvPr id="1037" name="AutoShape 22"/>
          <p:cNvSpPr>
            <a:spLocks noChangeArrowheads="1"/>
          </p:cNvSpPr>
          <p:nvPr/>
        </p:nvSpPr>
        <p:spPr bwMode="auto">
          <a:xfrm>
            <a:off x="5005388" y="5243513"/>
            <a:ext cx="3429000" cy="3048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defRPr/>
            </a:pPr>
            <a:r>
              <a:rPr lang="en-US" sz="1200" b="1" dirty="0">
                <a:latin typeface="+mj-lt"/>
              </a:rPr>
              <a:t>Net </a:t>
            </a:r>
            <a:r>
              <a:rPr lang="en-CA" sz="1200" b="1" dirty="0" smtClean="0">
                <a:latin typeface="+mj-lt"/>
              </a:rPr>
              <a:t>Profit</a:t>
            </a:r>
            <a:r>
              <a:rPr lang="en-US" sz="1200" b="1" dirty="0">
                <a:latin typeface="+mj-lt"/>
              </a:rPr>
              <a:t>		</a:t>
            </a:r>
            <a:r>
              <a:rPr lang="tr-TR" sz="1200" b="1" dirty="0">
                <a:latin typeface="+mj-lt"/>
              </a:rPr>
              <a:t>    </a:t>
            </a:r>
            <a:r>
              <a:rPr lang="tr-TR" sz="1200" b="1" dirty="0" smtClean="0">
                <a:latin typeface="+mj-lt"/>
              </a:rPr>
              <a:t>	    59</a:t>
            </a:r>
            <a:endParaRPr lang="en-US" sz="1200" b="1" dirty="0">
              <a:latin typeface="+mj-lt"/>
            </a:endParaRPr>
          </a:p>
        </p:txBody>
      </p:sp>
      <p:sp>
        <p:nvSpPr>
          <p:cNvPr id="1038" name="AutoShape 25"/>
          <p:cNvSpPr>
            <a:spLocks noChangeArrowheads="1"/>
          </p:cNvSpPr>
          <p:nvPr/>
        </p:nvSpPr>
        <p:spPr bwMode="auto">
          <a:xfrm>
            <a:off x="5005388" y="5624513"/>
            <a:ext cx="3429000" cy="304800"/>
          </a:xfrm>
          <a:prstGeom prst="roundRect">
            <a:avLst>
              <a:gd name="adj" fmla="val 16667"/>
            </a:avLst>
          </a:prstGeom>
          <a:solidFill>
            <a:srgbClr val="FFFFFF">
              <a:alpha val="50195"/>
            </a:srgbClr>
          </a:solidFill>
          <a:ln w="12700">
            <a:solidFill>
              <a:srgbClr val="808080"/>
            </a:solidFill>
            <a:round/>
            <a:headEnd/>
            <a:tailEnd/>
          </a:ln>
        </p:spPr>
        <p:txBody>
          <a:bodyPr wrap="none" anchor="ctr"/>
          <a:lstStyle/>
          <a:p>
            <a:pPr>
              <a:defRPr/>
            </a:pPr>
            <a:r>
              <a:rPr lang="tr-TR" sz="1200" b="1" dirty="0" smtClean="0">
                <a:latin typeface="+mj-lt"/>
              </a:rPr>
              <a:t>Paid in Capital 	           600 </a:t>
            </a:r>
            <a:r>
              <a:rPr lang="tr-TR" sz="1200" b="1" dirty="0">
                <a:latin typeface="+mj-lt"/>
              </a:rPr>
              <a:t>mn TL</a:t>
            </a:r>
            <a:endParaRPr lang="en-US" sz="1200" b="1" dirty="0">
              <a:latin typeface="+mj-lt"/>
            </a:endParaRPr>
          </a:p>
        </p:txBody>
      </p:sp>
      <p:sp>
        <p:nvSpPr>
          <p:cNvPr id="15" name="Title 5"/>
          <p:cNvSpPr txBox="1">
            <a:spLocks/>
          </p:cNvSpPr>
          <p:nvPr/>
        </p:nvSpPr>
        <p:spPr bwMode="auto">
          <a:xfrm>
            <a:off x="-214313" y="152400"/>
            <a:ext cx="9144001" cy="561975"/>
          </a:xfrm>
          <a:prstGeom prst="rect">
            <a:avLst/>
          </a:prstGeom>
          <a:noFill/>
          <a:ln>
            <a:miter lim="800000"/>
            <a:headEnd/>
            <a:tailEnd/>
          </a:ln>
        </p:spPr>
        <p:txBody>
          <a:bodyPr/>
          <a:lstStyle/>
          <a:p>
            <a:pPr algn="r" eaLnBrk="0" hangingPunct="0">
              <a:defRPr/>
            </a:pPr>
            <a:r>
              <a:rPr lang="en-CA" sz="2800" b="1" kern="0" dirty="0" smtClean="0">
                <a:solidFill>
                  <a:srgbClr val="C00000"/>
                </a:solidFill>
                <a:latin typeface="+mj-lt"/>
                <a:ea typeface="+mj-ea"/>
                <a:cs typeface="+mj-cs"/>
              </a:rPr>
              <a:t>Company</a:t>
            </a:r>
            <a:r>
              <a:rPr lang="tr-TR" sz="2800" b="1" kern="0" dirty="0" smtClean="0">
                <a:solidFill>
                  <a:srgbClr val="C00000"/>
                </a:solidFill>
                <a:latin typeface="+mj-lt"/>
                <a:ea typeface="+mj-ea"/>
                <a:cs typeface="+mj-cs"/>
              </a:rPr>
              <a:t> Profile</a:t>
            </a:r>
            <a:endParaRPr lang="tr-TR" sz="2800" b="1" kern="0" dirty="0">
              <a:solidFill>
                <a:srgbClr val="C00000"/>
              </a:solidFill>
              <a:latin typeface="+mj-lt"/>
              <a:ea typeface="+mj-ea"/>
              <a:cs typeface="+mj-cs"/>
            </a:endParaRPr>
          </a:p>
        </p:txBody>
      </p:sp>
      <p:pic>
        <p:nvPicPr>
          <p:cNvPr id="9225" name="Picture 6"/>
          <p:cNvPicPr>
            <a:picLocks noChangeAspect="1" noChangeArrowheads="1"/>
          </p:cNvPicPr>
          <p:nvPr/>
        </p:nvPicPr>
        <p:blipFill>
          <a:blip r:embed="rId2"/>
          <a:srcRect/>
          <a:stretch>
            <a:fillRect/>
          </a:stretch>
        </p:blipFill>
        <p:spPr bwMode="auto">
          <a:xfrm>
            <a:off x="896938" y="3143250"/>
            <a:ext cx="3532187" cy="3244850"/>
          </a:xfrm>
          <a:prstGeom prst="rect">
            <a:avLst/>
          </a:prstGeom>
          <a:noFill/>
          <a:ln w="9525">
            <a:noFill/>
            <a:miter lim="800000"/>
            <a:headEnd/>
            <a:tailEnd/>
          </a:ln>
        </p:spPr>
      </p:pic>
      <p:sp>
        <p:nvSpPr>
          <p:cNvPr id="17" name="AutoShape 19"/>
          <p:cNvSpPr>
            <a:spLocks noChangeArrowheads="1"/>
          </p:cNvSpPr>
          <p:nvPr/>
        </p:nvSpPr>
        <p:spPr bwMode="auto">
          <a:xfrm>
            <a:off x="5000625" y="3322638"/>
            <a:ext cx="3429000" cy="681037"/>
          </a:xfrm>
          <a:prstGeom prst="roundRect">
            <a:avLst>
              <a:gd name="adj" fmla="val 16667"/>
            </a:avLst>
          </a:prstGeom>
          <a:solidFill>
            <a:srgbClr val="C00000"/>
          </a:solidFill>
          <a:ln w="12700">
            <a:solidFill>
              <a:srgbClr val="808080"/>
            </a:solidFill>
            <a:round/>
            <a:headEnd/>
            <a:tailEnd/>
          </a:ln>
        </p:spPr>
        <p:txBody>
          <a:bodyPr wrap="none" anchor="ctr"/>
          <a:lstStyle/>
          <a:p>
            <a:pPr algn="ctr">
              <a:spcBef>
                <a:spcPts val="0"/>
              </a:spcBef>
              <a:defRPr/>
            </a:pPr>
            <a:r>
              <a:rPr lang="en-CA" sz="1400" b="1" dirty="0" smtClean="0">
                <a:solidFill>
                  <a:schemeClr val="bg1"/>
                </a:solidFill>
                <a:latin typeface="+mj-lt"/>
              </a:rPr>
              <a:t>Financial Summary</a:t>
            </a:r>
          </a:p>
          <a:p>
            <a:pPr algn="ctr">
              <a:spcBef>
                <a:spcPts val="0"/>
              </a:spcBef>
              <a:defRPr/>
            </a:pPr>
            <a:r>
              <a:rPr lang="tr-TR" sz="1400" b="1" dirty="0" smtClean="0">
                <a:solidFill>
                  <a:schemeClr val="bg1"/>
                </a:solidFill>
                <a:latin typeface="+mj-lt"/>
              </a:rPr>
              <a:t>(USD mn. </a:t>
            </a:r>
            <a:r>
              <a:rPr lang="tr-TR" sz="1400" b="1" dirty="0">
                <a:solidFill>
                  <a:schemeClr val="bg1"/>
                </a:solidFill>
                <a:latin typeface="+mj-lt"/>
              </a:rPr>
              <a:t>30/6/2009)</a:t>
            </a:r>
            <a:endParaRPr lang="en-US" sz="1400" b="1" dirty="0">
              <a:solidFill>
                <a:schemeClr val="bg1"/>
              </a:solidFill>
              <a:latin typeface="+mj-lt"/>
            </a:endParaRPr>
          </a:p>
        </p:txBody>
      </p:sp>
      <p:pic>
        <p:nvPicPr>
          <p:cNvPr id="11" name="Picture 6"/>
          <p:cNvPicPr>
            <a:picLocks noChangeAspect="1" noChangeArrowheads="1"/>
          </p:cNvPicPr>
          <p:nvPr/>
        </p:nvPicPr>
        <p:blipFill>
          <a:blip r:embed="rId2"/>
          <a:srcRect/>
          <a:stretch>
            <a:fillRect/>
          </a:stretch>
        </p:blipFill>
        <p:spPr bwMode="auto">
          <a:xfrm>
            <a:off x="1049338" y="3295650"/>
            <a:ext cx="3532187" cy="3244850"/>
          </a:xfrm>
          <a:prstGeom prst="rect">
            <a:avLst/>
          </a:prstGeom>
          <a:noFill/>
          <a:ln w="9525">
            <a:noFill/>
            <a:miter lim="800000"/>
            <a:headEnd/>
            <a:tailEnd/>
          </a:ln>
        </p:spPr>
      </p:pic>
      <p:sp>
        <p:nvSpPr>
          <p:cNvPr id="12" name="TextBox 11"/>
          <p:cNvSpPr txBox="1"/>
          <p:nvPr/>
        </p:nvSpPr>
        <p:spPr>
          <a:xfrm>
            <a:off x="1257956" y="3959389"/>
            <a:ext cx="2113079" cy="338554"/>
          </a:xfrm>
          <a:prstGeom prst="rect">
            <a:avLst/>
          </a:prstGeom>
          <a:solidFill>
            <a:schemeClr val="bg1"/>
          </a:solidFill>
          <a:ln>
            <a:noFill/>
          </a:ln>
        </p:spPr>
        <p:txBody>
          <a:bodyPr wrap="none" rtlCol="0">
            <a:spAutoFit/>
          </a:bodyPr>
          <a:lstStyle/>
          <a:p>
            <a:r>
              <a:rPr lang="en-CA" sz="1600" dirty="0" smtClean="0">
                <a:latin typeface="+mn-lt"/>
              </a:rPr>
              <a:t>Free Float  </a:t>
            </a:r>
            <a:r>
              <a:rPr lang="tr-TR" sz="1600" dirty="0" smtClean="0">
                <a:latin typeface="+mn-lt"/>
              </a:rPr>
              <a:t>% 41,5</a:t>
            </a:r>
            <a:endParaRPr lang="tr-TR" sz="1600" dirty="0">
              <a:latin typeface="+mn-lt"/>
            </a:endParaRPr>
          </a:p>
        </p:txBody>
      </p:sp>
      <p:sp>
        <p:nvSpPr>
          <p:cNvPr id="13" name="TextBox 12"/>
          <p:cNvSpPr txBox="1"/>
          <p:nvPr/>
        </p:nvSpPr>
        <p:spPr>
          <a:xfrm>
            <a:off x="2571736" y="4797981"/>
            <a:ext cx="2544671" cy="338554"/>
          </a:xfrm>
          <a:prstGeom prst="rect">
            <a:avLst/>
          </a:prstGeom>
          <a:solidFill>
            <a:schemeClr val="bg1"/>
          </a:solidFill>
          <a:ln>
            <a:noFill/>
          </a:ln>
        </p:spPr>
        <p:txBody>
          <a:bodyPr wrap="none" rtlCol="0">
            <a:spAutoFit/>
          </a:bodyPr>
          <a:lstStyle/>
          <a:p>
            <a:r>
              <a:rPr lang="en-CA" sz="1600" dirty="0" smtClean="0">
                <a:latin typeface="+mn-lt"/>
              </a:rPr>
              <a:t>Turkey </a:t>
            </a:r>
            <a:r>
              <a:rPr lang="tr-TR" sz="1600" dirty="0" smtClean="0">
                <a:latin typeface="+mn-lt"/>
              </a:rPr>
              <a:t>İsbank  </a:t>
            </a:r>
            <a:r>
              <a:rPr lang="en-CA" sz="1600" dirty="0" smtClean="0">
                <a:latin typeface="+mn-lt"/>
              </a:rPr>
              <a:t>% </a:t>
            </a:r>
            <a:r>
              <a:rPr lang="tr-TR" sz="1600" dirty="0" smtClean="0">
                <a:latin typeface="+mn-lt"/>
              </a:rPr>
              <a:t>50,1</a:t>
            </a:r>
            <a:endParaRPr lang="tr-TR" sz="1600" dirty="0">
              <a:latin typeface="+mn-lt"/>
            </a:endParaRPr>
          </a:p>
        </p:txBody>
      </p:sp>
      <p:sp>
        <p:nvSpPr>
          <p:cNvPr id="14" name="TextBox 13"/>
          <p:cNvSpPr txBox="1"/>
          <p:nvPr/>
        </p:nvSpPr>
        <p:spPr>
          <a:xfrm>
            <a:off x="1984719" y="6060064"/>
            <a:ext cx="1893082" cy="338554"/>
          </a:xfrm>
          <a:prstGeom prst="rect">
            <a:avLst/>
          </a:prstGeom>
          <a:solidFill>
            <a:schemeClr val="bg1"/>
          </a:solidFill>
          <a:ln>
            <a:noFill/>
          </a:ln>
        </p:spPr>
        <p:txBody>
          <a:bodyPr wrap="none" rtlCol="0">
            <a:spAutoFit/>
          </a:bodyPr>
          <a:lstStyle/>
          <a:p>
            <a:r>
              <a:rPr lang="tr-TR" sz="1600" dirty="0" smtClean="0">
                <a:latin typeface="+mn-lt"/>
              </a:rPr>
              <a:t>Vakifbank</a:t>
            </a:r>
            <a:r>
              <a:rPr lang="en-CA" sz="1600" dirty="0" smtClean="0">
                <a:latin typeface="+mn-lt"/>
              </a:rPr>
              <a:t> % 8,4</a:t>
            </a:r>
            <a:endParaRPr lang="en-CA" sz="1600" dirty="0">
              <a:latin typeface="+mn-lt"/>
            </a:endParaRPr>
          </a:p>
        </p:txBody>
      </p:sp>
    </p:spTree>
  </p:cSld>
  <p:clrMapOvr>
    <a:masterClrMapping/>
  </p:clrMapOvr>
  <p:transition spd="med">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8286750" y="2052638"/>
            <a:ext cx="1214438" cy="403225"/>
          </a:xfrm>
          <a:prstGeom prst="rect">
            <a:avLst/>
          </a:prstGeom>
          <a:noFill/>
          <a:ln w="9525">
            <a:noFill/>
            <a:miter lim="800000"/>
            <a:headEnd/>
            <a:tailEnd/>
          </a:ln>
        </p:spPr>
        <p:txBody>
          <a:bodyPr/>
          <a:lstStyle/>
          <a:p>
            <a:endParaRPr lang="tr-TR" sz="1200" b="1">
              <a:latin typeface="Arial Narrow" pitchFamily="34" charset="0"/>
            </a:endParaRPr>
          </a:p>
        </p:txBody>
      </p:sp>
      <p:sp>
        <p:nvSpPr>
          <p:cNvPr id="12" name="Title 5"/>
          <p:cNvSpPr txBox="1">
            <a:spLocks/>
          </p:cNvSpPr>
          <p:nvPr/>
        </p:nvSpPr>
        <p:spPr bwMode="auto">
          <a:xfrm>
            <a:off x="0" y="152400"/>
            <a:ext cx="9144000" cy="561975"/>
          </a:xfrm>
          <a:prstGeom prst="rect">
            <a:avLst/>
          </a:prstGeom>
          <a:noFill/>
          <a:ln>
            <a:miter lim="800000"/>
            <a:headEnd/>
            <a:tailEnd/>
          </a:ln>
        </p:spPr>
        <p:txBody>
          <a:bodyPr/>
          <a:lstStyle/>
          <a:p>
            <a:pPr algn="r" eaLnBrk="0" hangingPunct="0">
              <a:defRPr/>
            </a:pPr>
            <a:r>
              <a:rPr lang="en-CA" sz="2800" b="1" kern="0" dirty="0" smtClean="0">
                <a:solidFill>
                  <a:srgbClr val="C00000"/>
                </a:solidFill>
                <a:latin typeface="+mn-lt"/>
                <a:ea typeface="+mj-ea"/>
                <a:cs typeface="+mj-cs"/>
              </a:rPr>
              <a:t>Loans</a:t>
            </a:r>
            <a:endParaRPr lang="en-CA" sz="2800" b="1" kern="0" dirty="0">
              <a:solidFill>
                <a:srgbClr val="C00000"/>
              </a:solidFill>
              <a:latin typeface="+mn-lt"/>
              <a:ea typeface="+mj-ea"/>
              <a:cs typeface="+mj-cs"/>
            </a:endParaRPr>
          </a:p>
        </p:txBody>
      </p:sp>
      <p:pic>
        <p:nvPicPr>
          <p:cNvPr id="10249" name="Picture 2"/>
          <p:cNvPicPr>
            <a:picLocks noChangeAspect="1" noChangeArrowheads="1"/>
          </p:cNvPicPr>
          <p:nvPr/>
        </p:nvPicPr>
        <p:blipFill>
          <a:blip r:embed="rId2"/>
          <a:srcRect/>
          <a:stretch>
            <a:fillRect/>
          </a:stretch>
        </p:blipFill>
        <p:spPr bwMode="auto">
          <a:xfrm>
            <a:off x="1428750" y="428625"/>
            <a:ext cx="6286500" cy="6286500"/>
          </a:xfrm>
          <a:prstGeom prst="rect">
            <a:avLst/>
          </a:prstGeom>
          <a:noFill/>
          <a:ln w="9525">
            <a:noFill/>
            <a:miter lim="800000"/>
            <a:headEnd/>
            <a:tailEnd/>
          </a:ln>
        </p:spPr>
      </p:pic>
      <p:sp>
        <p:nvSpPr>
          <p:cNvPr id="10250" name="TextBox 5"/>
          <p:cNvSpPr txBox="1">
            <a:spLocks noChangeArrowheads="1"/>
          </p:cNvSpPr>
          <p:nvPr/>
        </p:nvSpPr>
        <p:spPr bwMode="auto">
          <a:xfrm>
            <a:off x="285750" y="571500"/>
            <a:ext cx="8643938" cy="708025"/>
          </a:xfrm>
          <a:prstGeom prst="rect">
            <a:avLst/>
          </a:prstGeom>
          <a:noFill/>
          <a:ln w="9525">
            <a:noFill/>
            <a:miter lim="800000"/>
            <a:headEnd/>
            <a:tailEnd/>
          </a:ln>
        </p:spPr>
        <p:txBody>
          <a:bodyPr>
            <a:spAutoFit/>
          </a:bodyPr>
          <a:lstStyle/>
          <a:p>
            <a:r>
              <a:rPr lang="tr-TR" sz="2000" b="1">
                <a:latin typeface="Arial Narrow" pitchFamily="34" charset="0"/>
              </a:rPr>
              <a:t>Kredi Portfoyünün Sektörel Dağılımı</a:t>
            </a:r>
          </a:p>
          <a:p>
            <a:r>
              <a:rPr lang="tr-TR" sz="2000" b="1">
                <a:latin typeface="Arial Narrow" pitchFamily="34" charset="0"/>
              </a:rPr>
              <a:t>(30/6/2009)</a:t>
            </a:r>
          </a:p>
        </p:txBody>
      </p:sp>
      <p:sp>
        <p:nvSpPr>
          <p:cNvPr id="14" name="TextBox 13"/>
          <p:cNvSpPr txBox="1"/>
          <p:nvPr/>
        </p:nvSpPr>
        <p:spPr>
          <a:xfrm>
            <a:off x="214282" y="649412"/>
            <a:ext cx="3940694" cy="707886"/>
          </a:xfrm>
          <a:prstGeom prst="rect">
            <a:avLst/>
          </a:prstGeom>
          <a:solidFill>
            <a:schemeClr val="bg1"/>
          </a:solidFill>
          <a:ln>
            <a:noFill/>
          </a:ln>
        </p:spPr>
        <p:txBody>
          <a:bodyPr wrap="none" rtlCol="0">
            <a:spAutoFit/>
          </a:bodyPr>
          <a:lstStyle/>
          <a:p>
            <a:r>
              <a:rPr lang="en-CA" sz="2000" b="1" dirty="0" smtClean="0"/>
              <a:t>Breakdown of the Loan Portfolio</a:t>
            </a:r>
          </a:p>
          <a:p>
            <a:r>
              <a:rPr lang="tr-TR" sz="2000" b="1" dirty="0" smtClean="0"/>
              <a:t>30/06/2009</a:t>
            </a:r>
            <a:endParaRPr lang="tr-TR" sz="2000" b="1" dirty="0"/>
          </a:p>
        </p:txBody>
      </p:sp>
      <p:sp>
        <p:nvSpPr>
          <p:cNvPr id="15" name="TextBox 14"/>
          <p:cNvSpPr txBox="1"/>
          <p:nvPr/>
        </p:nvSpPr>
        <p:spPr>
          <a:xfrm>
            <a:off x="2157622" y="2558362"/>
            <a:ext cx="1454244" cy="369332"/>
          </a:xfrm>
          <a:prstGeom prst="rect">
            <a:avLst/>
          </a:prstGeom>
          <a:solidFill>
            <a:schemeClr val="bg1"/>
          </a:solidFill>
          <a:ln>
            <a:noFill/>
          </a:ln>
        </p:spPr>
        <p:txBody>
          <a:bodyPr wrap="none" rtlCol="0">
            <a:spAutoFit/>
          </a:bodyPr>
          <a:lstStyle/>
          <a:p>
            <a:r>
              <a:rPr lang="en-CA" sz="1800" dirty="0" smtClean="0"/>
              <a:t>Others</a:t>
            </a:r>
            <a:r>
              <a:rPr lang="tr-TR" sz="1800" dirty="0" smtClean="0"/>
              <a:t>   % 30</a:t>
            </a:r>
            <a:endParaRPr lang="tr-TR" sz="1800" dirty="0"/>
          </a:p>
        </p:txBody>
      </p:sp>
      <p:sp>
        <p:nvSpPr>
          <p:cNvPr id="16" name="TextBox 15"/>
          <p:cNvSpPr txBox="1"/>
          <p:nvPr/>
        </p:nvSpPr>
        <p:spPr>
          <a:xfrm>
            <a:off x="4822594" y="4074307"/>
            <a:ext cx="4207242" cy="369332"/>
          </a:xfrm>
          <a:prstGeom prst="rect">
            <a:avLst/>
          </a:prstGeom>
          <a:solidFill>
            <a:schemeClr val="bg1"/>
          </a:solidFill>
          <a:ln>
            <a:noFill/>
          </a:ln>
        </p:spPr>
        <p:txBody>
          <a:bodyPr wrap="none" rtlCol="0">
            <a:spAutoFit/>
          </a:bodyPr>
          <a:lstStyle/>
          <a:p>
            <a:r>
              <a:rPr lang="en-CA" sz="1800" b="1" dirty="0" smtClean="0"/>
              <a:t>Energy Production &amp; Distribution  % 23</a:t>
            </a:r>
            <a:endParaRPr lang="en-CA" sz="1800" b="1" dirty="0"/>
          </a:p>
        </p:txBody>
      </p:sp>
      <p:sp>
        <p:nvSpPr>
          <p:cNvPr id="17" name="TextBox 16"/>
          <p:cNvSpPr txBox="1"/>
          <p:nvPr/>
        </p:nvSpPr>
        <p:spPr>
          <a:xfrm>
            <a:off x="3446438" y="5544628"/>
            <a:ext cx="2146742" cy="369332"/>
          </a:xfrm>
          <a:prstGeom prst="rect">
            <a:avLst/>
          </a:prstGeom>
          <a:solidFill>
            <a:schemeClr val="bg1"/>
          </a:solidFill>
          <a:ln>
            <a:noFill/>
          </a:ln>
        </p:spPr>
        <p:txBody>
          <a:bodyPr wrap="none" rtlCol="0">
            <a:spAutoFit/>
          </a:bodyPr>
          <a:lstStyle/>
          <a:p>
            <a:r>
              <a:rPr lang="tr-TR" sz="1800" dirty="0" smtClean="0"/>
              <a:t>   </a:t>
            </a:r>
            <a:r>
              <a:rPr lang="en-CA" sz="1800" dirty="0" smtClean="0"/>
              <a:t>Construction</a:t>
            </a:r>
            <a:r>
              <a:rPr lang="tr-TR" sz="1800" dirty="0" smtClean="0"/>
              <a:t>    % 5</a:t>
            </a:r>
            <a:endParaRPr lang="tr-TR" sz="1800" dirty="0"/>
          </a:p>
        </p:txBody>
      </p:sp>
      <p:sp>
        <p:nvSpPr>
          <p:cNvPr id="18" name="TextBox 17"/>
          <p:cNvSpPr txBox="1"/>
          <p:nvPr/>
        </p:nvSpPr>
        <p:spPr>
          <a:xfrm>
            <a:off x="3446438" y="5944986"/>
            <a:ext cx="1550424" cy="369332"/>
          </a:xfrm>
          <a:prstGeom prst="rect">
            <a:avLst/>
          </a:prstGeom>
          <a:solidFill>
            <a:schemeClr val="bg1"/>
          </a:solidFill>
          <a:ln>
            <a:noFill/>
          </a:ln>
        </p:spPr>
        <p:txBody>
          <a:bodyPr wrap="none" rtlCol="0">
            <a:spAutoFit/>
          </a:bodyPr>
          <a:lstStyle/>
          <a:p>
            <a:r>
              <a:rPr lang="tr-TR" sz="1800" dirty="0" smtClean="0"/>
              <a:t>   Metal    % 4</a:t>
            </a:r>
            <a:endParaRPr lang="tr-TR" sz="1800" dirty="0"/>
          </a:p>
        </p:txBody>
      </p:sp>
      <p:sp>
        <p:nvSpPr>
          <p:cNvPr id="19" name="TextBox 18"/>
          <p:cNvSpPr txBox="1"/>
          <p:nvPr/>
        </p:nvSpPr>
        <p:spPr>
          <a:xfrm>
            <a:off x="3446438" y="5144270"/>
            <a:ext cx="1716111" cy="369332"/>
          </a:xfrm>
          <a:prstGeom prst="rect">
            <a:avLst/>
          </a:prstGeom>
          <a:solidFill>
            <a:schemeClr val="bg1"/>
          </a:solidFill>
          <a:ln>
            <a:noFill/>
          </a:ln>
        </p:spPr>
        <p:txBody>
          <a:bodyPr wrap="none" rtlCol="0">
            <a:spAutoFit/>
          </a:bodyPr>
          <a:lstStyle/>
          <a:p>
            <a:r>
              <a:rPr lang="tr-TR" sz="1800" dirty="0" smtClean="0"/>
              <a:t>   </a:t>
            </a:r>
            <a:r>
              <a:rPr lang="en-CA" sz="1800" dirty="0" smtClean="0"/>
              <a:t>Tourism    </a:t>
            </a:r>
            <a:r>
              <a:rPr lang="tr-TR" sz="1800" dirty="0" smtClean="0"/>
              <a:t>% 4</a:t>
            </a:r>
            <a:endParaRPr lang="tr-TR" sz="1800" dirty="0"/>
          </a:p>
        </p:txBody>
      </p:sp>
      <p:sp>
        <p:nvSpPr>
          <p:cNvPr id="20" name="TextBox 19"/>
          <p:cNvSpPr txBox="1"/>
          <p:nvPr/>
        </p:nvSpPr>
        <p:spPr>
          <a:xfrm>
            <a:off x="3446438" y="4743912"/>
            <a:ext cx="2441694" cy="369332"/>
          </a:xfrm>
          <a:prstGeom prst="rect">
            <a:avLst/>
          </a:prstGeom>
          <a:solidFill>
            <a:schemeClr val="bg1"/>
          </a:solidFill>
          <a:ln>
            <a:noFill/>
          </a:ln>
        </p:spPr>
        <p:txBody>
          <a:bodyPr wrap="none" rtlCol="0">
            <a:spAutoFit/>
          </a:bodyPr>
          <a:lstStyle/>
          <a:p>
            <a:r>
              <a:rPr lang="tr-TR" sz="1800" dirty="0" smtClean="0"/>
              <a:t>   </a:t>
            </a:r>
            <a:r>
              <a:rPr lang="en-CA" sz="1800" dirty="0" smtClean="0"/>
              <a:t>Communication    %</a:t>
            </a:r>
            <a:r>
              <a:rPr lang="tr-TR" sz="1800" dirty="0" smtClean="0"/>
              <a:t> 7</a:t>
            </a:r>
            <a:endParaRPr lang="tr-TR" sz="1800" dirty="0"/>
          </a:p>
        </p:txBody>
      </p:sp>
      <p:sp>
        <p:nvSpPr>
          <p:cNvPr id="21" name="TextBox 20"/>
          <p:cNvSpPr txBox="1"/>
          <p:nvPr/>
        </p:nvSpPr>
        <p:spPr>
          <a:xfrm>
            <a:off x="4851622" y="1683306"/>
            <a:ext cx="1569660" cy="369332"/>
          </a:xfrm>
          <a:prstGeom prst="rect">
            <a:avLst/>
          </a:prstGeom>
          <a:solidFill>
            <a:schemeClr val="bg1"/>
          </a:solidFill>
          <a:ln>
            <a:noFill/>
          </a:ln>
        </p:spPr>
        <p:txBody>
          <a:bodyPr wrap="none" rtlCol="0">
            <a:spAutoFit/>
          </a:bodyPr>
          <a:lstStyle/>
          <a:p>
            <a:r>
              <a:rPr lang="en-CA" sz="1800" dirty="0" smtClean="0"/>
              <a:t>Finance  </a:t>
            </a:r>
            <a:r>
              <a:rPr lang="tr-TR" sz="1800" dirty="0" smtClean="0"/>
              <a:t> % 28</a:t>
            </a:r>
            <a:endParaRPr lang="tr-TR" sz="1800" dirty="0"/>
          </a:p>
        </p:txBody>
      </p:sp>
    </p:spTree>
  </p:cSld>
  <p:clrMapOvr>
    <a:masterClrMapping/>
  </p:clrMapOvr>
  <p:transition spd="med">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Callout 18"/>
          <p:cNvSpPr/>
          <p:nvPr/>
        </p:nvSpPr>
        <p:spPr>
          <a:xfrm>
            <a:off x="314313" y="1000108"/>
            <a:ext cx="2185985" cy="3786214"/>
          </a:xfrm>
          <a:prstGeom prst="rightArrowCallout">
            <a:avLst/>
          </a:prstGeom>
          <a:solidFill>
            <a:schemeClr val="bg1"/>
          </a:solidFill>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n-US" dirty="0"/>
          </a:p>
        </p:txBody>
      </p:sp>
      <p:pic>
        <p:nvPicPr>
          <p:cNvPr id="29701" name="Picture 3"/>
          <p:cNvPicPr>
            <a:picLocks noChangeAspect="1" noChangeArrowheads="1"/>
          </p:cNvPicPr>
          <p:nvPr/>
        </p:nvPicPr>
        <p:blipFill>
          <a:blip r:embed="rId2"/>
          <a:srcRect/>
          <a:stretch>
            <a:fillRect/>
          </a:stretch>
        </p:blipFill>
        <p:spPr bwMode="auto">
          <a:xfrm>
            <a:off x="342900" y="1677988"/>
            <a:ext cx="1284288" cy="442912"/>
          </a:xfrm>
          <a:prstGeom prst="rect">
            <a:avLst/>
          </a:prstGeom>
          <a:noFill/>
          <a:ln w="9525">
            <a:noFill/>
            <a:miter lim="800000"/>
            <a:headEnd/>
            <a:tailEnd/>
          </a:ln>
        </p:spPr>
      </p:pic>
      <p:pic>
        <p:nvPicPr>
          <p:cNvPr id="29702" name="Picture 4"/>
          <p:cNvPicPr>
            <a:picLocks noChangeAspect="1" noChangeArrowheads="1"/>
          </p:cNvPicPr>
          <p:nvPr/>
        </p:nvPicPr>
        <p:blipFill>
          <a:blip r:embed="rId3"/>
          <a:srcRect/>
          <a:stretch>
            <a:fillRect/>
          </a:stretch>
        </p:blipFill>
        <p:spPr bwMode="auto">
          <a:xfrm>
            <a:off x="428625" y="3279775"/>
            <a:ext cx="1122363" cy="720725"/>
          </a:xfrm>
          <a:prstGeom prst="rect">
            <a:avLst/>
          </a:prstGeom>
          <a:noFill/>
          <a:ln w="9525">
            <a:noFill/>
            <a:miter lim="800000"/>
            <a:headEnd/>
            <a:tailEnd/>
          </a:ln>
        </p:spPr>
      </p:pic>
      <p:pic>
        <p:nvPicPr>
          <p:cNvPr id="29703" name="Picture 3"/>
          <p:cNvPicPr>
            <a:picLocks noChangeAspect="1" noChangeArrowheads="1"/>
          </p:cNvPicPr>
          <p:nvPr/>
        </p:nvPicPr>
        <p:blipFill>
          <a:blip r:embed="rId4"/>
          <a:srcRect/>
          <a:stretch>
            <a:fillRect/>
          </a:stretch>
        </p:blipFill>
        <p:spPr bwMode="auto">
          <a:xfrm>
            <a:off x="2500313" y="2462213"/>
            <a:ext cx="1285875" cy="538162"/>
          </a:xfrm>
          <a:prstGeom prst="rect">
            <a:avLst/>
          </a:prstGeom>
          <a:noFill/>
          <a:ln w="9525">
            <a:noFill/>
            <a:miter lim="800000"/>
            <a:headEnd/>
            <a:tailEnd/>
          </a:ln>
        </p:spPr>
      </p:pic>
      <p:sp>
        <p:nvSpPr>
          <p:cNvPr id="10" name="Curved Left Arrow 9"/>
          <p:cNvSpPr/>
          <p:nvPr/>
        </p:nvSpPr>
        <p:spPr>
          <a:xfrm rot="16200000">
            <a:off x="2928938" y="1571625"/>
            <a:ext cx="357188" cy="92868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1" name="Curved Right Arrow 10"/>
          <p:cNvSpPr/>
          <p:nvPr/>
        </p:nvSpPr>
        <p:spPr>
          <a:xfrm rot="16200000">
            <a:off x="2910682" y="2947194"/>
            <a:ext cx="393700" cy="92868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2" name="Flowchart: Alternate Process 11"/>
          <p:cNvSpPr/>
          <p:nvPr/>
        </p:nvSpPr>
        <p:spPr>
          <a:xfrm>
            <a:off x="3800702" y="2901042"/>
            <a:ext cx="1643058" cy="857252"/>
          </a:xfrm>
          <a:prstGeom prst="flowChartAlternateProcess">
            <a:avLst/>
          </a:prstGeom>
          <a:solidFill>
            <a:schemeClr val="accent4">
              <a:lumMod val="75000"/>
            </a:schemeClr>
          </a:solidFill>
        </p:spPr>
        <p:style>
          <a:lnRef idx="0">
            <a:schemeClr val="accent4"/>
          </a:lnRef>
          <a:fillRef idx="3">
            <a:schemeClr val="accent4"/>
          </a:fillRef>
          <a:effectRef idx="3">
            <a:schemeClr val="accent4"/>
          </a:effectRef>
          <a:fontRef idx="minor">
            <a:schemeClr val="lt1"/>
          </a:fontRef>
        </p:style>
        <p:txBody>
          <a:bodyPr anchor="ctr"/>
          <a:lstStyle/>
          <a:p>
            <a:pPr algn="ctr">
              <a:defRPr/>
            </a:pPr>
            <a:r>
              <a:rPr lang="tr-TR" sz="2000" b="1" dirty="0">
                <a:latin typeface="Arial Narrow" pitchFamily="34" charset="0"/>
              </a:rPr>
              <a:t>Leasing </a:t>
            </a:r>
            <a:r>
              <a:rPr lang="tr-TR" sz="2000" b="1" dirty="0" smtClean="0">
                <a:latin typeface="Arial Narrow" pitchFamily="34" charset="0"/>
              </a:rPr>
              <a:t>Companies</a:t>
            </a:r>
            <a:endParaRPr lang="tr-TR" sz="2000" b="1" dirty="0">
              <a:latin typeface="Arial Narrow" pitchFamily="34" charset="0"/>
            </a:endParaRPr>
          </a:p>
          <a:p>
            <a:pPr algn="ctr">
              <a:defRPr/>
            </a:pPr>
            <a:r>
              <a:rPr lang="tr-TR" sz="2000" b="1" dirty="0">
                <a:latin typeface="Arial Narrow" pitchFamily="34" charset="0"/>
              </a:rPr>
              <a:t>(</a:t>
            </a:r>
            <a:r>
              <a:rPr lang="tr-TR" sz="2000" b="1" dirty="0" smtClean="0">
                <a:latin typeface="Arial Narrow" pitchFamily="34" charset="0"/>
              </a:rPr>
              <a:t>11)</a:t>
            </a:r>
            <a:endParaRPr lang="en-US" sz="2000" b="1" dirty="0">
              <a:latin typeface="Arial Narrow" pitchFamily="34" charset="0"/>
            </a:endParaRPr>
          </a:p>
        </p:txBody>
      </p:sp>
      <p:sp>
        <p:nvSpPr>
          <p:cNvPr id="13" name="Flowchart: Alternate Process 12"/>
          <p:cNvSpPr/>
          <p:nvPr/>
        </p:nvSpPr>
        <p:spPr>
          <a:xfrm>
            <a:off x="3829730" y="1664380"/>
            <a:ext cx="1600223" cy="879468"/>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tr-TR" sz="2000" b="1" dirty="0" smtClean="0">
                <a:latin typeface="Arial Narrow" pitchFamily="34" charset="0"/>
              </a:rPr>
              <a:t>Commercial Banks</a:t>
            </a:r>
            <a:endParaRPr lang="tr-TR" sz="2000" b="1" dirty="0">
              <a:latin typeface="Arial Narrow" pitchFamily="34" charset="0"/>
            </a:endParaRPr>
          </a:p>
          <a:p>
            <a:pPr algn="ctr" fontAlgn="auto">
              <a:spcBef>
                <a:spcPts val="0"/>
              </a:spcBef>
              <a:spcAft>
                <a:spcPts val="0"/>
              </a:spcAft>
              <a:defRPr/>
            </a:pPr>
            <a:r>
              <a:rPr lang="tr-TR" sz="2000" b="1" dirty="0">
                <a:latin typeface="Arial Narrow" pitchFamily="34" charset="0"/>
              </a:rPr>
              <a:t>(9 </a:t>
            </a:r>
            <a:r>
              <a:rPr lang="tr-TR" sz="2000" b="1" dirty="0" smtClean="0">
                <a:latin typeface="Arial Narrow" pitchFamily="34" charset="0"/>
              </a:rPr>
              <a:t>)</a:t>
            </a:r>
            <a:endParaRPr lang="en-US" sz="2000" b="1" dirty="0">
              <a:latin typeface="Arial Narrow" pitchFamily="34" charset="0"/>
            </a:endParaRPr>
          </a:p>
        </p:txBody>
      </p:sp>
      <p:sp>
        <p:nvSpPr>
          <p:cNvPr id="16" name="Flowchart: Alternate Process 15"/>
          <p:cNvSpPr/>
          <p:nvPr/>
        </p:nvSpPr>
        <p:spPr>
          <a:xfrm>
            <a:off x="7072330" y="2214554"/>
            <a:ext cx="1957419" cy="1643075"/>
          </a:xfrm>
          <a:prstGeom prst="flowChartAlternateProcess">
            <a:avLst/>
          </a:prstGeom>
          <a:solidFill>
            <a:srgbClr val="FF5050"/>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tr-TR" sz="2000" b="1" dirty="0" smtClean="0">
                <a:solidFill>
                  <a:srgbClr val="FFFFFF"/>
                </a:solidFill>
                <a:latin typeface="Arial Narrow" pitchFamily="34" charset="0"/>
              </a:rPr>
              <a:t>SME’S, Export oriented producers</a:t>
            </a:r>
            <a:endParaRPr lang="tr-TR" sz="2000" b="1" dirty="0">
              <a:solidFill>
                <a:srgbClr val="FFFFFF"/>
              </a:solidFill>
              <a:latin typeface="Arial Narrow" pitchFamily="34" charset="0"/>
            </a:endParaRPr>
          </a:p>
          <a:p>
            <a:pPr algn="ctr">
              <a:defRPr/>
            </a:pPr>
            <a:r>
              <a:rPr lang="tr-TR" sz="2000" b="1" dirty="0" smtClean="0">
                <a:solidFill>
                  <a:srgbClr val="FFFFFF"/>
                </a:solidFill>
                <a:latin typeface="Arial Narrow" pitchFamily="34" charset="0"/>
              </a:rPr>
              <a:t>(         800 ) </a:t>
            </a:r>
            <a:endParaRPr lang="en-US" sz="2000" b="1" dirty="0">
              <a:solidFill>
                <a:srgbClr val="FFFFFF"/>
              </a:solidFill>
              <a:latin typeface="Arial Narrow" pitchFamily="34" charset="0"/>
            </a:endParaRPr>
          </a:p>
        </p:txBody>
      </p:sp>
      <p:sp>
        <p:nvSpPr>
          <p:cNvPr id="25" name="Right Arrow 24"/>
          <p:cNvSpPr/>
          <p:nvPr/>
        </p:nvSpPr>
        <p:spPr>
          <a:xfrm>
            <a:off x="6143625" y="1214438"/>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Right Arrow 27"/>
          <p:cNvSpPr/>
          <p:nvPr/>
        </p:nvSpPr>
        <p:spPr>
          <a:xfrm>
            <a:off x="6143625" y="2714625"/>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4" name="Right Arrow 33"/>
          <p:cNvSpPr/>
          <p:nvPr/>
        </p:nvSpPr>
        <p:spPr>
          <a:xfrm>
            <a:off x="5529263" y="1857375"/>
            <a:ext cx="500062"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5" name="Right Arrow 34"/>
          <p:cNvSpPr/>
          <p:nvPr/>
        </p:nvSpPr>
        <p:spPr>
          <a:xfrm>
            <a:off x="5529263" y="3071813"/>
            <a:ext cx="500062" cy="428625"/>
          </a:xfrm>
          <a:prstGeom prst="rightArrow">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8" name="Right Arrow 37"/>
          <p:cNvSpPr/>
          <p:nvPr/>
        </p:nvSpPr>
        <p:spPr>
          <a:xfrm>
            <a:off x="6143625" y="2357438"/>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 name="Right Arrow 32"/>
          <p:cNvSpPr/>
          <p:nvPr/>
        </p:nvSpPr>
        <p:spPr>
          <a:xfrm>
            <a:off x="6143625" y="1620838"/>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6" name="Right Arrow 35"/>
          <p:cNvSpPr/>
          <p:nvPr/>
        </p:nvSpPr>
        <p:spPr>
          <a:xfrm>
            <a:off x="6143625" y="2000250"/>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9" name="Right Arrow 38"/>
          <p:cNvSpPr/>
          <p:nvPr/>
        </p:nvSpPr>
        <p:spPr>
          <a:xfrm>
            <a:off x="6143625" y="3071813"/>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0" name="Right Arrow 39"/>
          <p:cNvSpPr/>
          <p:nvPr/>
        </p:nvSpPr>
        <p:spPr>
          <a:xfrm>
            <a:off x="6137275" y="3457575"/>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2" name="Right Arrow 41"/>
          <p:cNvSpPr/>
          <p:nvPr/>
        </p:nvSpPr>
        <p:spPr>
          <a:xfrm>
            <a:off x="6143625" y="3786188"/>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t>,</a:t>
            </a:r>
            <a:endParaRPr lang="en-US" dirty="0"/>
          </a:p>
        </p:txBody>
      </p:sp>
      <p:sp>
        <p:nvSpPr>
          <p:cNvPr id="44" name="Right Arrow 43"/>
          <p:cNvSpPr/>
          <p:nvPr/>
        </p:nvSpPr>
        <p:spPr>
          <a:xfrm>
            <a:off x="6143625" y="4143375"/>
            <a:ext cx="785813"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5" name="Right Arrow 44"/>
          <p:cNvSpPr/>
          <p:nvPr/>
        </p:nvSpPr>
        <p:spPr>
          <a:xfrm>
            <a:off x="6129338" y="4429125"/>
            <a:ext cx="785812" cy="1428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727" name="Freeform 52"/>
          <p:cNvSpPr>
            <a:spLocks noChangeArrowheads="1"/>
          </p:cNvSpPr>
          <p:nvPr/>
        </p:nvSpPr>
        <p:spPr bwMode="auto">
          <a:xfrm>
            <a:off x="7786710" y="3500438"/>
            <a:ext cx="260350" cy="80963"/>
          </a:xfrm>
          <a:custGeom>
            <a:avLst/>
            <a:gdLst>
              <a:gd name="T0" fmla="*/ 0 w 261257"/>
              <a:gd name="T1" fmla="*/ 74129 h 81238"/>
              <a:gd name="T2" fmla="*/ 79283 w 261257"/>
              <a:gd name="T3" fmla="*/ 7908 h 81238"/>
              <a:gd name="T4" fmla="*/ 158563 w 261257"/>
              <a:gd name="T5" fmla="*/ 60882 h 81238"/>
              <a:gd name="T6" fmla="*/ 224627 w 261257"/>
              <a:gd name="T7" fmla="*/ 47640 h 81238"/>
              <a:gd name="T8" fmla="*/ 237843 w 261257"/>
              <a:gd name="T9" fmla="*/ 7908 h 81238"/>
              <a:gd name="T10" fmla="*/ 0 60000 65536"/>
              <a:gd name="T11" fmla="*/ 0 60000 65536"/>
              <a:gd name="T12" fmla="*/ 0 60000 65536"/>
              <a:gd name="T13" fmla="*/ 0 60000 65536"/>
              <a:gd name="T14" fmla="*/ 0 60000 65536"/>
              <a:gd name="T15" fmla="*/ 0 w 261257"/>
              <a:gd name="T16" fmla="*/ 0 h 81238"/>
              <a:gd name="T17" fmla="*/ 261257 w 261257"/>
              <a:gd name="T18" fmla="*/ 81238 h 81238"/>
            </a:gdLst>
            <a:ahLst/>
            <a:cxnLst>
              <a:cxn ang="T10">
                <a:pos x="T0" y="T1"/>
              </a:cxn>
              <a:cxn ang="T11">
                <a:pos x="T2" y="T3"/>
              </a:cxn>
              <a:cxn ang="T12">
                <a:pos x="T4" y="T5"/>
              </a:cxn>
              <a:cxn ang="T13">
                <a:pos x="T6" y="T7"/>
              </a:cxn>
              <a:cxn ang="T14">
                <a:pos x="T8" y="T9"/>
              </a:cxn>
            </a:cxnLst>
            <a:rect l="T15" t="T16" r="T17" b="T18"/>
            <a:pathLst>
              <a:path w="261257" h="81238">
                <a:moveTo>
                  <a:pt x="0" y="81238"/>
                </a:moveTo>
                <a:cubicBezTo>
                  <a:pt x="16577" y="56371"/>
                  <a:pt x="43756" y="0"/>
                  <a:pt x="87086" y="8666"/>
                </a:cubicBezTo>
                <a:cubicBezTo>
                  <a:pt x="121296" y="15508"/>
                  <a:pt x="174171" y="66723"/>
                  <a:pt x="174171" y="66723"/>
                </a:cubicBezTo>
                <a:cubicBezTo>
                  <a:pt x="198362" y="61885"/>
                  <a:pt x="226217" y="65893"/>
                  <a:pt x="246743" y="52209"/>
                </a:cubicBezTo>
                <a:cubicBezTo>
                  <a:pt x="259473" y="43722"/>
                  <a:pt x="261257" y="8666"/>
                  <a:pt x="261257" y="8666"/>
                </a:cubicBezTo>
              </a:path>
            </a:pathLst>
          </a:custGeom>
          <a:solidFill>
            <a:schemeClr val="bg1"/>
          </a:solidFill>
          <a:ln w="19050" algn="ctr">
            <a:solidFill>
              <a:schemeClr val="bg1"/>
            </a:solidFill>
            <a:round/>
            <a:headEnd/>
            <a:tailEnd/>
          </a:ln>
        </p:spPr>
        <p:txBody>
          <a:bodyPr/>
          <a:lstStyle/>
          <a:p>
            <a:endParaRPr lang="tr-TR"/>
          </a:p>
        </p:txBody>
      </p:sp>
      <p:sp>
        <p:nvSpPr>
          <p:cNvPr id="49" name="Title 5"/>
          <p:cNvSpPr txBox="1">
            <a:spLocks/>
          </p:cNvSpPr>
          <p:nvPr/>
        </p:nvSpPr>
        <p:spPr bwMode="auto">
          <a:xfrm>
            <a:off x="0" y="71427"/>
            <a:ext cx="9144000" cy="142852"/>
          </a:xfrm>
          <a:prstGeom prst="rect">
            <a:avLst/>
          </a:prstGeom>
          <a:solidFill>
            <a:schemeClr val="accent2"/>
          </a:solidFill>
          <a:ln>
            <a:miter lim="800000"/>
            <a:headEnd/>
            <a:tailEnd/>
          </a:ln>
        </p:spPr>
        <p:txBody>
          <a:bodyPr/>
          <a:lstStyle/>
          <a:p>
            <a:pPr algn="r" eaLnBrk="0" hangingPunct="0">
              <a:defRPr/>
            </a:pPr>
            <a:endParaRPr lang="tr-TR" sz="2800" b="1" kern="0" dirty="0" smtClean="0">
              <a:solidFill>
                <a:srgbClr val="C00000"/>
              </a:solidFill>
              <a:latin typeface="Arial Narrow" pitchFamily="34" charset="0"/>
              <a:ea typeface="+mj-ea"/>
              <a:cs typeface="+mj-cs"/>
            </a:endParaRPr>
          </a:p>
          <a:p>
            <a:pPr algn="r" eaLnBrk="0" hangingPunct="0">
              <a:defRPr/>
            </a:pPr>
            <a:r>
              <a:rPr lang="tr-TR" sz="2800" b="1" kern="0" dirty="0" smtClean="0">
                <a:solidFill>
                  <a:srgbClr val="C00000"/>
                </a:solidFill>
                <a:latin typeface="Arial Narrow" pitchFamily="34" charset="0"/>
                <a:ea typeface="+mj-ea"/>
                <a:cs typeface="+mj-cs"/>
              </a:rPr>
              <a:t>Apex Banking</a:t>
            </a:r>
            <a:endParaRPr lang="tr-TR" sz="2800" b="1" kern="0" dirty="0">
              <a:solidFill>
                <a:srgbClr val="C00000"/>
              </a:solidFill>
              <a:latin typeface="Arial Narrow" pitchFamily="34" charset="0"/>
              <a:ea typeface="+mj-ea"/>
              <a:cs typeface="+mj-cs"/>
            </a:endParaRPr>
          </a:p>
        </p:txBody>
      </p:sp>
      <p:pic>
        <p:nvPicPr>
          <p:cNvPr id="29729" name="Picture 48"/>
          <p:cNvPicPr>
            <a:picLocks noChangeAspect="1" noChangeArrowheads="1"/>
          </p:cNvPicPr>
          <p:nvPr/>
        </p:nvPicPr>
        <p:blipFill>
          <a:blip r:embed="rId5"/>
          <a:srcRect/>
          <a:stretch>
            <a:fillRect/>
          </a:stretch>
        </p:blipFill>
        <p:spPr bwMode="auto">
          <a:xfrm>
            <a:off x="428625" y="2462213"/>
            <a:ext cx="1195388" cy="623887"/>
          </a:xfrm>
          <a:prstGeom prst="rect">
            <a:avLst/>
          </a:prstGeom>
          <a:noFill/>
          <a:ln w="9525">
            <a:noFill/>
            <a:miter lim="800000"/>
            <a:headEnd/>
            <a:tailEnd/>
          </a:ln>
          <a:effectLst>
            <a:prstShdw prst="shdw13" dist="53882" dir="13500000">
              <a:schemeClr val="bg2">
                <a:alpha val="50000"/>
              </a:schemeClr>
            </a:prstShdw>
          </a:effectLst>
        </p:spPr>
      </p:pic>
      <p:sp>
        <p:nvSpPr>
          <p:cNvPr id="29730" name="TextBox 35"/>
          <p:cNvSpPr txBox="1">
            <a:spLocks noChangeArrowheads="1"/>
          </p:cNvSpPr>
          <p:nvPr/>
        </p:nvSpPr>
        <p:spPr bwMode="auto">
          <a:xfrm>
            <a:off x="1712913" y="4930775"/>
            <a:ext cx="8015287" cy="338554"/>
          </a:xfrm>
          <a:prstGeom prst="rect">
            <a:avLst/>
          </a:prstGeom>
          <a:noFill/>
          <a:ln w="9525">
            <a:noFill/>
            <a:miter lim="800000"/>
            <a:headEnd/>
            <a:tailEnd/>
          </a:ln>
        </p:spPr>
        <p:txBody>
          <a:bodyPr>
            <a:spAutoFit/>
          </a:bodyPr>
          <a:lstStyle/>
          <a:p>
            <a:r>
              <a:rPr lang="tr-TR" sz="1600" b="1" dirty="0" smtClean="0">
                <a:latin typeface="Arial Narrow" pitchFamily="34" charset="0"/>
              </a:rPr>
              <a:t>A total of USD 900 million has been disbursed to the real sector tghrough APEX operations</a:t>
            </a:r>
            <a:endParaRPr lang="en-US" sz="1600" dirty="0">
              <a:latin typeface="Arial Narrow" pitchFamily="34" charset="0"/>
            </a:endParaRPr>
          </a:p>
        </p:txBody>
      </p:sp>
    </p:spTree>
  </p:cSld>
  <p:clrMapOvr>
    <a:masterClrMapping/>
  </p:clrMapOvr>
  <p:transition spd="med">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txBox="1">
            <a:spLocks/>
          </p:cNvSpPr>
          <p:nvPr/>
        </p:nvSpPr>
        <p:spPr bwMode="auto">
          <a:xfrm>
            <a:off x="357188" y="142875"/>
            <a:ext cx="8643937" cy="428625"/>
          </a:xfrm>
          <a:prstGeom prst="rect">
            <a:avLst/>
          </a:prstGeom>
          <a:noFill/>
          <a:ln>
            <a:miter lim="800000"/>
            <a:headEnd/>
            <a:tailEnd/>
          </a:ln>
        </p:spPr>
        <p:txBody>
          <a:bodyPr/>
          <a:lstStyle/>
          <a:p>
            <a:pPr algn="ctr" eaLnBrk="0" hangingPunct="0">
              <a:defRPr/>
            </a:pPr>
            <a:r>
              <a:rPr lang="tr-TR" sz="2800" b="1" kern="0" dirty="0">
                <a:solidFill>
                  <a:srgbClr val="C00000"/>
                </a:solidFill>
                <a:latin typeface="Arial Narrow" pitchFamily="34" charset="0"/>
                <a:ea typeface="+mj-ea"/>
                <a:cs typeface="+mj-cs"/>
              </a:rPr>
              <a:t> </a:t>
            </a:r>
            <a:r>
              <a:rPr lang="tr-TR" sz="2800" b="1" dirty="0" smtClean="0">
                <a:solidFill>
                  <a:srgbClr val="C00000"/>
                </a:solidFill>
              </a:rPr>
              <a:t>Turkey’s Greenhouse Gas Emissions                                                    ( million tons CO</a:t>
            </a:r>
            <a:r>
              <a:rPr lang="tr-TR" sz="2800" b="1" baseline="-25000" dirty="0" smtClean="0">
                <a:solidFill>
                  <a:srgbClr val="C00000"/>
                </a:solidFill>
              </a:rPr>
              <a:t>2</a:t>
            </a:r>
            <a:r>
              <a:rPr lang="tr-TR" sz="2800" b="1" dirty="0" smtClean="0">
                <a:solidFill>
                  <a:srgbClr val="C00000"/>
                </a:solidFill>
              </a:rPr>
              <a:t> equivalent)</a:t>
            </a:r>
            <a:endParaRPr lang="tr-TR" sz="2000" b="1" kern="0" dirty="0">
              <a:solidFill>
                <a:srgbClr val="C00000"/>
              </a:solidFill>
              <a:latin typeface="Arial Narrow" pitchFamily="34" charset="0"/>
              <a:ea typeface="+mj-ea"/>
              <a:cs typeface="+mj-cs"/>
            </a:endParaRPr>
          </a:p>
        </p:txBody>
      </p:sp>
      <p:graphicFrame>
        <p:nvGraphicFramePr>
          <p:cNvPr id="1026" name="Content Placeholder 3"/>
          <p:cNvGraphicFramePr>
            <a:graphicFrameLocks noGrp="1"/>
          </p:cNvGraphicFramePr>
          <p:nvPr>
            <p:ph idx="1"/>
          </p:nvPr>
        </p:nvGraphicFramePr>
        <p:xfrm>
          <a:off x="1000125" y="1214438"/>
          <a:ext cx="6999288" cy="4000500"/>
        </p:xfrm>
        <a:graphic>
          <a:graphicData uri="http://schemas.openxmlformats.org/presentationml/2006/ole">
            <p:oleObj spid="_x0000_s51202" name="Worksheet" r:id="rId3" imgW="7648575" imgH="4371975" progId="Excel.Sheet.8">
              <p:embed/>
            </p:oleObj>
          </a:graphicData>
        </a:graphic>
      </p:graphicFrame>
      <p:sp>
        <p:nvSpPr>
          <p:cNvPr id="5" name="TextBox 4"/>
          <p:cNvSpPr txBox="1"/>
          <p:nvPr/>
        </p:nvSpPr>
        <p:spPr>
          <a:xfrm>
            <a:off x="1142975" y="5214938"/>
            <a:ext cx="7358087" cy="646331"/>
          </a:xfrm>
          <a:prstGeom prst="rect">
            <a:avLst/>
          </a:prstGeom>
          <a:noFill/>
        </p:spPr>
        <p:txBody>
          <a:bodyPr wrap="square" rtlCol="0">
            <a:spAutoFit/>
          </a:bodyPr>
          <a:lstStyle/>
          <a:p>
            <a:pPr algn="just"/>
            <a:r>
              <a:rPr lang="tr-TR" sz="1800" b="1" dirty="0" smtClean="0">
                <a:latin typeface="+mn-lt"/>
              </a:rPr>
              <a:t>Increase in emissons between 1990 - 2007 is 119%. Energy sector  accounts for  83% of emissions.</a:t>
            </a:r>
            <a:endParaRPr lang="tr-TR" sz="1800" b="1" dirty="0">
              <a:latin typeface="+mn-lt"/>
            </a:endParaRPr>
          </a:p>
        </p:txBody>
      </p:sp>
    </p:spTree>
  </p:cSld>
  <p:clrMapOvr>
    <a:masterClrMapping/>
  </p:clrMapOvr>
  <p:transition spd="med">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p:cNvSpPr txBox="1">
            <a:spLocks/>
          </p:cNvSpPr>
          <p:nvPr/>
        </p:nvSpPr>
        <p:spPr bwMode="auto">
          <a:xfrm>
            <a:off x="-71438" y="152400"/>
            <a:ext cx="9144001" cy="561975"/>
          </a:xfrm>
          <a:prstGeom prst="rect">
            <a:avLst/>
          </a:prstGeom>
          <a:noFill/>
          <a:ln>
            <a:miter lim="800000"/>
            <a:headEnd/>
            <a:tailEnd/>
          </a:ln>
        </p:spPr>
        <p:txBody>
          <a:bodyPr/>
          <a:lstStyle/>
          <a:p>
            <a:pPr algn="r">
              <a:defRPr/>
            </a:pPr>
            <a:r>
              <a:rPr lang="en-CA" sz="2800" b="1" kern="0" dirty="0" smtClean="0">
                <a:solidFill>
                  <a:srgbClr val="C00000"/>
                </a:solidFill>
                <a:latin typeface="Arial Narrow" pitchFamily="34" charset="0"/>
                <a:ea typeface="+mj-ea"/>
                <a:cs typeface="+mj-cs"/>
              </a:rPr>
              <a:t>Expectations in the Energy Sector</a:t>
            </a:r>
          </a:p>
          <a:p>
            <a:pPr algn="r">
              <a:defRPr/>
            </a:pPr>
            <a:endParaRPr lang="tr-TR" sz="2800" dirty="0">
              <a:latin typeface="Arial Narrow" pitchFamily="34" charset="0"/>
              <a:cs typeface="+mn-cs"/>
            </a:endParaRPr>
          </a:p>
        </p:txBody>
      </p:sp>
      <p:sp>
        <p:nvSpPr>
          <p:cNvPr id="7182" name="Rectangle 11"/>
          <p:cNvSpPr>
            <a:spLocks noChangeArrowheads="1"/>
          </p:cNvSpPr>
          <p:nvPr/>
        </p:nvSpPr>
        <p:spPr bwMode="auto">
          <a:xfrm>
            <a:off x="1071563" y="4929198"/>
            <a:ext cx="7072312" cy="1754326"/>
          </a:xfrm>
          <a:prstGeom prst="rect">
            <a:avLst/>
          </a:prstGeom>
          <a:noFill/>
          <a:ln w="9525">
            <a:noFill/>
            <a:miter lim="800000"/>
            <a:headEnd/>
            <a:tailEnd/>
          </a:ln>
        </p:spPr>
        <p:txBody>
          <a:bodyPr>
            <a:spAutoFit/>
          </a:bodyPr>
          <a:lstStyle/>
          <a:p>
            <a:pPr algn="just">
              <a:buClr>
                <a:srgbClr val="C00000"/>
              </a:buClr>
              <a:buSzPct val="75000"/>
              <a:buFont typeface="Wingdings" pitchFamily="2" charset="2"/>
              <a:buChar char="q"/>
            </a:pPr>
            <a:r>
              <a:rPr lang="tr-TR" sz="1800" dirty="0" smtClean="0">
                <a:latin typeface="Calibri" pitchFamily="34" charset="0"/>
              </a:rPr>
              <a:t>Total </a:t>
            </a:r>
            <a:r>
              <a:rPr lang="en-CA" sz="1800" dirty="0" smtClean="0">
                <a:latin typeface="Calibri" pitchFamily="34" charset="0"/>
              </a:rPr>
              <a:t>installed capacity is expected to increase by about 20 thousand MW (41.802MW to 61.000MW), corresponding to about  25 billion USD of investment.</a:t>
            </a:r>
          </a:p>
          <a:p>
            <a:pPr algn="just">
              <a:buClr>
                <a:srgbClr val="C00000"/>
              </a:buClr>
              <a:buSzPct val="75000"/>
              <a:buFont typeface="Wingdings" pitchFamily="2" charset="2"/>
              <a:buChar char="q"/>
            </a:pPr>
            <a:r>
              <a:rPr lang="en-CA" sz="1800" dirty="0" smtClean="0">
                <a:latin typeface="Calibri" pitchFamily="34" charset="0"/>
              </a:rPr>
              <a:t>Renewable installed capacity is expected to increase by about 10 thousand MW (14.252MW to 24.000), corresponding to about 15 billion USD of investment.</a:t>
            </a:r>
            <a:endParaRPr lang="en-CA" sz="1800" dirty="0">
              <a:latin typeface="Calibri" pitchFamily="34" charset="0"/>
            </a:endParaRPr>
          </a:p>
        </p:txBody>
      </p:sp>
      <p:graphicFrame>
        <p:nvGraphicFramePr>
          <p:cNvPr id="13" name="Chart 12"/>
          <p:cNvGraphicFramePr>
            <a:graphicFrameLocks/>
          </p:cNvGraphicFramePr>
          <p:nvPr/>
        </p:nvGraphicFramePr>
        <p:xfrm>
          <a:off x="214282" y="863725"/>
          <a:ext cx="5429288" cy="38511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a:graphicFrameLocks/>
          </p:cNvGraphicFramePr>
          <p:nvPr/>
        </p:nvGraphicFramePr>
        <p:xfrm>
          <a:off x="4357686" y="1285860"/>
          <a:ext cx="4572032" cy="3071834"/>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571496" y="785794"/>
            <a:ext cx="3357562" cy="707886"/>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lgn="ctr">
              <a:defRPr/>
            </a:pPr>
            <a:r>
              <a:rPr lang="en-CA" sz="2000" b="1" dirty="0" smtClean="0">
                <a:solidFill>
                  <a:schemeClr val="tx1"/>
                </a:solidFill>
                <a:latin typeface="Arial Narrow" pitchFamily="34" charset="0"/>
              </a:rPr>
              <a:t>Installed Capacity</a:t>
            </a:r>
            <a:r>
              <a:rPr lang="tr-TR" sz="2000" b="1" dirty="0" smtClean="0">
                <a:solidFill>
                  <a:schemeClr val="tx1"/>
                </a:solidFill>
                <a:latin typeface="Arial Narrow" pitchFamily="34" charset="0"/>
              </a:rPr>
              <a:t> 41.802 </a:t>
            </a:r>
            <a:r>
              <a:rPr lang="tr-TR" sz="2000" b="1" dirty="0">
                <a:solidFill>
                  <a:schemeClr val="tx1"/>
                </a:solidFill>
                <a:latin typeface="Arial Narrow" pitchFamily="34" charset="0"/>
              </a:rPr>
              <a:t>MW   (2008)</a:t>
            </a:r>
            <a:endParaRPr lang="en-US" sz="2000" b="1" dirty="0">
              <a:solidFill>
                <a:schemeClr val="tx1"/>
              </a:solidFill>
              <a:latin typeface="Arial Narrow" pitchFamily="34" charset="0"/>
            </a:endParaRPr>
          </a:p>
        </p:txBody>
      </p:sp>
      <p:sp>
        <p:nvSpPr>
          <p:cNvPr id="17" name="TextBox 16"/>
          <p:cNvSpPr txBox="1"/>
          <p:nvPr/>
        </p:nvSpPr>
        <p:spPr>
          <a:xfrm>
            <a:off x="5214942" y="785794"/>
            <a:ext cx="3595687" cy="707886"/>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lgn="ctr">
              <a:defRPr/>
            </a:pPr>
            <a:r>
              <a:rPr lang="en-CA" sz="2000" b="1" dirty="0" smtClean="0">
                <a:solidFill>
                  <a:schemeClr val="tx1"/>
                </a:solidFill>
                <a:latin typeface="Arial Narrow" pitchFamily="34" charset="0"/>
              </a:rPr>
              <a:t>Installed Capacity </a:t>
            </a:r>
            <a:r>
              <a:rPr lang="tr-TR" sz="2000" b="1" dirty="0" smtClean="0">
                <a:solidFill>
                  <a:schemeClr val="tx1"/>
                </a:solidFill>
                <a:latin typeface="Arial Narrow" pitchFamily="34" charset="0"/>
              </a:rPr>
              <a:t>61.000 </a:t>
            </a:r>
            <a:r>
              <a:rPr lang="tr-TR" sz="2000" b="1" dirty="0">
                <a:solidFill>
                  <a:schemeClr val="tx1"/>
                </a:solidFill>
                <a:latin typeface="Arial Narrow" pitchFamily="34" charset="0"/>
              </a:rPr>
              <a:t>MW </a:t>
            </a:r>
          </a:p>
          <a:p>
            <a:pPr algn="ctr">
              <a:defRPr/>
            </a:pPr>
            <a:r>
              <a:rPr lang="tr-TR" sz="2000" b="1" dirty="0">
                <a:solidFill>
                  <a:schemeClr val="tx1"/>
                </a:solidFill>
                <a:latin typeface="Arial Narrow" pitchFamily="34" charset="0"/>
              </a:rPr>
              <a:t>(2014)</a:t>
            </a:r>
            <a:endParaRPr lang="en-US" sz="2000" b="1" dirty="0">
              <a:solidFill>
                <a:schemeClr val="tx1"/>
              </a:solidFill>
              <a:latin typeface="Arial Narrow" pitchFamily="34" charset="0"/>
            </a:endParaRPr>
          </a:p>
        </p:txBody>
      </p:sp>
      <p:sp>
        <p:nvSpPr>
          <p:cNvPr id="18" name="AutoShape 31"/>
          <p:cNvSpPr>
            <a:spLocks noChangeArrowheads="1"/>
          </p:cNvSpPr>
          <p:nvPr/>
        </p:nvSpPr>
        <p:spPr bwMode="auto">
          <a:xfrm>
            <a:off x="676270" y="4500572"/>
            <a:ext cx="3181350" cy="428626"/>
          </a:xfrm>
          <a:prstGeom prst="homePlate">
            <a:avLst>
              <a:gd name="adj" fmla="val 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a:defRPr/>
            </a:pPr>
            <a:r>
              <a:rPr lang="tr-TR" sz="2000" b="1" dirty="0">
                <a:solidFill>
                  <a:schemeClr val="tx1"/>
                </a:solidFill>
                <a:latin typeface="Arial Narrow" pitchFamily="34" charset="0"/>
              </a:rPr>
              <a:t>14.252 MW</a:t>
            </a:r>
            <a:endParaRPr lang="en-US" sz="2000" b="1" dirty="0">
              <a:solidFill>
                <a:schemeClr val="tx1"/>
              </a:solidFill>
              <a:latin typeface="Arial Narrow" pitchFamily="34" charset="0"/>
            </a:endParaRPr>
          </a:p>
        </p:txBody>
      </p:sp>
      <p:sp>
        <p:nvSpPr>
          <p:cNvPr id="19" name="AutoShape 31"/>
          <p:cNvSpPr>
            <a:spLocks noChangeArrowheads="1"/>
          </p:cNvSpPr>
          <p:nvPr/>
        </p:nvSpPr>
        <p:spPr bwMode="auto">
          <a:xfrm>
            <a:off x="5500694" y="4500570"/>
            <a:ext cx="3014687" cy="428628"/>
          </a:xfrm>
          <a:prstGeom prst="homePlate">
            <a:avLst>
              <a:gd name="adj" fmla="val 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ctr">
              <a:defRPr/>
            </a:pPr>
            <a:r>
              <a:rPr lang="tr-TR" sz="2000" b="1" dirty="0">
                <a:solidFill>
                  <a:schemeClr val="tx1"/>
                </a:solidFill>
                <a:latin typeface="Arial Narrow" pitchFamily="34" charset="0"/>
              </a:rPr>
              <a:t>24.000 MW </a:t>
            </a:r>
            <a:r>
              <a:rPr lang="tr-TR" sz="2000" b="1" dirty="0" smtClean="0">
                <a:solidFill>
                  <a:schemeClr val="tx1"/>
                </a:solidFill>
                <a:latin typeface="Arial Narrow" pitchFamily="34" charset="0"/>
              </a:rPr>
              <a:t>(expected)</a:t>
            </a:r>
            <a:endParaRPr lang="en-US" sz="2000" b="1" dirty="0">
              <a:solidFill>
                <a:schemeClr val="tx1"/>
              </a:solidFill>
              <a:latin typeface="Arial Narrow" pitchFamily="34" charset="0"/>
            </a:endParaRPr>
          </a:p>
        </p:txBody>
      </p:sp>
      <p:sp>
        <p:nvSpPr>
          <p:cNvPr id="12306" name="TextBox 19"/>
          <p:cNvSpPr txBox="1">
            <a:spLocks noChangeArrowheads="1"/>
          </p:cNvSpPr>
          <p:nvPr/>
        </p:nvSpPr>
        <p:spPr bwMode="auto">
          <a:xfrm>
            <a:off x="4643438" y="1560513"/>
            <a:ext cx="1714500" cy="307975"/>
          </a:xfrm>
          <a:prstGeom prst="rect">
            <a:avLst/>
          </a:prstGeom>
          <a:noFill/>
          <a:ln w="9525">
            <a:noFill/>
            <a:miter lim="800000"/>
            <a:headEnd/>
            <a:tailEnd/>
          </a:ln>
        </p:spPr>
        <p:txBody>
          <a:bodyPr>
            <a:spAutoFit/>
          </a:bodyPr>
          <a:lstStyle/>
          <a:p>
            <a:r>
              <a:rPr lang="en-CA" sz="1400" b="1" dirty="0" smtClean="0">
                <a:latin typeface="Arial Narrow" pitchFamily="34" charset="0"/>
              </a:rPr>
              <a:t>Renewable Energy</a:t>
            </a:r>
            <a:endParaRPr lang="en-CA" sz="1400" b="1" dirty="0">
              <a:latin typeface="Arial Narrow" pitchFamily="34" charset="0"/>
            </a:endParaRPr>
          </a:p>
        </p:txBody>
      </p:sp>
      <p:sp>
        <p:nvSpPr>
          <p:cNvPr id="21" name="Right Arrow 20"/>
          <p:cNvSpPr/>
          <p:nvPr/>
        </p:nvSpPr>
        <p:spPr bwMode="auto">
          <a:xfrm>
            <a:off x="4357686" y="4572008"/>
            <a:ext cx="857256" cy="357190"/>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a:lstStyle/>
          <a:p>
            <a:pPr>
              <a:defRPr/>
            </a:pPr>
            <a:endParaRPr lang="tr-TR">
              <a:solidFill>
                <a:schemeClr val="tx1"/>
              </a:solidFill>
              <a:latin typeface="Times New Roman" pitchFamily="18" charset="0"/>
            </a:endParaRPr>
          </a:p>
        </p:txBody>
      </p:sp>
      <p:sp>
        <p:nvSpPr>
          <p:cNvPr id="22" name="Right Arrow 21"/>
          <p:cNvSpPr/>
          <p:nvPr/>
        </p:nvSpPr>
        <p:spPr bwMode="auto">
          <a:xfrm>
            <a:off x="4143372" y="928669"/>
            <a:ext cx="857256" cy="357190"/>
          </a:xfrm>
          <a:prstGeom prst="rightArrow">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lstStyle/>
          <a:p>
            <a:pPr>
              <a:defRPr/>
            </a:pPr>
            <a:endParaRPr lang="tr-TR">
              <a:solidFill>
                <a:schemeClr val="tx1"/>
              </a:solidFill>
              <a:latin typeface="Times New Roman" pitchFamily="18" charset="0"/>
            </a:endParaRPr>
          </a:p>
        </p:txBody>
      </p:sp>
    </p:spTree>
  </p:cSld>
  <p:clrMapOvr>
    <a:masterClrMapping/>
  </p:clrMapOvr>
  <p:transition spd="med">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4"/>
          <p:cNvSpPr>
            <a:spLocks noGrp="1"/>
          </p:cNvSpPr>
          <p:nvPr>
            <p:ph idx="1"/>
          </p:nvPr>
        </p:nvSpPr>
        <p:spPr>
          <a:xfrm>
            <a:off x="785813" y="642938"/>
            <a:ext cx="7572375" cy="3500437"/>
          </a:xfrm>
        </p:spPr>
        <p:txBody>
          <a:bodyPr/>
          <a:lstStyle/>
          <a:p>
            <a:pPr>
              <a:buFont typeface="Wingdings" pitchFamily="2" charset="2"/>
              <a:buAutoNum type="arabicPeriod"/>
            </a:pPr>
            <a:endParaRPr lang="tr-TR" sz="1400" dirty="0" smtClean="0"/>
          </a:p>
          <a:p>
            <a:pPr>
              <a:buFont typeface="Wingdings" pitchFamily="2" charset="2"/>
              <a:buAutoNum type="arabicPeriod"/>
            </a:pPr>
            <a:r>
              <a:rPr lang="tr-TR" sz="1600" dirty="0" smtClean="0"/>
              <a:t>Alimunium,</a:t>
            </a:r>
          </a:p>
          <a:p>
            <a:pPr>
              <a:buFont typeface="Wingdings" pitchFamily="2" charset="2"/>
              <a:buAutoNum type="arabicPeriod"/>
            </a:pPr>
            <a:r>
              <a:rPr lang="tr-TR" sz="1600" dirty="0" smtClean="0"/>
              <a:t>Fertilizers, </a:t>
            </a:r>
          </a:p>
          <a:p>
            <a:pPr>
              <a:buFont typeface="Wingdings" pitchFamily="2" charset="2"/>
              <a:buAutoNum type="arabicPeriod"/>
            </a:pPr>
            <a:r>
              <a:rPr lang="tr-TR" sz="1600" dirty="0" smtClean="0"/>
              <a:t>Iron and Steel,</a:t>
            </a:r>
          </a:p>
          <a:p>
            <a:pPr>
              <a:buFont typeface="Wingdings" pitchFamily="2" charset="2"/>
              <a:buAutoNum type="arabicPeriod"/>
            </a:pPr>
            <a:r>
              <a:rPr lang="tr-TR" sz="1600" dirty="0" smtClean="0"/>
              <a:t>Cement,</a:t>
            </a:r>
          </a:p>
          <a:p>
            <a:pPr>
              <a:buFont typeface="Wingdings" pitchFamily="2" charset="2"/>
              <a:buAutoNum type="arabicPeriod"/>
            </a:pPr>
            <a:r>
              <a:rPr lang="tr-TR" sz="1600" dirty="0" smtClean="0"/>
              <a:t>Pulp and paper,</a:t>
            </a:r>
          </a:p>
          <a:p>
            <a:pPr>
              <a:buFont typeface="Wingdings" pitchFamily="2" charset="2"/>
              <a:buAutoNum type="arabicPeriod"/>
            </a:pPr>
            <a:r>
              <a:rPr lang="tr-TR" sz="1600" dirty="0" smtClean="0"/>
              <a:t>Sugar,</a:t>
            </a:r>
          </a:p>
          <a:p>
            <a:pPr>
              <a:buFont typeface="Wingdings" pitchFamily="2" charset="2"/>
              <a:buAutoNum type="arabicPeriod"/>
            </a:pPr>
            <a:r>
              <a:rPr lang="tr-TR" sz="1600" dirty="0" smtClean="0"/>
              <a:t>Textile,</a:t>
            </a:r>
          </a:p>
          <a:p>
            <a:pPr>
              <a:buFont typeface="Wingdings" pitchFamily="2" charset="2"/>
              <a:buAutoNum type="arabicPeriod"/>
            </a:pPr>
            <a:r>
              <a:rPr lang="tr-TR" sz="1600" dirty="0" smtClean="0"/>
              <a:t>Chemicals,</a:t>
            </a:r>
          </a:p>
          <a:p>
            <a:pPr>
              <a:buFont typeface="Wingdings" pitchFamily="2" charset="2"/>
              <a:buAutoNum type="arabicPeriod"/>
            </a:pPr>
            <a:r>
              <a:rPr lang="tr-TR" sz="1600" dirty="0" smtClean="0"/>
              <a:t>Railways,</a:t>
            </a:r>
          </a:p>
          <a:p>
            <a:pPr>
              <a:buFont typeface="Wingdings" pitchFamily="2" charset="2"/>
              <a:buAutoNum type="arabicPeriod"/>
            </a:pPr>
            <a:r>
              <a:rPr lang="tr-TR" sz="1600" dirty="0" smtClean="0"/>
              <a:t>Transport Sector (industries and services)</a:t>
            </a:r>
          </a:p>
        </p:txBody>
      </p:sp>
      <p:sp>
        <p:nvSpPr>
          <p:cNvPr id="5" name="Title 5"/>
          <p:cNvSpPr txBox="1">
            <a:spLocks/>
          </p:cNvSpPr>
          <p:nvPr/>
        </p:nvSpPr>
        <p:spPr bwMode="auto">
          <a:xfrm>
            <a:off x="0" y="142875"/>
            <a:ext cx="9144000" cy="500063"/>
          </a:xfrm>
          <a:prstGeom prst="rect">
            <a:avLst/>
          </a:prstGeom>
          <a:solidFill>
            <a:schemeClr val="bg1"/>
          </a:solidFill>
          <a:ln>
            <a:miter lim="800000"/>
            <a:headEnd/>
            <a:tailEnd/>
          </a:ln>
        </p:spPr>
        <p:txBody>
          <a:bodyPr/>
          <a:lstStyle/>
          <a:p>
            <a:pPr algn="r" eaLnBrk="0" hangingPunct="0">
              <a:defRPr/>
            </a:pPr>
            <a:r>
              <a:rPr lang="tr-TR" sz="2800" b="1" kern="0" dirty="0" smtClean="0">
                <a:solidFill>
                  <a:srgbClr val="C00000"/>
                </a:solidFill>
                <a:latin typeface="Verdana" pitchFamily="34" charset="0"/>
                <a:ea typeface="+mj-ea"/>
                <a:cs typeface="+mj-cs"/>
              </a:rPr>
              <a:t>Energy Intensive Sectors </a:t>
            </a:r>
            <a:endParaRPr lang="tr-TR" sz="2800" b="1" kern="0" dirty="0">
              <a:solidFill>
                <a:srgbClr val="C00000"/>
              </a:solidFill>
              <a:latin typeface="Verdana" pitchFamily="34" charset="0"/>
              <a:ea typeface="+mj-ea"/>
              <a:cs typeface="+mj-cs"/>
            </a:endParaRPr>
          </a:p>
        </p:txBody>
      </p:sp>
      <p:graphicFrame>
        <p:nvGraphicFramePr>
          <p:cNvPr id="7" name="Content Placeholder 3"/>
          <p:cNvGraphicFramePr>
            <a:graphicFrameLocks/>
          </p:cNvGraphicFramePr>
          <p:nvPr/>
        </p:nvGraphicFramePr>
        <p:xfrm>
          <a:off x="1500166" y="4214818"/>
          <a:ext cx="6043626" cy="14287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293" name="Picture 7" descr="C:\Documents and Settings\ISPEKTERE\Desktop\carbon\santral1.jpg"/>
          <p:cNvPicPr>
            <a:picLocks noChangeAspect="1" noChangeArrowheads="1"/>
          </p:cNvPicPr>
          <p:nvPr/>
        </p:nvPicPr>
        <p:blipFill>
          <a:blip r:embed="rId6"/>
          <a:srcRect l="14948" r="14948" b="5907"/>
          <a:stretch>
            <a:fillRect/>
          </a:stretch>
        </p:blipFill>
        <p:spPr bwMode="auto">
          <a:xfrm>
            <a:off x="1500166" y="5572125"/>
            <a:ext cx="1036659" cy="971550"/>
          </a:xfrm>
          <a:prstGeom prst="rect">
            <a:avLst/>
          </a:prstGeom>
          <a:noFill/>
          <a:ln w="9525">
            <a:noFill/>
            <a:miter lim="800000"/>
            <a:headEnd/>
            <a:tailEnd/>
          </a:ln>
        </p:spPr>
      </p:pic>
      <p:pic>
        <p:nvPicPr>
          <p:cNvPr id="12294" name="Picture 6" descr="C:\Documents and Settings\ISPEKTERE\Desktop\carbon\Cement_Plant.jpg"/>
          <p:cNvPicPr>
            <a:picLocks noChangeAspect="1" noChangeArrowheads="1"/>
          </p:cNvPicPr>
          <p:nvPr/>
        </p:nvPicPr>
        <p:blipFill>
          <a:blip r:embed="rId7"/>
          <a:srcRect/>
          <a:stretch>
            <a:fillRect/>
          </a:stretch>
        </p:blipFill>
        <p:spPr bwMode="auto">
          <a:xfrm>
            <a:off x="2786063" y="5572125"/>
            <a:ext cx="971550" cy="971550"/>
          </a:xfrm>
          <a:prstGeom prst="rect">
            <a:avLst/>
          </a:prstGeom>
          <a:noFill/>
          <a:ln w="9525">
            <a:noFill/>
            <a:miter lim="800000"/>
            <a:headEnd/>
            <a:tailEnd/>
          </a:ln>
        </p:spPr>
      </p:pic>
      <p:pic>
        <p:nvPicPr>
          <p:cNvPr id="12295" name="Picture 8" descr="C:\Documents and Settings\ISPEKTERE\Desktop\carbon\demir-celik.jpg"/>
          <p:cNvPicPr>
            <a:picLocks noChangeAspect="1" noChangeArrowheads="1"/>
          </p:cNvPicPr>
          <p:nvPr/>
        </p:nvPicPr>
        <p:blipFill>
          <a:blip r:embed="rId8"/>
          <a:srcRect l="19528" r="15749"/>
          <a:stretch>
            <a:fillRect/>
          </a:stretch>
        </p:blipFill>
        <p:spPr bwMode="auto">
          <a:xfrm>
            <a:off x="4071938" y="5602288"/>
            <a:ext cx="944562" cy="971550"/>
          </a:xfrm>
          <a:prstGeom prst="rect">
            <a:avLst/>
          </a:prstGeom>
          <a:noFill/>
          <a:ln w="9525">
            <a:noFill/>
            <a:miter lim="800000"/>
            <a:headEnd/>
            <a:tailEnd/>
          </a:ln>
        </p:spPr>
      </p:pic>
      <p:pic>
        <p:nvPicPr>
          <p:cNvPr id="12296" name="Picture 9" descr="C:\Documents and Settings\ISPEKTERE\Desktop\carbon\kagıt_seliloz.jpg"/>
          <p:cNvPicPr>
            <a:picLocks noChangeAspect="1" noChangeArrowheads="1"/>
          </p:cNvPicPr>
          <p:nvPr/>
        </p:nvPicPr>
        <p:blipFill>
          <a:blip r:embed="rId9"/>
          <a:srcRect t="13606" b="4535"/>
          <a:stretch>
            <a:fillRect/>
          </a:stretch>
        </p:blipFill>
        <p:spPr bwMode="auto">
          <a:xfrm>
            <a:off x="5286375" y="5572125"/>
            <a:ext cx="928688" cy="1001713"/>
          </a:xfrm>
          <a:prstGeom prst="rect">
            <a:avLst/>
          </a:prstGeom>
          <a:noFill/>
          <a:ln w="9525">
            <a:noFill/>
            <a:miter lim="800000"/>
            <a:headEnd/>
            <a:tailEnd/>
          </a:ln>
        </p:spPr>
      </p:pic>
      <p:pic>
        <p:nvPicPr>
          <p:cNvPr id="12297" name="Picture 10" descr="C:\Documents and Settings\ISPEKTERE\Desktop\carbon\rafineri1.jpg"/>
          <p:cNvPicPr>
            <a:picLocks noChangeAspect="1" noChangeArrowheads="1"/>
          </p:cNvPicPr>
          <p:nvPr/>
        </p:nvPicPr>
        <p:blipFill>
          <a:blip r:embed="rId10"/>
          <a:srcRect l="10078" t="12025" r="15118" b="5154"/>
          <a:stretch>
            <a:fillRect/>
          </a:stretch>
        </p:blipFill>
        <p:spPr bwMode="auto">
          <a:xfrm>
            <a:off x="6572250" y="5602288"/>
            <a:ext cx="969963" cy="97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ChangeArrowheads="1"/>
          </p:cNvSpPr>
          <p:nvPr/>
        </p:nvSpPr>
        <p:spPr bwMode="auto">
          <a:xfrm>
            <a:off x="714375" y="0"/>
            <a:ext cx="8215313" cy="498475"/>
          </a:xfrm>
          <a:prstGeom prst="rect">
            <a:avLst/>
          </a:prstGeom>
          <a:noFill/>
          <a:ln w="9525">
            <a:noFill/>
            <a:miter lim="800000"/>
            <a:headEnd/>
            <a:tailEnd/>
          </a:ln>
        </p:spPr>
        <p:txBody>
          <a:bodyPr anchor="ctr"/>
          <a:lstStyle/>
          <a:p>
            <a:pPr algn="r" eaLnBrk="0" hangingPunct="0">
              <a:defRPr/>
            </a:pPr>
            <a:endParaRPr lang="en-US" sz="2030" b="1" dirty="0">
              <a:solidFill>
                <a:srgbClr val="C00000"/>
              </a:solidFill>
              <a:latin typeface="+mj-lt"/>
              <a:ea typeface="+mj-ea"/>
              <a:cs typeface="+mj-cs"/>
            </a:endParaRPr>
          </a:p>
        </p:txBody>
      </p:sp>
      <p:graphicFrame>
        <p:nvGraphicFramePr>
          <p:cNvPr id="4" name="Content Placeholder 3"/>
          <p:cNvGraphicFramePr>
            <a:graphicFrameLocks/>
          </p:cNvGraphicFramePr>
          <p:nvPr/>
        </p:nvGraphicFramePr>
        <p:xfrm>
          <a:off x="428596" y="1000108"/>
          <a:ext cx="8229600" cy="516890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2972608" y="267642"/>
            <a:ext cx="5957080" cy="461665"/>
          </a:xfrm>
          <a:prstGeom prst="rect">
            <a:avLst/>
          </a:prstGeom>
        </p:spPr>
        <p:txBody>
          <a:bodyPr wrap="none">
            <a:spAutoFit/>
          </a:bodyPr>
          <a:lstStyle/>
          <a:p>
            <a:r>
              <a:rPr lang="tr-TR" b="1" kern="0" dirty="0" smtClean="0">
                <a:solidFill>
                  <a:srgbClr val="C00000"/>
                </a:solidFill>
                <a:latin typeface="+mj-lt"/>
              </a:rPr>
              <a:t>Turkey’s Energy Intensity is High</a:t>
            </a:r>
            <a:endParaRPr lang="tr-TR" dirty="0">
              <a:solidFill>
                <a:srgbClr val="C00000"/>
              </a:solidFill>
              <a:latin typeface="+mj-lt"/>
            </a:endParaRPr>
          </a:p>
        </p:txBody>
      </p:sp>
    </p:spTree>
  </p:cSld>
  <p:clrMapOvr>
    <a:masterClrMapping/>
  </p:clrMapOvr>
  <p:transition spd="med">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1000108"/>
            <a:ext cx="8229600" cy="7240607"/>
          </a:xfrm>
        </p:spPr>
        <p:txBody>
          <a:bodyPr/>
          <a:lstStyle/>
          <a:p>
            <a:pPr algn="just">
              <a:buFont typeface="Wingdings" pitchFamily="2" charset="2"/>
              <a:buChar char="q"/>
            </a:pPr>
            <a:r>
              <a:rPr lang="en-GB" sz="1800" kern="1200" dirty="0" smtClean="0"/>
              <a:t>The integration of sustainability into the banking sector has taken two key directions:</a:t>
            </a:r>
            <a:endParaRPr lang="tr-TR" sz="1800" kern="1200" dirty="0" smtClean="0"/>
          </a:p>
          <a:p>
            <a:pPr algn="just">
              <a:buFont typeface="Wingdings" pitchFamily="2" charset="2"/>
              <a:buChar char="q"/>
            </a:pPr>
            <a:endParaRPr lang="en-GB" sz="1800" kern="1200" dirty="0" smtClean="0"/>
          </a:p>
          <a:p>
            <a:pPr algn="just">
              <a:buFont typeface="Wingdings" pitchFamily="2" charset="2"/>
              <a:buChar char="q"/>
            </a:pPr>
            <a:r>
              <a:rPr lang="en-GB" sz="1800" kern="1200" dirty="0" smtClean="0"/>
              <a:t>The pursuit of environmental and social responsibility in a bank's operations through environmental initiatives (such as recycling programs or improvements in energy efficiency) and socially responsible initiatives (such as support for events aimed at increasing environmental consciousness and cultural events, improved human resource practices); </a:t>
            </a:r>
            <a:endParaRPr lang="tr-TR" sz="1800" kern="1200" dirty="0" smtClean="0"/>
          </a:p>
          <a:p>
            <a:pPr algn="just">
              <a:buFont typeface="Wingdings" pitchFamily="2" charset="2"/>
              <a:buChar char="q"/>
            </a:pPr>
            <a:endParaRPr lang="tr-TR" sz="1800" kern="1200" dirty="0" smtClean="0"/>
          </a:p>
          <a:p>
            <a:pPr algn="just">
              <a:buFont typeface="Wingdings" pitchFamily="2" charset="2"/>
              <a:buChar char="q"/>
            </a:pPr>
            <a:r>
              <a:rPr lang="en-GB" sz="1800" kern="1200" dirty="0" smtClean="0"/>
              <a:t>The integration of sustainability into a bank's core businesses through the integration of environmental and social considerations into product design, mission policy and strategies. Examples include the integration of environmental criteria into lending and investment strategy, and the development of new products that provide environmental  businesses with easier access to</a:t>
            </a:r>
            <a:r>
              <a:rPr lang="tr-TR" sz="1800" kern="1200" dirty="0" smtClean="0"/>
              <a:t> </a:t>
            </a:r>
            <a:r>
              <a:rPr lang="en-GB" sz="1800" kern="1200" dirty="0" smtClean="0"/>
              <a:t>finance</a:t>
            </a:r>
            <a:r>
              <a:rPr lang="tr-TR" sz="1800" kern="1200" dirty="0" smtClean="0"/>
              <a:t>. </a:t>
            </a:r>
            <a:endParaRPr lang="en-US" sz="1800" kern="1200" dirty="0" smtClean="0"/>
          </a:p>
          <a:p>
            <a:endParaRPr lang="tr-TR" dirty="0"/>
          </a:p>
        </p:txBody>
      </p:sp>
      <p:sp>
        <p:nvSpPr>
          <p:cNvPr id="4" name="Title 5"/>
          <p:cNvSpPr txBox="1">
            <a:spLocks/>
          </p:cNvSpPr>
          <p:nvPr/>
        </p:nvSpPr>
        <p:spPr bwMode="auto">
          <a:xfrm>
            <a:off x="0" y="0"/>
            <a:ext cx="9144000" cy="45719"/>
          </a:xfrm>
          <a:prstGeom prst="rect">
            <a:avLst/>
          </a:prstGeom>
          <a:solidFill>
            <a:schemeClr val="bg1">
              <a:lumMod val="95000"/>
            </a:schemeClr>
          </a:solidFill>
          <a:ln>
            <a:miter lim="800000"/>
            <a:headEnd/>
            <a:tailEnd/>
          </a:ln>
        </p:spPr>
        <p:txBody>
          <a:bodyPr/>
          <a:lstStyle/>
          <a:p>
            <a:pPr algn="r" eaLnBrk="0" hangingPunct="0">
              <a:defRPr/>
            </a:pPr>
            <a:endParaRPr lang="tr-TR" sz="2800" b="1" kern="0" dirty="0" smtClean="0">
              <a:latin typeface="Arial Narrow" pitchFamily="34" charset="0"/>
              <a:ea typeface="+mj-ea"/>
              <a:cs typeface="+mj-cs"/>
            </a:endParaRPr>
          </a:p>
          <a:p>
            <a:pPr algn="r" eaLnBrk="0" hangingPunct="0">
              <a:defRPr/>
            </a:pPr>
            <a:r>
              <a:rPr lang="tr-TR" sz="2800" b="1" kern="0" dirty="0" smtClean="0">
                <a:solidFill>
                  <a:srgbClr val="C00000"/>
                </a:solidFill>
                <a:latin typeface="+mj-lt"/>
                <a:ea typeface="+mj-ea"/>
                <a:cs typeface="+mj-cs"/>
              </a:rPr>
              <a:t>Sustainable  Banking</a:t>
            </a:r>
            <a:endParaRPr lang="tr-TR" sz="2800" b="1" kern="0" dirty="0">
              <a:solidFill>
                <a:srgbClr val="C00000"/>
              </a:solidFill>
              <a:latin typeface="+mj-lt"/>
              <a:ea typeface="+mj-ea"/>
              <a:cs typeface="+mj-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SKB_forma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SKB_forma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TSKB_forma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SKB_forma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SKB_forma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SKB_forma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SKB_forma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SKB_forma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SKB_forma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Settings\OZANSOYM\Application Data\Microsoft\Templates\TSKB_format.pot</Template>
  <TotalTime>39240</TotalTime>
  <Words>1211</Words>
  <Application>Microsoft PowerPoint</Application>
  <PresentationFormat>On-screen Show (4:3)</PresentationFormat>
  <Paragraphs>170</Paragraphs>
  <Slides>17</Slides>
  <Notes>0</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17</vt:i4>
      </vt:variant>
    </vt:vector>
  </HeadingPairs>
  <TitlesOfParts>
    <vt:vector size="22" baseType="lpstr">
      <vt:lpstr>TSKB_format</vt:lpstr>
      <vt:lpstr>1_Custom Design</vt:lpstr>
      <vt:lpstr>Custom Design</vt:lpstr>
      <vt:lpstr>Worksheet</vt:lpstr>
      <vt:lpstr>Paintbrush Picture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Worldbank Renewable and EE Loan</vt:lpstr>
      <vt:lpstr>Slide 16</vt:lpstr>
      <vt:lpstr>Slide 17</vt:lpstr>
    </vt:vector>
  </TitlesOfParts>
  <Company>DB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OZANSOYM</dc:creator>
  <cp:lastModifiedBy>KURTH</cp:lastModifiedBy>
  <cp:revision>1789</cp:revision>
  <dcterms:created xsi:type="dcterms:W3CDTF">2002-10-30T16:59:33Z</dcterms:created>
  <dcterms:modified xsi:type="dcterms:W3CDTF">2009-10-21T07:05:18Z</dcterms:modified>
</cp:coreProperties>
</file>