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2.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3.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4.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6"/>
  </p:notesMasterIdLst>
  <p:sldIdLst>
    <p:sldId id="288" r:id="rId2"/>
    <p:sldId id="285" r:id="rId3"/>
    <p:sldId id="290" r:id="rId4"/>
    <p:sldId id="291" r:id="rId5"/>
    <p:sldId id="274" r:id="rId6"/>
    <p:sldId id="275" r:id="rId7"/>
    <p:sldId id="276" r:id="rId8"/>
    <p:sldId id="277" r:id="rId9"/>
    <p:sldId id="278" r:id="rId10"/>
    <p:sldId id="279" r:id="rId11"/>
    <p:sldId id="280" r:id="rId12"/>
    <p:sldId id="281" r:id="rId13"/>
    <p:sldId id="289" r:id="rId14"/>
    <p:sldId id="287" r:id="rId15"/>
    <p:sldId id="261" r:id="rId16"/>
    <p:sldId id="260" r:id="rId17"/>
    <p:sldId id="262" r:id="rId18"/>
    <p:sldId id="284" r:id="rId19"/>
    <p:sldId id="282" r:id="rId20"/>
    <p:sldId id="283" r:id="rId21"/>
    <p:sldId id="266" r:id="rId22"/>
    <p:sldId id="267" r:id="rId23"/>
    <p:sldId id="268" r:id="rId24"/>
    <p:sldId id="269" r:id="rId25"/>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964" autoAdjust="0"/>
  </p:normalViewPr>
  <p:slideViewPr>
    <p:cSldViewPr>
      <p:cViewPr>
        <p:scale>
          <a:sx n="91" d="100"/>
          <a:sy n="91" d="100"/>
        </p:scale>
        <p:origin x="-1578" y="-4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 Id="rId4" Type="http://schemas.openxmlformats.org/officeDocument/2006/relationships/image" Target="../media/image6.jpeg"/></Relationships>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jpeg"/><Relationship Id="rId4" Type="http://schemas.openxmlformats.org/officeDocument/2006/relationships/image" Target="../media/image10.png"/></Relationships>
</file>

<file path=ppt/diagrams/_rels/data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image" Target="../media/image11.png"/><Relationship Id="rId4" Type="http://schemas.openxmlformats.org/officeDocument/2006/relationships/image" Target="../media/image14.png"/></Relationships>
</file>

<file path=ppt/diagrams/_rels/data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15.png"/><Relationship Id="rId4" Type="http://schemas.openxmlformats.org/officeDocument/2006/relationships/image" Target="../media/image18.jpeg"/></Relationships>
</file>

<file path=ppt/diagrams/_rels/data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image" Target="../media/image19.png"/><Relationship Id="rId4" Type="http://schemas.openxmlformats.org/officeDocument/2006/relationships/image" Target="../media/image22.png"/></Relationships>
</file>

<file path=ppt/diagrams/_rels/data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23.png"/><Relationship Id="rId4" Type="http://schemas.openxmlformats.org/officeDocument/2006/relationships/image" Target="../media/image26.png"/></Relationships>
</file>

<file path=ppt/diagrams/_rels/data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image" Target="../media/image27.png"/></Relationships>
</file>

<file path=ppt/diagrams/_rels/data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image" Target="../media/image30.png"/><Relationship Id="rId4" Type="http://schemas.openxmlformats.org/officeDocument/2006/relationships/image" Target="../media/image33.png"/></Relationships>
</file>

<file path=ppt/diagrams/_rels/data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image" Target="../media/image44.jpeg"/></Relationships>
</file>

<file path=ppt/diagrams/_rels/data1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image" Target="../media/image54.png"/><Relationship Id="rId4" Type="http://schemas.openxmlformats.org/officeDocument/2006/relationships/image" Target="../media/image57.png"/></Relationships>
</file>

<file path=ppt/diagrams/_rels/data1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image" Target="../media/image58.jpeg"/><Relationship Id="rId4" Type="http://schemas.openxmlformats.org/officeDocument/2006/relationships/image" Target="../media/image61.jpeg"/></Relationships>
</file>

<file path=ppt/diagrams/_rels/data1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image" Target="../media/image67.jpeg"/><Relationship Id="rId4" Type="http://schemas.openxmlformats.org/officeDocument/2006/relationships/image" Target="../media/image70.jpeg"/></Relationships>
</file>

<file path=ppt/diagrams/_rels/data1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image" Target="../media/image72.jpeg"/><Relationship Id="rId5" Type="http://schemas.openxmlformats.org/officeDocument/2006/relationships/image" Target="../media/image76.png"/><Relationship Id="rId4" Type="http://schemas.openxmlformats.org/officeDocument/2006/relationships/image" Target="../media/image75.jpeg"/></Relationships>
</file>

<file path=ppt/diagrams/_rels/data14.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image" Target="../media/image77.jpeg"/><Relationship Id="rId4" Type="http://schemas.openxmlformats.org/officeDocument/2006/relationships/image" Target="../media/image80.jpeg"/></Relationships>
</file>

<file path=ppt/diagrams/_rels/data1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png"/><Relationship Id="rId1" Type="http://schemas.openxmlformats.org/officeDocument/2006/relationships/image" Target="../media/image82.png"/><Relationship Id="rId4" Type="http://schemas.openxmlformats.org/officeDocument/2006/relationships/image" Target="../media/image85.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 Id="rId4" Type="http://schemas.openxmlformats.org/officeDocument/2006/relationships/image" Target="../media/image6.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jpeg"/><Relationship Id="rId4" Type="http://schemas.openxmlformats.org/officeDocument/2006/relationships/image" Target="../media/image10.png"/></Relationships>
</file>

<file path=ppt/diagrams/_rels/drawing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image" Target="../media/image11.png"/><Relationship Id="rId4" Type="http://schemas.openxmlformats.org/officeDocument/2006/relationships/image" Target="../media/image14.png"/></Relationships>
</file>

<file path=ppt/diagrams/_rels/drawing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15.png"/><Relationship Id="rId4" Type="http://schemas.openxmlformats.org/officeDocument/2006/relationships/image" Target="../media/image18.jpeg"/></Relationships>
</file>

<file path=ppt/diagrams/_rels/drawing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image" Target="../media/image19.png"/><Relationship Id="rId4" Type="http://schemas.openxmlformats.org/officeDocument/2006/relationships/image" Target="../media/image22.png"/></Relationships>
</file>

<file path=ppt/diagrams/_rels/drawing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23.png"/><Relationship Id="rId4" Type="http://schemas.openxmlformats.org/officeDocument/2006/relationships/image" Target="../media/image26.png"/></Relationships>
</file>

<file path=ppt/diagrams/_rels/drawing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image" Target="../media/image27.png"/></Relationships>
</file>

<file path=ppt/diagrams/_rels/drawing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image" Target="../media/image30.png"/><Relationship Id="rId4" Type="http://schemas.openxmlformats.org/officeDocument/2006/relationships/image" Target="../media/image33.png"/></Relationships>
</file>

<file path=ppt/diagrams/_rels/drawing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image" Target="../media/image44.jpeg"/></Relationships>
</file>

<file path=ppt/diagrams/_rels/drawing1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image" Target="../media/image54.png"/><Relationship Id="rId4" Type="http://schemas.openxmlformats.org/officeDocument/2006/relationships/image" Target="../media/image57.png"/></Relationships>
</file>

<file path=ppt/diagrams/_rels/drawing1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image" Target="../media/image58.jpeg"/><Relationship Id="rId4" Type="http://schemas.openxmlformats.org/officeDocument/2006/relationships/image" Target="../media/image61.jpeg"/></Relationships>
</file>

<file path=ppt/diagrams/_rels/drawing1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image" Target="../media/image67.jpeg"/><Relationship Id="rId4" Type="http://schemas.openxmlformats.org/officeDocument/2006/relationships/image" Target="../media/image70.jpeg"/></Relationships>
</file>

<file path=ppt/diagrams/_rels/drawing1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image" Target="../media/image72.jpeg"/><Relationship Id="rId5" Type="http://schemas.openxmlformats.org/officeDocument/2006/relationships/image" Target="../media/image76.png"/><Relationship Id="rId4" Type="http://schemas.openxmlformats.org/officeDocument/2006/relationships/image" Target="../media/image75.jpeg"/></Relationships>
</file>

<file path=ppt/diagrams/_rels/drawing14.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image" Target="../media/image77.jpeg"/><Relationship Id="rId4" Type="http://schemas.openxmlformats.org/officeDocument/2006/relationships/image" Target="../media/image80.jpeg"/></Relationships>
</file>

<file path=ppt/diagrams/_rels/drawing1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png"/><Relationship Id="rId1" Type="http://schemas.openxmlformats.org/officeDocument/2006/relationships/image" Target="../media/image82.png"/><Relationship Id="rId4" Type="http://schemas.openxmlformats.org/officeDocument/2006/relationships/image" Target="../media/image85.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tr-TR"/>
        </a:p>
      </dgm:t>
    </dgm:pt>
    <dgm:pt modelId="{5B5B82CF-5BFF-4F97-89C9-101E682392F9}">
      <dgm:prSet custT="1"/>
      <dgm:spPr/>
      <dgm:t>
        <a:bodyPr/>
        <a:lstStyle/>
        <a:p>
          <a:pPr algn="just"/>
          <a:endParaRPr lang="tr-TR" sz="2000" b="0" dirty="0" smtClean="0"/>
        </a:p>
        <a:p>
          <a:pPr algn="just"/>
          <a:r>
            <a:rPr lang="tr-TR" sz="2000" b="0" dirty="0" smtClean="0"/>
            <a:t>Türk Vergi Hukukunda Yorum ve İspat Paneli</a:t>
          </a:r>
        </a:p>
        <a:p>
          <a:pPr algn="just"/>
          <a:endParaRPr lang="tr-TR" sz="2000" dirty="0"/>
        </a:p>
      </dgm:t>
    </dgm:pt>
    <dgm:pt modelId="{1A29E27F-28B5-45D7-B1F5-83343E11204E}" type="parTrans" cxnId="{23AC3AB8-735C-448B-BFD9-EE1E47FD56D7}">
      <dgm:prSet/>
      <dgm:spPr/>
      <dgm:t>
        <a:bodyPr/>
        <a:lstStyle/>
        <a:p>
          <a:endParaRPr lang="tr-TR"/>
        </a:p>
      </dgm:t>
    </dgm:pt>
    <dgm:pt modelId="{841ECE3D-3755-4A9D-8E40-6AC5146DE95D}" type="sibTrans" cxnId="{23AC3AB8-735C-448B-BFD9-EE1E47FD56D7}">
      <dgm:prSet/>
      <dgm:spPr/>
      <dgm:t>
        <a:bodyPr/>
        <a:lstStyle/>
        <a:p>
          <a:endParaRPr lang="tr-TR"/>
        </a:p>
      </dgm:t>
    </dgm:pt>
    <dgm:pt modelId="{E720ACB0-4315-4714-84EF-BC8AA09CD91F}">
      <dgm:prSet custT="1"/>
      <dgm:spPr/>
      <dgm:t>
        <a:bodyPr/>
        <a:lstStyle/>
        <a:p>
          <a:pPr algn="just"/>
          <a:r>
            <a:rPr lang="tr-TR" sz="2000" b="0" dirty="0" err="1" smtClean="0"/>
            <a:t>EAF’la</a:t>
          </a:r>
          <a:r>
            <a:rPr lang="tr-TR" sz="2000" b="0" dirty="0" smtClean="0"/>
            <a:t> birlikte düzenlenen “İktisadi Dalgalanmalar ve Küresel Kriz Konferansı“ </a:t>
          </a:r>
          <a:endParaRPr lang="tr-TR" sz="2000" b="0" dirty="0"/>
        </a:p>
      </dgm:t>
    </dgm:pt>
    <dgm:pt modelId="{72301482-2134-4F14-ABE9-07956E4728B3}" type="parTrans" cxnId="{4461F1D2-A822-4BD9-B664-1B5E5EF9AC84}">
      <dgm:prSet/>
      <dgm:spPr/>
      <dgm:t>
        <a:bodyPr/>
        <a:lstStyle/>
        <a:p>
          <a:endParaRPr lang="tr-TR"/>
        </a:p>
      </dgm:t>
    </dgm:pt>
    <dgm:pt modelId="{7E3A3A03-BD6F-4A60-B563-86994E0A0F70}" type="sibTrans" cxnId="{4461F1D2-A822-4BD9-B664-1B5E5EF9AC84}">
      <dgm:prSet/>
      <dgm:spPr/>
      <dgm:t>
        <a:bodyPr/>
        <a:lstStyle/>
        <a:p>
          <a:endParaRPr lang="tr-TR"/>
        </a:p>
      </dgm:t>
    </dgm:pt>
    <dgm:pt modelId="{A26E8492-8FFA-4CE0-BC58-765FC86AAEF2}">
      <dgm:prSet custT="1"/>
      <dgm:spPr/>
      <dgm:t>
        <a:bodyPr/>
        <a:lstStyle/>
        <a:p>
          <a:pPr algn="l"/>
          <a:endParaRPr lang="tr-TR" sz="2000" b="0" dirty="0" smtClean="0"/>
        </a:p>
        <a:p>
          <a:pPr algn="just"/>
          <a:r>
            <a:rPr lang="tr-TR" sz="2000" b="0" dirty="0" smtClean="0"/>
            <a:t>TÜSİAD CEO Forumu – </a:t>
          </a:r>
          <a:r>
            <a:rPr lang="tr-TR" sz="2000" b="0" dirty="0" smtClean="0">
              <a:solidFill>
                <a:schemeClr val="bg1"/>
              </a:solidFill>
            </a:rPr>
            <a:t>II </a:t>
          </a:r>
          <a:r>
            <a:rPr lang="tr-TR" sz="2000" b="0" i="0" u="none" strike="noStrike" baseline="0" dirty="0" smtClean="0">
              <a:solidFill>
                <a:schemeClr val="bg1"/>
              </a:solidFill>
              <a:latin typeface="+mn-lt"/>
              <a:ea typeface="+mn-ea"/>
              <a:cs typeface="+mn-cs"/>
            </a:rPr>
            <a:t>“Küresel Krizden Çıkışta Para Politikasının Rolü ve Türkiye Örneği”</a:t>
          </a:r>
        </a:p>
        <a:p>
          <a:pPr algn="just"/>
          <a:r>
            <a:rPr lang="tr-TR" sz="2000" b="0" dirty="0" smtClean="0"/>
            <a:t>TCMB Başkanı Sn. Durmuş Yılmaz </a:t>
          </a:r>
        </a:p>
        <a:p>
          <a:pPr algn="l"/>
          <a:endParaRPr lang="tr-TR" sz="2000" b="0" dirty="0"/>
        </a:p>
      </dgm:t>
    </dgm:pt>
    <dgm:pt modelId="{4B002D36-9CE3-4DDD-89F3-B8D2BC9123C2}" type="parTrans" cxnId="{EC793873-322B-407C-9D87-EDDFD382A847}">
      <dgm:prSet/>
      <dgm:spPr/>
      <dgm:t>
        <a:bodyPr/>
        <a:lstStyle/>
        <a:p>
          <a:endParaRPr lang="tr-TR"/>
        </a:p>
      </dgm:t>
    </dgm:pt>
    <dgm:pt modelId="{2FAFA1CC-B8D9-43C0-9293-A23F55D169A8}" type="sibTrans" cxnId="{EC793873-322B-407C-9D87-EDDFD382A847}">
      <dgm:prSet/>
      <dgm:spPr/>
      <dgm:t>
        <a:bodyPr/>
        <a:lstStyle/>
        <a:p>
          <a:endParaRPr lang="tr-TR"/>
        </a:p>
      </dgm:t>
    </dgm:pt>
    <dgm:pt modelId="{A4D21A81-7CC2-43F6-B345-EE033D49A316}">
      <dgm:prSet custT="1"/>
      <dgm:spPr/>
      <dgm:t>
        <a:bodyPr/>
        <a:lstStyle/>
        <a:p>
          <a:r>
            <a:rPr lang="tr-TR" sz="2000" b="0" dirty="0" smtClean="0">
              <a:solidFill>
                <a:schemeClr val="bg1"/>
              </a:solidFill>
            </a:rPr>
            <a:t>TÜSİAD CEO Forumu – I </a:t>
          </a:r>
          <a:r>
            <a:rPr lang="tr-TR" sz="2000" b="0" i="0" u="none" strike="noStrike" baseline="0" dirty="0" smtClean="0">
              <a:solidFill>
                <a:schemeClr val="bg1"/>
              </a:solidFill>
              <a:latin typeface="+mn-lt"/>
              <a:ea typeface="+mn-ea"/>
              <a:cs typeface="+mn-cs"/>
            </a:rPr>
            <a:t>“Türkiye Ekonomisinin Küresel Ekonomiye Entegrasyonu”</a:t>
          </a:r>
          <a:r>
            <a:rPr lang="tr-TR" sz="2000" b="0" dirty="0" smtClean="0">
              <a:solidFill>
                <a:schemeClr val="bg1"/>
              </a:solidFill>
            </a:rPr>
            <a:t> </a:t>
          </a:r>
        </a:p>
        <a:p>
          <a:r>
            <a:rPr lang="tr-TR" sz="2000" b="0" dirty="0" smtClean="0">
              <a:solidFill>
                <a:schemeClr val="bg1"/>
              </a:solidFill>
            </a:rPr>
            <a:t>Hazine Müsteşarı Sn. İbrahim Çanakçı</a:t>
          </a:r>
          <a:endParaRPr lang="tr-TR" sz="2000" b="0" dirty="0">
            <a:solidFill>
              <a:schemeClr val="bg1"/>
            </a:solidFill>
          </a:endParaRPr>
        </a:p>
      </dgm:t>
    </dgm:pt>
    <dgm:pt modelId="{4E480463-57C3-468F-9C2F-40FCFA596AC5}" type="parTrans" cxnId="{640AE300-E637-4A4D-9511-F26996FE7E2A}">
      <dgm:prSet/>
      <dgm:spPr/>
      <dgm:t>
        <a:bodyPr/>
        <a:lstStyle/>
        <a:p>
          <a:endParaRPr lang="tr-TR"/>
        </a:p>
      </dgm:t>
    </dgm:pt>
    <dgm:pt modelId="{05A90B3A-75F0-458D-9491-9084954ECD2F}" type="sibTrans" cxnId="{640AE300-E637-4A4D-9511-F26996FE7E2A}">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607C7C14-B636-4346-806C-E1F6FF659EF8}" type="pres">
      <dgm:prSet presAssocID="{A4D21A81-7CC2-43F6-B345-EE033D49A316}" presName="comp" presStyleCnt="0"/>
      <dgm:spPr/>
    </dgm:pt>
    <dgm:pt modelId="{0BB30879-44B9-48E9-9754-B5DEA5A8571B}" type="pres">
      <dgm:prSet presAssocID="{A4D21A81-7CC2-43F6-B345-EE033D49A316}" presName="box" presStyleLbl="node1" presStyleIdx="0" presStyleCnt="4"/>
      <dgm:spPr/>
      <dgm:t>
        <a:bodyPr/>
        <a:lstStyle/>
        <a:p>
          <a:endParaRPr lang="tr-TR"/>
        </a:p>
      </dgm:t>
    </dgm:pt>
    <dgm:pt modelId="{2C10DEEE-D705-4647-8323-135E161A7C1C}" type="pres">
      <dgm:prSet presAssocID="{A4D21A81-7CC2-43F6-B345-EE033D49A316}" presName="img" presStyleLbl="fgImgPlace1" presStyleIdx="0" presStyleCnt="4"/>
      <dgm:spPr>
        <a:blipFill rotWithShape="0">
          <a:blip xmlns:r="http://schemas.openxmlformats.org/officeDocument/2006/relationships" r:embed="rId1" cstate="screen">
            <a:extLst>
              <a:ext uri="{28A0092B-C50C-407E-A947-70E740481C1C}">
                <a14:useLocalDpi xmlns:a14="http://schemas.microsoft.com/office/drawing/2010/main"/>
              </a:ext>
            </a:extLst>
          </a:blip>
          <a:stretch>
            <a:fillRect/>
          </a:stretch>
        </a:blipFill>
      </dgm:spPr>
      <dgm:t>
        <a:bodyPr/>
        <a:lstStyle/>
        <a:p>
          <a:endParaRPr lang="tr-TR"/>
        </a:p>
      </dgm:t>
    </dgm:pt>
    <dgm:pt modelId="{11553CC1-5E13-4A8F-9919-B3031702D29C}" type="pres">
      <dgm:prSet presAssocID="{A4D21A81-7CC2-43F6-B345-EE033D49A316}" presName="text" presStyleLbl="node1" presStyleIdx="0" presStyleCnt="4">
        <dgm:presLayoutVars>
          <dgm:bulletEnabled val="1"/>
        </dgm:presLayoutVars>
      </dgm:prSet>
      <dgm:spPr/>
      <dgm:t>
        <a:bodyPr/>
        <a:lstStyle/>
        <a:p>
          <a:endParaRPr lang="tr-TR"/>
        </a:p>
      </dgm:t>
    </dgm:pt>
    <dgm:pt modelId="{163F2D50-3A79-490D-A037-3D66F9C9ADDB}" type="pres">
      <dgm:prSet presAssocID="{05A90B3A-75F0-458D-9491-9084954ECD2F}" presName="spacer" presStyleCnt="0"/>
      <dgm:spPr/>
    </dgm:pt>
    <dgm:pt modelId="{2A99EF48-CD38-433E-B5D4-09CCC2E0C513}" type="pres">
      <dgm:prSet presAssocID="{A26E8492-8FFA-4CE0-BC58-765FC86AAEF2}" presName="comp" presStyleCnt="0"/>
      <dgm:spPr/>
    </dgm:pt>
    <dgm:pt modelId="{25EB98A7-D40C-423D-8749-2E450708F214}" type="pres">
      <dgm:prSet presAssocID="{A26E8492-8FFA-4CE0-BC58-765FC86AAEF2}" presName="box" presStyleLbl="node1" presStyleIdx="1" presStyleCnt="4"/>
      <dgm:spPr/>
      <dgm:t>
        <a:bodyPr/>
        <a:lstStyle/>
        <a:p>
          <a:endParaRPr lang="tr-TR"/>
        </a:p>
      </dgm:t>
    </dgm:pt>
    <dgm:pt modelId="{8D331396-7698-4111-8465-C4C704C1543D}" type="pres">
      <dgm:prSet presAssocID="{A26E8492-8FFA-4CE0-BC58-765FC86AAEF2}" presName="img" presStyleLbl="fgImgPlace1" presStyleIdx="1" presStyleCnt="4"/>
      <dgm:spPr>
        <a:blipFill rotWithShape="0">
          <a:blip xmlns:r="http://schemas.openxmlformats.org/officeDocument/2006/relationships" r:embed="rId2" cstate="screen">
            <a:extLst>
              <a:ext uri="{28A0092B-C50C-407E-A947-70E740481C1C}">
                <a14:useLocalDpi xmlns:a14="http://schemas.microsoft.com/office/drawing/2010/main"/>
              </a:ext>
            </a:extLst>
          </a:blip>
          <a:stretch>
            <a:fillRect/>
          </a:stretch>
        </a:blipFill>
      </dgm:spPr>
      <dgm:t>
        <a:bodyPr/>
        <a:lstStyle/>
        <a:p>
          <a:endParaRPr lang="tr-TR"/>
        </a:p>
      </dgm:t>
    </dgm:pt>
    <dgm:pt modelId="{92D28B08-33A5-427D-8E6E-F2CB4DF5B7AD}" type="pres">
      <dgm:prSet presAssocID="{A26E8492-8FFA-4CE0-BC58-765FC86AAEF2}" presName="text" presStyleLbl="node1" presStyleIdx="1" presStyleCnt="4">
        <dgm:presLayoutVars>
          <dgm:bulletEnabled val="1"/>
        </dgm:presLayoutVars>
      </dgm:prSet>
      <dgm:spPr/>
      <dgm:t>
        <a:bodyPr/>
        <a:lstStyle/>
        <a:p>
          <a:endParaRPr lang="tr-TR"/>
        </a:p>
      </dgm:t>
    </dgm:pt>
    <dgm:pt modelId="{7E1EE3E0-9F47-48E3-A7F5-49840C9CCF8A}" type="pres">
      <dgm:prSet presAssocID="{2FAFA1CC-B8D9-43C0-9293-A23F55D169A8}" presName="spacer" presStyleCnt="0"/>
      <dgm:spPr/>
    </dgm:pt>
    <dgm:pt modelId="{70D61348-CEF9-40F9-AAC2-7346193E6DC2}" type="pres">
      <dgm:prSet presAssocID="{5B5B82CF-5BFF-4F97-89C9-101E682392F9}" presName="comp" presStyleCnt="0"/>
      <dgm:spPr/>
    </dgm:pt>
    <dgm:pt modelId="{80DD79D8-9284-4EEB-9B43-D50DC4CBD6CA}" type="pres">
      <dgm:prSet presAssocID="{5B5B82CF-5BFF-4F97-89C9-101E682392F9}" presName="box" presStyleLbl="node1" presStyleIdx="2" presStyleCnt="4"/>
      <dgm:spPr/>
      <dgm:t>
        <a:bodyPr/>
        <a:lstStyle/>
        <a:p>
          <a:endParaRPr lang="tr-TR"/>
        </a:p>
      </dgm:t>
    </dgm:pt>
    <dgm:pt modelId="{B496460A-405A-41C5-A334-A3106E95ADF3}" type="pres">
      <dgm:prSet presAssocID="{5B5B82CF-5BFF-4F97-89C9-101E682392F9}" presName="img" presStyleLbl="fgImgPlace1" presStyleIdx="2" presStyleCnt="4"/>
      <dgm:spPr>
        <a:blipFill rotWithShape="0">
          <a:blip xmlns:r="http://schemas.openxmlformats.org/officeDocument/2006/relationships" r:embed="rId3" cstate="screen">
            <a:extLst>
              <a:ext uri="{28A0092B-C50C-407E-A947-70E740481C1C}">
                <a14:useLocalDpi xmlns:a14="http://schemas.microsoft.com/office/drawing/2010/main"/>
              </a:ext>
            </a:extLst>
          </a:blip>
          <a:stretch>
            <a:fillRect/>
          </a:stretch>
        </a:blipFill>
      </dgm:spPr>
      <dgm:t>
        <a:bodyPr/>
        <a:lstStyle/>
        <a:p>
          <a:endParaRPr lang="tr-TR"/>
        </a:p>
      </dgm:t>
    </dgm:pt>
    <dgm:pt modelId="{7429EDD6-CC3B-4EDA-BC7C-D4EA6AC25397}" type="pres">
      <dgm:prSet presAssocID="{5B5B82CF-5BFF-4F97-89C9-101E682392F9}" presName="text" presStyleLbl="node1" presStyleIdx="2" presStyleCnt="4">
        <dgm:presLayoutVars>
          <dgm:bulletEnabled val="1"/>
        </dgm:presLayoutVars>
      </dgm:prSet>
      <dgm:spPr/>
      <dgm:t>
        <a:bodyPr/>
        <a:lstStyle/>
        <a:p>
          <a:endParaRPr lang="tr-TR"/>
        </a:p>
      </dgm:t>
    </dgm:pt>
    <dgm:pt modelId="{E68868FF-56D0-4094-BC60-6A78EEEF557D}" type="pres">
      <dgm:prSet presAssocID="{841ECE3D-3755-4A9D-8E40-6AC5146DE95D}" presName="spacer" presStyleCnt="0"/>
      <dgm:spPr/>
    </dgm:pt>
    <dgm:pt modelId="{A5D01E35-2985-4383-82BB-C2DFFDDFBADE}" type="pres">
      <dgm:prSet presAssocID="{E720ACB0-4315-4714-84EF-BC8AA09CD91F}" presName="comp" presStyleCnt="0"/>
      <dgm:spPr/>
    </dgm:pt>
    <dgm:pt modelId="{7356783B-8DDC-439B-87E9-EA80DC6D0102}" type="pres">
      <dgm:prSet presAssocID="{E720ACB0-4315-4714-84EF-BC8AA09CD91F}" presName="box" presStyleLbl="node1" presStyleIdx="3" presStyleCnt="4"/>
      <dgm:spPr/>
      <dgm:t>
        <a:bodyPr/>
        <a:lstStyle/>
        <a:p>
          <a:endParaRPr lang="tr-TR"/>
        </a:p>
      </dgm:t>
    </dgm:pt>
    <dgm:pt modelId="{22E3F798-16FB-43EF-90C8-2034310EAC44}" type="pres">
      <dgm:prSet presAssocID="{E720ACB0-4315-4714-84EF-BC8AA09CD91F}" presName="img" presStyleLbl="fgImgPlace1" presStyleIdx="3" presStyleCnt="4"/>
      <dgm:spPr>
        <a:blipFill rotWithShape="0">
          <a:blip xmlns:r="http://schemas.openxmlformats.org/officeDocument/2006/relationships" r:embed="rId4" cstate="screen">
            <a:extLst>
              <a:ext uri="{28A0092B-C50C-407E-A947-70E740481C1C}">
                <a14:useLocalDpi xmlns:a14="http://schemas.microsoft.com/office/drawing/2010/main"/>
              </a:ext>
            </a:extLst>
          </a:blip>
          <a:stretch>
            <a:fillRect/>
          </a:stretch>
        </a:blipFill>
      </dgm:spPr>
      <dgm:t>
        <a:bodyPr/>
        <a:lstStyle/>
        <a:p>
          <a:endParaRPr lang="tr-TR"/>
        </a:p>
      </dgm:t>
    </dgm:pt>
    <dgm:pt modelId="{ED6289D0-9D15-46C5-995A-4DC2CBAEB8D8}" type="pres">
      <dgm:prSet presAssocID="{E720ACB0-4315-4714-84EF-BC8AA09CD91F}" presName="text" presStyleLbl="node1" presStyleIdx="3" presStyleCnt="4">
        <dgm:presLayoutVars>
          <dgm:bulletEnabled val="1"/>
        </dgm:presLayoutVars>
      </dgm:prSet>
      <dgm:spPr/>
      <dgm:t>
        <a:bodyPr/>
        <a:lstStyle/>
        <a:p>
          <a:endParaRPr lang="tr-TR"/>
        </a:p>
      </dgm:t>
    </dgm:pt>
  </dgm:ptLst>
  <dgm:cxnLst>
    <dgm:cxn modelId="{4461F1D2-A822-4BD9-B664-1B5E5EF9AC84}" srcId="{90A92207-FAAC-4127-81BF-8C93C7ABD83C}" destId="{E720ACB0-4315-4714-84EF-BC8AA09CD91F}" srcOrd="3" destOrd="0" parTransId="{72301482-2134-4F14-ABE9-07956E4728B3}" sibTransId="{7E3A3A03-BD6F-4A60-B563-86994E0A0F70}"/>
    <dgm:cxn modelId="{23AC3AB8-735C-448B-BFD9-EE1E47FD56D7}" srcId="{90A92207-FAAC-4127-81BF-8C93C7ABD83C}" destId="{5B5B82CF-5BFF-4F97-89C9-101E682392F9}" srcOrd="2" destOrd="0" parTransId="{1A29E27F-28B5-45D7-B1F5-83343E11204E}" sibTransId="{841ECE3D-3755-4A9D-8E40-6AC5146DE95D}"/>
    <dgm:cxn modelId="{E8D8AD34-A34C-474F-AEBF-4EFC7EC9CC83}" type="presOf" srcId="{E720ACB0-4315-4714-84EF-BC8AA09CD91F}" destId="{ED6289D0-9D15-46C5-995A-4DC2CBAEB8D8}" srcOrd="1" destOrd="0" presId="urn:microsoft.com/office/officeart/2005/8/layout/vList4#16"/>
    <dgm:cxn modelId="{CD154871-4D28-4D86-AFAE-C039EF1634DD}" type="presOf" srcId="{A4D21A81-7CC2-43F6-B345-EE033D49A316}" destId="{0BB30879-44B9-48E9-9754-B5DEA5A8571B}" srcOrd="0" destOrd="0" presId="urn:microsoft.com/office/officeart/2005/8/layout/vList4#16"/>
    <dgm:cxn modelId="{91EE568A-6EC9-400B-B9B7-058A75535E46}" type="presOf" srcId="{5B5B82CF-5BFF-4F97-89C9-101E682392F9}" destId="{80DD79D8-9284-4EEB-9B43-D50DC4CBD6CA}" srcOrd="0" destOrd="0" presId="urn:microsoft.com/office/officeart/2005/8/layout/vList4#16"/>
    <dgm:cxn modelId="{A1C49A8E-444E-4ACE-9B0A-592A109C1533}" type="presOf" srcId="{90A92207-FAAC-4127-81BF-8C93C7ABD83C}" destId="{0E041A5B-DFDC-49F0-A268-D328046EF6D3}" srcOrd="0" destOrd="0" presId="urn:microsoft.com/office/officeart/2005/8/layout/vList4#16"/>
    <dgm:cxn modelId="{EC793873-322B-407C-9D87-EDDFD382A847}" srcId="{90A92207-FAAC-4127-81BF-8C93C7ABD83C}" destId="{A26E8492-8FFA-4CE0-BC58-765FC86AAEF2}" srcOrd="1" destOrd="0" parTransId="{4B002D36-9CE3-4DDD-89F3-B8D2BC9123C2}" sibTransId="{2FAFA1CC-B8D9-43C0-9293-A23F55D169A8}"/>
    <dgm:cxn modelId="{5929F69D-F555-47DE-8804-0C1061C30E81}" type="presOf" srcId="{E720ACB0-4315-4714-84EF-BC8AA09CD91F}" destId="{7356783B-8DDC-439B-87E9-EA80DC6D0102}" srcOrd="0" destOrd="0" presId="urn:microsoft.com/office/officeart/2005/8/layout/vList4#16"/>
    <dgm:cxn modelId="{904C28B2-31D0-4D0B-889B-742122249DDD}" type="presOf" srcId="{A26E8492-8FFA-4CE0-BC58-765FC86AAEF2}" destId="{92D28B08-33A5-427D-8E6E-F2CB4DF5B7AD}" srcOrd="1" destOrd="0" presId="urn:microsoft.com/office/officeart/2005/8/layout/vList4#16"/>
    <dgm:cxn modelId="{5E4C9656-5326-44B6-8A63-00CE41197956}" type="presOf" srcId="{A4D21A81-7CC2-43F6-B345-EE033D49A316}" destId="{11553CC1-5E13-4A8F-9919-B3031702D29C}" srcOrd="1" destOrd="0" presId="urn:microsoft.com/office/officeart/2005/8/layout/vList4#16"/>
    <dgm:cxn modelId="{B51DCC84-FF8D-4D34-A039-8D61E506434C}" type="presOf" srcId="{A26E8492-8FFA-4CE0-BC58-765FC86AAEF2}" destId="{25EB98A7-D40C-423D-8749-2E450708F214}" srcOrd="0" destOrd="0" presId="urn:microsoft.com/office/officeart/2005/8/layout/vList4#16"/>
    <dgm:cxn modelId="{2EEAE17F-3F9E-426E-AAF1-F0C7621AF7FB}" type="presOf" srcId="{5B5B82CF-5BFF-4F97-89C9-101E682392F9}" destId="{7429EDD6-CC3B-4EDA-BC7C-D4EA6AC25397}" srcOrd="1" destOrd="0" presId="urn:microsoft.com/office/officeart/2005/8/layout/vList4#16"/>
    <dgm:cxn modelId="{640AE300-E637-4A4D-9511-F26996FE7E2A}" srcId="{90A92207-FAAC-4127-81BF-8C93C7ABD83C}" destId="{A4D21A81-7CC2-43F6-B345-EE033D49A316}" srcOrd="0" destOrd="0" parTransId="{4E480463-57C3-468F-9C2F-40FCFA596AC5}" sibTransId="{05A90B3A-75F0-458D-9491-9084954ECD2F}"/>
    <dgm:cxn modelId="{845A2ED8-2C3F-43E6-BDF9-8E824B7F376C}" type="presParOf" srcId="{0E041A5B-DFDC-49F0-A268-D328046EF6D3}" destId="{607C7C14-B636-4346-806C-E1F6FF659EF8}" srcOrd="0" destOrd="0" presId="urn:microsoft.com/office/officeart/2005/8/layout/vList4#16"/>
    <dgm:cxn modelId="{6D2A41FE-BAD9-4E60-9406-7418467DCA25}" type="presParOf" srcId="{607C7C14-B636-4346-806C-E1F6FF659EF8}" destId="{0BB30879-44B9-48E9-9754-B5DEA5A8571B}" srcOrd="0" destOrd="0" presId="urn:microsoft.com/office/officeart/2005/8/layout/vList4#16"/>
    <dgm:cxn modelId="{A504D304-618E-4270-A710-0B679DACBD0B}" type="presParOf" srcId="{607C7C14-B636-4346-806C-E1F6FF659EF8}" destId="{2C10DEEE-D705-4647-8323-135E161A7C1C}" srcOrd="1" destOrd="0" presId="urn:microsoft.com/office/officeart/2005/8/layout/vList4#16"/>
    <dgm:cxn modelId="{A34776E4-D3CF-497D-A828-CED25ED30611}" type="presParOf" srcId="{607C7C14-B636-4346-806C-E1F6FF659EF8}" destId="{11553CC1-5E13-4A8F-9919-B3031702D29C}" srcOrd="2" destOrd="0" presId="urn:microsoft.com/office/officeart/2005/8/layout/vList4#16"/>
    <dgm:cxn modelId="{FD549EDE-67BC-4D1A-92D9-316589458247}" type="presParOf" srcId="{0E041A5B-DFDC-49F0-A268-D328046EF6D3}" destId="{163F2D50-3A79-490D-A037-3D66F9C9ADDB}" srcOrd="1" destOrd="0" presId="urn:microsoft.com/office/officeart/2005/8/layout/vList4#16"/>
    <dgm:cxn modelId="{9E6799E6-ED4C-438E-8738-46B754A29E07}" type="presParOf" srcId="{0E041A5B-DFDC-49F0-A268-D328046EF6D3}" destId="{2A99EF48-CD38-433E-B5D4-09CCC2E0C513}" srcOrd="2" destOrd="0" presId="urn:microsoft.com/office/officeart/2005/8/layout/vList4#16"/>
    <dgm:cxn modelId="{CC56142C-0E31-4A65-B888-D840B2AE5C48}" type="presParOf" srcId="{2A99EF48-CD38-433E-B5D4-09CCC2E0C513}" destId="{25EB98A7-D40C-423D-8749-2E450708F214}" srcOrd="0" destOrd="0" presId="urn:microsoft.com/office/officeart/2005/8/layout/vList4#16"/>
    <dgm:cxn modelId="{9117E7B3-F145-4EE0-AA7A-F544339C70BB}" type="presParOf" srcId="{2A99EF48-CD38-433E-B5D4-09CCC2E0C513}" destId="{8D331396-7698-4111-8465-C4C704C1543D}" srcOrd="1" destOrd="0" presId="urn:microsoft.com/office/officeart/2005/8/layout/vList4#16"/>
    <dgm:cxn modelId="{A95EC67D-08A8-49B8-ADF3-E19FEF7865FA}" type="presParOf" srcId="{2A99EF48-CD38-433E-B5D4-09CCC2E0C513}" destId="{92D28B08-33A5-427D-8E6E-F2CB4DF5B7AD}" srcOrd="2" destOrd="0" presId="urn:microsoft.com/office/officeart/2005/8/layout/vList4#16"/>
    <dgm:cxn modelId="{771EBE00-D86F-4F3C-BFA6-4F6618A505BD}" type="presParOf" srcId="{0E041A5B-DFDC-49F0-A268-D328046EF6D3}" destId="{7E1EE3E0-9F47-48E3-A7F5-49840C9CCF8A}" srcOrd="3" destOrd="0" presId="urn:microsoft.com/office/officeart/2005/8/layout/vList4#16"/>
    <dgm:cxn modelId="{F54DFD1C-4EA3-4BF3-88D7-08B83E560158}" type="presParOf" srcId="{0E041A5B-DFDC-49F0-A268-D328046EF6D3}" destId="{70D61348-CEF9-40F9-AAC2-7346193E6DC2}" srcOrd="4" destOrd="0" presId="urn:microsoft.com/office/officeart/2005/8/layout/vList4#16"/>
    <dgm:cxn modelId="{1458B6E6-3F4C-4444-B768-D7D3DA0ECA06}" type="presParOf" srcId="{70D61348-CEF9-40F9-AAC2-7346193E6DC2}" destId="{80DD79D8-9284-4EEB-9B43-D50DC4CBD6CA}" srcOrd="0" destOrd="0" presId="urn:microsoft.com/office/officeart/2005/8/layout/vList4#16"/>
    <dgm:cxn modelId="{97DC272E-6603-4F87-93DF-0405F46AF497}" type="presParOf" srcId="{70D61348-CEF9-40F9-AAC2-7346193E6DC2}" destId="{B496460A-405A-41C5-A334-A3106E95ADF3}" srcOrd="1" destOrd="0" presId="urn:microsoft.com/office/officeart/2005/8/layout/vList4#16"/>
    <dgm:cxn modelId="{39540CFB-8BA8-452B-9267-350044A6A54A}" type="presParOf" srcId="{70D61348-CEF9-40F9-AAC2-7346193E6DC2}" destId="{7429EDD6-CC3B-4EDA-BC7C-D4EA6AC25397}" srcOrd="2" destOrd="0" presId="urn:microsoft.com/office/officeart/2005/8/layout/vList4#16"/>
    <dgm:cxn modelId="{A6DB0904-DE72-47CF-BF96-34BBEECE1099}" type="presParOf" srcId="{0E041A5B-DFDC-49F0-A268-D328046EF6D3}" destId="{E68868FF-56D0-4094-BC60-6A78EEEF557D}" srcOrd="5" destOrd="0" presId="urn:microsoft.com/office/officeart/2005/8/layout/vList4#16"/>
    <dgm:cxn modelId="{ECC28DD7-8990-41E9-B1A3-C2AC203F84EA}" type="presParOf" srcId="{0E041A5B-DFDC-49F0-A268-D328046EF6D3}" destId="{A5D01E35-2985-4383-82BB-C2DFFDDFBADE}" srcOrd="6" destOrd="0" presId="urn:microsoft.com/office/officeart/2005/8/layout/vList4#16"/>
    <dgm:cxn modelId="{5C2329AD-274E-45C3-877B-02B61B1CF8D7}" type="presParOf" srcId="{A5D01E35-2985-4383-82BB-C2DFFDDFBADE}" destId="{7356783B-8DDC-439B-87E9-EA80DC6D0102}" srcOrd="0" destOrd="0" presId="urn:microsoft.com/office/officeart/2005/8/layout/vList4#16"/>
    <dgm:cxn modelId="{D608A833-C6E2-45B0-B057-E83A863FD8F5}" type="presParOf" srcId="{A5D01E35-2985-4383-82BB-C2DFFDDFBADE}" destId="{22E3F798-16FB-43EF-90C8-2034310EAC44}" srcOrd="1" destOrd="0" presId="urn:microsoft.com/office/officeart/2005/8/layout/vList4#16"/>
    <dgm:cxn modelId="{399C1731-D8DD-4CEC-8D50-3DF33E139A70}" type="presParOf" srcId="{A5D01E35-2985-4383-82BB-C2DFFDDFBADE}" destId="{ED6289D0-9D15-46C5-995A-4DC2CBAEB8D8}"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tr-TR"/>
        </a:p>
      </dgm:t>
    </dgm:pt>
    <dgm:pt modelId="{5B5B82CF-5BFF-4F97-89C9-101E682392F9}">
      <dgm:prSet custT="1"/>
      <dgm:spPr/>
      <dgm:t>
        <a:bodyPr/>
        <a:lstStyle/>
        <a:p>
          <a:pPr algn="just"/>
          <a:r>
            <a:rPr lang="tr-TR" sz="2000" dirty="0" smtClean="0"/>
            <a:t>Vergi Reformu ve Dolaylı Vergilerin Güncelleştirilmesi Paneli</a:t>
          </a:r>
          <a:endParaRPr lang="tr-TR" sz="2000" dirty="0"/>
        </a:p>
      </dgm:t>
    </dgm:pt>
    <dgm:pt modelId="{1A29E27F-28B5-45D7-B1F5-83343E11204E}" type="parTrans" cxnId="{23AC3AB8-735C-448B-BFD9-EE1E47FD56D7}">
      <dgm:prSet/>
      <dgm:spPr/>
      <dgm:t>
        <a:bodyPr/>
        <a:lstStyle/>
        <a:p>
          <a:endParaRPr lang="tr-TR"/>
        </a:p>
      </dgm:t>
    </dgm:pt>
    <dgm:pt modelId="{841ECE3D-3755-4A9D-8E40-6AC5146DE95D}" type="sibTrans" cxnId="{23AC3AB8-735C-448B-BFD9-EE1E47FD56D7}">
      <dgm:prSet/>
      <dgm:spPr/>
      <dgm:t>
        <a:bodyPr/>
        <a:lstStyle/>
        <a:p>
          <a:endParaRPr lang="tr-TR"/>
        </a:p>
      </dgm:t>
    </dgm:pt>
    <dgm:pt modelId="{E720ACB0-4315-4714-84EF-BC8AA09CD91F}">
      <dgm:prSet custT="1"/>
      <dgm:spPr/>
      <dgm:t>
        <a:bodyPr/>
        <a:lstStyle/>
        <a:p>
          <a:pPr algn="just"/>
          <a:r>
            <a:rPr lang="tr-TR" sz="2000" dirty="0" smtClean="0"/>
            <a:t>Kriz Sonrası Yeni Finansal Mimari, G20 Çerçevesinde Arayışlar Tartışma Dizini (1)</a:t>
          </a:r>
          <a:endParaRPr lang="tr-TR" sz="2000" b="0" dirty="0"/>
        </a:p>
      </dgm:t>
    </dgm:pt>
    <dgm:pt modelId="{72301482-2134-4F14-ABE9-07956E4728B3}" type="parTrans" cxnId="{4461F1D2-A822-4BD9-B664-1B5E5EF9AC84}">
      <dgm:prSet/>
      <dgm:spPr/>
      <dgm:t>
        <a:bodyPr/>
        <a:lstStyle/>
        <a:p>
          <a:endParaRPr lang="tr-TR"/>
        </a:p>
      </dgm:t>
    </dgm:pt>
    <dgm:pt modelId="{7E3A3A03-BD6F-4A60-B563-86994E0A0F70}" type="sibTrans" cxnId="{4461F1D2-A822-4BD9-B664-1B5E5EF9AC84}">
      <dgm:prSet/>
      <dgm:spPr/>
      <dgm:t>
        <a:bodyPr/>
        <a:lstStyle/>
        <a:p>
          <a:endParaRPr lang="tr-TR"/>
        </a:p>
      </dgm:t>
    </dgm:pt>
    <dgm:pt modelId="{A26E8492-8FFA-4CE0-BC58-765FC86AAEF2}">
      <dgm:prSet custT="1"/>
      <dgm:spPr/>
      <dgm:t>
        <a:bodyPr/>
        <a:lstStyle/>
        <a:p>
          <a:r>
            <a:rPr lang="tr-TR" sz="2000" dirty="0" smtClean="0"/>
            <a:t>Cari İşlemler Açığı ve TL'deki Değerlenme  Konferansı</a:t>
          </a:r>
          <a:endParaRPr lang="tr-TR" sz="2000" b="0" dirty="0"/>
        </a:p>
      </dgm:t>
    </dgm:pt>
    <dgm:pt modelId="{4B002D36-9CE3-4DDD-89F3-B8D2BC9123C2}" type="parTrans" cxnId="{EC793873-322B-407C-9D87-EDDFD382A847}">
      <dgm:prSet/>
      <dgm:spPr/>
      <dgm:t>
        <a:bodyPr/>
        <a:lstStyle/>
        <a:p>
          <a:endParaRPr lang="tr-TR"/>
        </a:p>
      </dgm:t>
    </dgm:pt>
    <dgm:pt modelId="{2FAFA1CC-B8D9-43C0-9293-A23F55D169A8}" type="sibTrans" cxnId="{EC793873-322B-407C-9D87-EDDFD382A847}">
      <dgm:prSet/>
      <dgm:spPr/>
      <dgm:t>
        <a:bodyPr/>
        <a:lstStyle/>
        <a:p>
          <a:endParaRPr lang="tr-TR"/>
        </a:p>
      </dgm:t>
    </dgm:pt>
    <dgm:pt modelId="{A4D21A81-7CC2-43F6-B345-EE033D49A316}">
      <dgm:prSet custT="1"/>
      <dgm:spPr/>
      <dgm:t>
        <a:bodyPr/>
        <a:lstStyle/>
        <a:p>
          <a:pPr algn="l"/>
          <a:r>
            <a:rPr lang="tr-TR" sz="2000" dirty="0" smtClean="0"/>
            <a:t>Kredi Derecelendirme Kurumlarının Çalışma İlkeleri/Metodolojileri Rapor ve/veya Seminer</a:t>
          </a:r>
          <a:endParaRPr lang="tr-TR" sz="2000" b="0" dirty="0"/>
        </a:p>
      </dgm:t>
    </dgm:pt>
    <dgm:pt modelId="{4E480463-57C3-468F-9C2F-40FCFA596AC5}" type="parTrans" cxnId="{640AE300-E637-4A4D-9511-F26996FE7E2A}">
      <dgm:prSet/>
      <dgm:spPr/>
      <dgm:t>
        <a:bodyPr/>
        <a:lstStyle/>
        <a:p>
          <a:endParaRPr lang="tr-TR"/>
        </a:p>
      </dgm:t>
    </dgm:pt>
    <dgm:pt modelId="{05A90B3A-75F0-458D-9491-9084954ECD2F}" type="sibTrans" cxnId="{640AE300-E637-4A4D-9511-F26996FE7E2A}">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607C7C14-B636-4346-806C-E1F6FF659EF8}" type="pres">
      <dgm:prSet presAssocID="{A4D21A81-7CC2-43F6-B345-EE033D49A316}" presName="comp" presStyleCnt="0"/>
      <dgm:spPr/>
    </dgm:pt>
    <dgm:pt modelId="{0BB30879-44B9-48E9-9754-B5DEA5A8571B}" type="pres">
      <dgm:prSet presAssocID="{A4D21A81-7CC2-43F6-B345-EE033D49A316}" presName="box" presStyleLbl="node1" presStyleIdx="0" presStyleCnt="4"/>
      <dgm:spPr/>
      <dgm:t>
        <a:bodyPr/>
        <a:lstStyle/>
        <a:p>
          <a:endParaRPr lang="tr-TR"/>
        </a:p>
      </dgm:t>
    </dgm:pt>
    <dgm:pt modelId="{2C10DEEE-D705-4647-8323-135E161A7C1C}" type="pres">
      <dgm:prSet presAssocID="{A4D21A81-7CC2-43F6-B345-EE033D49A316}" presName="img" presStyleLbl="fgImgPlace1" presStyleIdx="0" presStyleCnt="4" custLinFactNeighborX="2289" custLinFactNeighborY="4478"/>
      <dgm:spPr>
        <a:blipFill rotWithShape="0">
          <a:blip xmlns:r="http://schemas.openxmlformats.org/officeDocument/2006/relationships" r:embed="rId1" cstate="screen">
            <a:extLst>
              <a:ext uri="{28A0092B-C50C-407E-A947-70E740481C1C}">
                <a14:useLocalDpi xmlns:a14="http://schemas.microsoft.com/office/drawing/2010/main"/>
              </a:ext>
            </a:extLst>
          </a:blip>
          <a:stretch>
            <a:fillRect/>
          </a:stretch>
        </a:blipFill>
      </dgm:spPr>
      <dgm:t>
        <a:bodyPr/>
        <a:lstStyle/>
        <a:p>
          <a:endParaRPr lang="tr-TR"/>
        </a:p>
      </dgm:t>
    </dgm:pt>
    <dgm:pt modelId="{11553CC1-5E13-4A8F-9919-B3031702D29C}" type="pres">
      <dgm:prSet presAssocID="{A4D21A81-7CC2-43F6-B345-EE033D49A316}" presName="text" presStyleLbl="node1" presStyleIdx="0" presStyleCnt="4">
        <dgm:presLayoutVars>
          <dgm:bulletEnabled val="1"/>
        </dgm:presLayoutVars>
      </dgm:prSet>
      <dgm:spPr/>
      <dgm:t>
        <a:bodyPr/>
        <a:lstStyle/>
        <a:p>
          <a:endParaRPr lang="tr-TR"/>
        </a:p>
      </dgm:t>
    </dgm:pt>
    <dgm:pt modelId="{163F2D50-3A79-490D-A037-3D66F9C9ADDB}" type="pres">
      <dgm:prSet presAssocID="{05A90B3A-75F0-458D-9491-9084954ECD2F}" presName="spacer" presStyleCnt="0"/>
      <dgm:spPr/>
    </dgm:pt>
    <dgm:pt modelId="{2A99EF48-CD38-433E-B5D4-09CCC2E0C513}" type="pres">
      <dgm:prSet presAssocID="{A26E8492-8FFA-4CE0-BC58-765FC86AAEF2}" presName="comp" presStyleCnt="0"/>
      <dgm:spPr/>
    </dgm:pt>
    <dgm:pt modelId="{25EB98A7-D40C-423D-8749-2E450708F214}" type="pres">
      <dgm:prSet presAssocID="{A26E8492-8FFA-4CE0-BC58-765FC86AAEF2}" presName="box" presStyleLbl="node1" presStyleIdx="1" presStyleCnt="4"/>
      <dgm:spPr/>
      <dgm:t>
        <a:bodyPr/>
        <a:lstStyle/>
        <a:p>
          <a:endParaRPr lang="tr-TR"/>
        </a:p>
      </dgm:t>
    </dgm:pt>
    <dgm:pt modelId="{8D331396-7698-4111-8465-C4C704C1543D}" type="pres">
      <dgm:prSet presAssocID="{A26E8492-8FFA-4CE0-BC58-765FC86AAEF2}" presName="img" presStyleLbl="fgImgPlace1" presStyleIdx="1" presStyleCnt="4"/>
      <dgm:spPr>
        <a:blipFill rotWithShape="0">
          <a:blip xmlns:r="http://schemas.openxmlformats.org/officeDocument/2006/relationships" r:embed="rId2"/>
          <a:stretch>
            <a:fillRect/>
          </a:stretch>
        </a:blipFill>
      </dgm:spPr>
      <dgm:t>
        <a:bodyPr/>
        <a:lstStyle/>
        <a:p>
          <a:endParaRPr lang="tr-TR"/>
        </a:p>
      </dgm:t>
    </dgm:pt>
    <dgm:pt modelId="{92D28B08-33A5-427D-8E6E-F2CB4DF5B7AD}" type="pres">
      <dgm:prSet presAssocID="{A26E8492-8FFA-4CE0-BC58-765FC86AAEF2}" presName="text" presStyleLbl="node1" presStyleIdx="1" presStyleCnt="4">
        <dgm:presLayoutVars>
          <dgm:bulletEnabled val="1"/>
        </dgm:presLayoutVars>
      </dgm:prSet>
      <dgm:spPr/>
      <dgm:t>
        <a:bodyPr/>
        <a:lstStyle/>
        <a:p>
          <a:endParaRPr lang="tr-TR"/>
        </a:p>
      </dgm:t>
    </dgm:pt>
    <dgm:pt modelId="{7E1EE3E0-9F47-48E3-A7F5-49840C9CCF8A}" type="pres">
      <dgm:prSet presAssocID="{2FAFA1CC-B8D9-43C0-9293-A23F55D169A8}" presName="spacer" presStyleCnt="0"/>
      <dgm:spPr/>
    </dgm:pt>
    <dgm:pt modelId="{70D61348-CEF9-40F9-AAC2-7346193E6DC2}" type="pres">
      <dgm:prSet presAssocID="{5B5B82CF-5BFF-4F97-89C9-101E682392F9}" presName="comp" presStyleCnt="0"/>
      <dgm:spPr/>
    </dgm:pt>
    <dgm:pt modelId="{80DD79D8-9284-4EEB-9B43-D50DC4CBD6CA}" type="pres">
      <dgm:prSet presAssocID="{5B5B82CF-5BFF-4F97-89C9-101E682392F9}" presName="box" presStyleLbl="node1" presStyleIdx="2" presStyleCnt="4"/>
      <dgm:spPr/>
      <dgm:t>
        <a:bodyPr/>
        <a:lstStyle/>
        <a:p>
          <a:endParaRPr lang="tr-TR"/>
        </a:p>
      </dgm:t>
    </dgm:pt>
    <dgm:pt modelId="{B496460A-405A-41C5-A334-A3106E95ADF3}" type="pres">
      <dgm:prSet presAssocID="{5B5B82CF-5BFF-4F97-89C9-101E682392F9}" presName="img" presStyleLbl="fgImgPlace1" presStyleIdx="2" presStyleCnt="4"/>
      <dgm:spPr>
        <a:blipFill rotWithShape="0">
          <a:blip xmlns:r="http://schemas.openxmlformats.org/officeDocument/2006/relationships" r:embed="rId3"/>
          <a:stretch>
            <a:fillRect/>
          </a:stretch>
        </a:blipFill>
      </dgm:spPr>
      <dgm:t>
        <a:bodyPr/>
        <a:lstStyle/>
        <a:p>
          <a:endParaRPr lang="tr-TR"/>
        </a:p>
      </dgm:t>
    </dgm:pt>
    <dgm:pt modelId="{7429EDD6-CC3B-4EDA-BC7C-D4EA6AC25397}" type="pres">
      <dgm:prSet presAssocID="{5B5B82CF-5BFF-4F97-89C9-101E682392F9}" presName="text" presStyleLbl="node1" presStyleIdx="2" presStyleCnt="4">
        <dgm:presLayoutVars>
          <dgm:bulletEnabled val="1"/>
        </dgm:presLayoutVars>
      </dgm:prSet>
      <dgm:spPr/>
      <dgm:t>
        <a:bodyPr/>
        <a:lstStyle/>
        <a:p>
          <a:endParaRPr lang="tr-TR"/>
        </a:p>
      </dgm:t>
    </dgm:pt>
    <dgm:pt modelId="{E68868FF-56D0-4094-BC60-6A78EEEF557D}" type="pres">
      <dgm:prSet presAssocID="{841ECE3D-3755-4A9D-8E40-6AC5146DE95D}" presName="spacer" presStyleCnt="0"/>
      <dgm:spPr/>
    </dgm:pt>
    <dgm:pt modelId="{A5D01E35-2985-4383-82BB-C2DFFDDFBADE}" type="pres">
      <dgm:prSet presAssocID="{E720ACB0-4315-4714-84EF-BC8AA09CD91F}" presName="comp" presStyleCnt="0"/>
      <dgm:spPr/>
    </dgm:pt>
    <dgm:pt modelId="{7356783B-8DDC-439B-87E9-EA80DC6D0102}" type="pres">
      <dgm:prSet presAssocID="{E720ACB0-4315-4714-84EF-BC8AA09CD91F}" presName="box" presStyleLbl="node1" presStyleIdx="3" presStyleCnt="4"/>
      <dgm:spPr/>
      <dgm:t>
        <a:bodyPr/>
        <a:lstStyle/>
        <a:p>
          <a:endParaRPr lang="tr-TR"/>
        </a:p>
      </dgm:t>
    </dgm:pt>
    <dgm:pt modelId="{22E3F798-16FB-43EF-90C8-2034310EAC44}" type="pres">
      <dgm:prSet presAssocID="{E720ACB0-4315-4714-84EF-BC8AA09CD91F}" presName="img" presStyleLbl="fgImgPlace1" presStyleIdx="3" presStyleCnt="4"/>
      <dgm:spPr>
        <a:blipFill rotWithShape="0">
          <a:blip xmlns:r="http://schemas.openxmlformats.org/officeDocument/2006/relationships" r:embed="rId4"/>
          <a:stretch>
            <a:fillRect/>
          </a:stretch>
        </a:blipFill>
      </dgm:spPr>
      <dgm:t>
        <a:bodyPr/>
        <a:lstStyle/>
        <a:p>
          <a:endParaRPr lang="tr-TR"/>
        </a:p>
      </dgm:t>
    </dgm:pt>
    <dgm:pt modelId="{ED6289D0-9D15-46C5-995A-4DC2CBAEB8D8}" type="pres">
      <dgm:prSet presAssocID="{E720ACB0-4315-4714-84EF-BC8AA09CD91F}" presName="text" presStyleLbl="node1" presStyleIdx="3" presStyleCnt="4">
        <dgm:presLayoutVars>
          <dgm:bulletEnabled val="1"/>
        </dgm:presLayoutVars>
      </dgm:prSet>
      <dgm:spPr/>
      <dgm:t>
        <a:bodyPr/>
        <a:lstStyle/>
        <a:p>
          <a:endParaRPr lang="tr-TR"/>
        </a:p>
      </dgm:t>
    </dgm:pt>
  </dgm:ptLst>
  <dgm:cxnLst>
    <dgm:cxn modelId="{4461F1D2-A822-4BD9-B664-1B5E5EF9AC84}" srcId="{90A92207-FAAC-4127-81BF-8C93C7ABD83C}" destId="{E720ACB0-4315-4714-84EF-BC8AA09CD91F}" srcOrd="3" destOrd="0" parTransId="{72301482-2134-4F14-ABE9-07956E4728B3}" sibTransId="{7E3A3A03-BD6F-4A60-B563-86994E0A0F70}"/>
    <dgm:cxn modelId="{23AC3AB8-735C-448B-BFD9-EE1E47FD56D7}" srcId="{90A92207-FAAC-4127-81BF-8C93C7ABD83C}" destId="{5B5B82CF-5BFF-4F97-89C9-101E682392F9}" srcOrd="2" destOrd="0" parTransId="{1A29E27F-28B5-45D7-B1F5-83343E11204E}" sibTransId="{841ECE3D-3755-4A9D-8E40-6AC5146DE95D}"/>
    <dgm:cxn modelId="{4EFFB537-940D-43BA-BA84-594EF3A984AA}" type="presOf" srcId="{E720ACB0-4315-4714-84EF-BC8AA09CD91F}" destId="{7356783B-8DDC-439B-87E9-EA80DC6D0102}" srcOrd="0" destOrd="0" presId="urn:microsoft.com/office/officeart/2005/8/layout/vList4#16"/>
    <dgm:cxn modelId="{B2451D5D-9C41-4CEA-981F-0354CF9DD3BE}" type="presOf" srcId="{5B5B82CF-5BFF-4F97-89C9-101E682392F9}" destId="{7429EDD6-CC3B-4EDA-BC7C-D4EA6AC25397}" srcOrd="1" destOrd="0" presId="urn:microsoft.com/office/officeart/2005/8/layout/vList4#16"/>
    <dgm:cxn modelId="{85F1120D-9707-473C-9197-82C1269BAD02}" type="presOf" srcId="{A26E8492-8FFA-4CE0-BC58-765FC86AAEF2}" destId="{92D28B08-33A5-427D-8E6E-F2CB4DF5B7AD}" srcOrd="1" destOrd="0" presId="urn:microsoft.com/office/officeart/2005/8/layout/vList4#16"/>
    <dgm:cxn modelId="{F3402059-8259-4D70-8FFD-D23277E3A50E}" type="presOf" srcId="{5B5B82CF-5BFF-4F97-89C9-101E682392F9}" destId="{80DD79D8-9284-4EEB-9B43-D50DC4CBD6CA}" srcOrd="0" destOrd="0" presId="urn:microsoft.com/office/officeart/2005/8/layout/vList4#16"/>
    <dgm:cxn modelId="{EC793873-322B-407C-9D87-EDDFD382A847}" srcId="{90A92207-FAAC-4127-81BF-8C93C7ABD83C}" destId="{A26E8492-8FFA-4CE0-BC58-765FC86AAEF2}" srcOrd="1" destOrd="0" parTransId="{4B002D36-9CE3-4DDD-89F3-B8D2BC9123C2}" sibTransId="{2FAFA1CC-B8D9-43C0-9293-A23F55D169A8}"/>
    <dgm:cxn modelId="{90F4067A-E074-4FB7-A485-58F759008B8E}" type="presOf" srcId="{A26E8492-8FFA-4CE0-BC58-765FC86AAEF2}" destId="{25EB98A7-D40C-423D-8749-2E450708F214}" srcOrd="0" destOrd="0" presId="urn:microsoft.com/office/officeart/2005/8/layout/vList4#16"/>
    <dgm:cxn modelId="{4D16DCAF-A436-45AF-AB15-47FCB995FAE2}" type="presOf" srcId="{A4D21A81-7CC2-43F6-B345-EE033D49A316}" destId="{11553CC1-5E13-4A8F-9919-B3031702D29C}" srcOrd="1" destOrd="0" presId="urn:microsoft.com/office/officeart/2005/8/layout/vList4#16"/>
    <dgm:cxn modelId="{81CB50C2-F2C7-4831-AC36-ABFCC51C11BE}" type="presOf" srcId="{E720ACB0-4315-4714-84EF-BC8AA09CD91F}" destId="{ED6289D0-9D15-46C5-995A-4DC2CBAEB8D8}" srcOrd="1" destOrd="0" presId="urn:microsoft.com/office/officeart/2005/8/layout/vList4#16"/>
    <dgm:cxn modelId="{D88780B8-D98D-44C8-9101-681DDBA43150}" type="presOf" srcId="{A4D21A81-7CC2-43F6-B345-EE033D49A316}" destId="{0BB30879-44B9-48E9-9754-B5DEA5A8571B}" srcOrd="0" destOrd="0" presId="urn:microsoft.com/office/officeart/2005/8/layout/vList4#16"/>
    <dgm:cxn modelId="{A62E5868-122C-49A7-BD80-FD99A860A60D}" type="presOf" srcId="{90A92207-FAAC-4127-81BF-8C93C7ABD83C}" destId="{0E041A5B-DFDC-49F0-A268-D328046EF6D3}" srcOrd="0" destOrd="0" presId="urn:microsoft.com/office/officeart/2005/8/layout/vList4#16"/>
    <dgm:cxn modelId="{640AE300-E637-4A4D-9511-F26996FE7E2A}" srcId="{90A92207-FAAC-4127-81BF-8C93C7ABD83C}" destId="{A4D21A81-7CC2-43F6-B345-EE033D49A316}" srcOrd="0" destOrd="0" parTransId="{4E480463-57C3-468F-9C2F-40FCFA596AC5}" sibTransId="{05A90B3A-75F0-458D-9491-9084954ECD2F}"/>
    <dgm:cxn modelId="{BDECAA07-C117-4D70-9EDD-4360B814BF10}" type="presParOf" srcId="{0E041A5B-DFDC-49F0-A268-D328046EF6D3}" destId="{607C7C14-B636-4346-806C-E1F6FF659EF8}" srcOrd="0" destOrd="0" presId="urn:microsoft.com/office/officeart/2005/8/layout/vList4#16"/>
    <dgm:cxn modelId="{1FBBC5B6-93EA-4813-BDCE-B235005EA795}" type="presParOf" srcId="{607C7C14-B636-4346-806C-E1F6FF659EF8}" destId="{0BB30879-44B9-48E9-9754-B5DEA5A8571B}" srcOrd="0" destOrd="0" presId="urn:microsoft.com/office/officeart/2005/8/layout/vList4#16"/>
    <dgm:cxn modelId="{BDC1A47D-0B91-4C3E-82A2-477AFB282944}" type="presParOf" srcId="{607C7C14-B636-4346-806C-E1F6FF659EF8}" destId="{2C10DEEE-D705-4647-8323-135E161A7C1C}" srcOrd="1" destOrd="0" presId="urn:microsoft.com/office/officeart/2005/8/layout/vList4#16"/>
    <dgm:cxn modelId="{7FD0A667-B8D3-4D5D-ADF5-DB143DD6C371}" type="presParOf" srcId="{607C7C14-B636-4346-806C-E1F6FF659EF8}" destId="{11553CC1-5E13-4A8F-9919-B3031702D29C}" srcOrd="2" destOrd="0" presId="urn:microsoft.com/office/officeart/2005/8/layout/vList4#16"/>
    <dgm:cxn modelId="{E6CFD2DE-716C-4175-A874-7B9BA959B6F7}" type="presParOf" srcId="{0E041A5B-DFDC-49F0-A268-D328046EF6D3}" destId="{163F2D50-3A79-490D-A037-3D66F9C9ADDB}" srcOrd="1" destOrd="0" presId="urn:microsoft.com/office/officeart/2005/8/layout/vList4#16"/>
    <dgm:cxn modelId="{CF59A2C9-487F-43E8-8B14-28E2EA08C83D}" type="presParOf" srcId="{0E041A5B-DFDC-49F0-A268-D328046EF6D3}" destId="{2A99EF48-CD38-433E-B5D4-09CCC2E0C513}" srcOrd="2" destOrd="0" presId="urn:microsoft.com/office/officeart/2005/8/layout/vList4#16"/>
    <dgm:cxn modelId="{E6AC8498-ED30-4125-BEDC-46E8BF8C36E5}" type="presParOf" srcId="{2A99EF48-CD38-433E-B5D4-09CCC2E0C513}" destId="{25EB98A7-D40C-423D-8749-2E450708F214}" srcOrd="0" destOrd="0" presId="urn:microsoft.com/office/officeart/2005/8/layout/vList4#16"/>
    <dgm:cxn modelId="{0765E794-1BE7-4E9A-81AD-278D8C1798F0}" type="presParOf" srcId="{2A99EF48-CD38-433E-B5D4-09CCC2E0C513}" destId="{8D331396-7698-4111-8465-C4C704C1543D}" srcOrd="1" destOrd="0" presId="urn:microsoft.com/office/officeart/2005/8/layout/vList4#16"/>
    <dgm:cxn modelId="{1F370930-83B1-45C6-9F0C-D335515DCC68}" type="presParOf" srcId="{2A99EF48-CD38-433E-B5D4-09CCC2E0C513}" destId="{92D28B08-33A5-427D-8E6E-F2CB4DF5B7AD}" srcOrd="2" destOrd="0" presId="urn:microsoft.com/office/officeart/2005/8/layout/vList4#16"/>
    <dgm:cxn modelId="{CC9B91FA-92ED-45C7-B0D2-0C59CC0A37F5}" type="presParOf" srcId="{0E041A5B-DFDC-49F0-A268-D328046EF6D3}" destId="{7E1EE3E0-9F47-48E3-A7F5-49840C9CCF8A}" srcOrd="3" destOrd="0" presId="urn:microsoft.com/office/officeart/2005/8/layout/vList4#16"/>
    <dgm:cxn modelId="{4C6E4A9C-0BEC-4521-81F3-B857567D91C7}" type="presParOf" srcId="{0E041A5B-DFDC-49F0-A268-D328046EF6D3}" destId="{70D61348-CEF9-40F9-AAC2-7346193E6DC2}" srcOrd="4" destOrd="0" presId="urn:microsoft.com/office/officeart/2005/8/layout/vList4#16"/>
    <dgm:cxn modelId="{B726F600-5E43-4C45-8551-B4E4C4A5ECB8}" type="presParOf" srcId="{70D61348-CEF9-40F9-AAC2-7346193E6DC2}" destId="{80DD79D8-9284-4EEB-9B43-D50DC4CBD6CA}" srcOrd="0" destOrd="0" presId="urn:microsoft.com/office/officeart/2005/8/layout/vList4#16"/>
    <dgm:cxn modelId="{A6EE2BB2-0C4C-4B78-BCF1-DF181FB562FD}" type="presParOf" srcId="{70D61348-CEF9-40F9-AAC2-7346193E6DC2}" destId="{B496460A-405A-41C5-A334-A3106E95ADF3}" srcOrd="1" destOrd="0" presId="urn:microsoft.com/office/officeart/2005/8/layout/vList4#16"/>
    <dgm:cxn modelId="{ACD3D734-FE8E-47AD-8A58-88CD4CFB9134}" type="presParOf" srcId="{70D61348-CEF9-40F9-AAC2-7346193E6DC2}" destId="{7429EDD6-CC3B-4EDA-BC7C-D4EA6AC25397}" srcOrd="2" destOrd="0" presId="urn:microsoft.com/office/officeart/2005/8/layout/vList4#16"/>
    <dgm:cxn modelId="{CCE3C396-6085-4496-8E73-B841701128B8}" type="presParOf" srcId="{0E041A5B-DFDC-49F0-A268-D328046EF6D3}" destId="{E68868FF-56D0-4094-BC60-6A78EEEF557D}" srcOrd="5" destOrd="0" presId="urn:microsoft.com/office/officeart/2005/8/layout/vList4#16"/>
    <dgm:cxn modelId="{E3C8B4AF-2DEB-4038-8082-59C7FBADE4F2}" type="presParOf" srcId="{0E041A5B-DFDC-49F0-A268-D328046EF6D3}" destId="{A5D01E35-2985-4383-82BB-C2DFFDDFBADE}" srcOrd="6" destOrd="0" presId="urn:microsoft.com/office/officeart/2005/8/layout/vList4#16"/>
    <dgm:cxn modelId="{9B465986-BF4B-40FD-9EE7-8EDD6FDFE59C}" type="presParOf" srcId="{A5D01E35-2985-4383-82BB-C2DFFDDFBADE}" destId="{7356783B-8DDC-439B-87E9-EA80DC6D0102}" srcOrd="0" destOrd="0" presId="urn:microsoft.com/office/officeart/2005/8/layout/vList4#16"/>
    <dgm:cxn modelId="{6F00E72E-5B48-4449-A4B9-7EA02DA32025}" type="presParOf" srcId="{A5D01E35-2985-4383-82BB-C2DFFDDFBADE}" destId="{22E3F798-16FB-43EF-90C8-2034310EAC44}" srcOrd="1" destOrd="0" presId="urn:microsoft.com/office/officeart/2005/8/layout/vList4#16"/>
    <dgm:cxn modelId="{E87A0DDF-E974-4B80-B7DF-0A6D8DF1B3B7}" type="presParOf" srcId="{A5D01E35-2985-4383-82BB-C2DFFDDFBADE}" destId="{ED6289D0-9D15-46C5-995A-4DC2CBAEB8D8}"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tr-TR"/>
        </a:p>
      </dgm:t>
    </dgm:pt>
    <dgm:pt modelId="{5B5B82CF-5BFF-4F97-89C9-101E682392F9}">
      <dgm:prSet custT="1"/>
      <dgm:spPr/>
      <dgm:t>
        <a:bodyPr/>
        <a:lstStyle/>
        <a:p>
          <a:pPr algn="just"/>
          <a:r>
            <a:rPr lang="tr-TR" sz="2000" b="0" dirty="0" smtClean="0"/>
            <a:t>Türkiye Sanayisine </a:t>
          </a:r>
          <a:r>
            <a:rPr lang="tr-TR" sz="2000" b="0" dirty="0" err="1" smtClean="0"/>
            <a:t>Sektörel</a:t>
          </a:r>
          <a:r>
            <a:rPr lang="tr-TR" sz="2000" b="0" dirty="0" smtClean="0"/>
            <a:t> Bakış: Gemi İnşa </a:t>
          </a:r>
          <a:r>
            <a:rPr lang="tr-TR" sz="2000" b="0" dirty="0" smtClean="0"/>
            <a:t>Sanayii</a:t>
          </a:r>
          <a:endParaRPr lang="tr-TR" sz="2000" dirty="0"/>
        </a:p>
      </dgm:t>
    </dgm:pt>
    <dgm:pt modelId="{1A29E27F-28B5-45D7-B1F5-83343E11204E}" type="parTrans" cxnId="{23AC3AB8-735C-448B-BFD9-EE1E47FD56D7}">
      <dgm:prSet/>
      <dgm:spPr/>
      <dgm:t>
        <a:bodyPr/>
        <a:lstStyle/>
        <a:p>
          <a:endParaRPr lang="tr-TR"/>
        </a:p>
      </dgm:t>
    </dgm:pt>
    <dgm:pt modelId="{841ECE3D-3755-4A9D-8E40-6AC5146DE95D}" type="sibTrans" cxnId="{23AC3AB8-735C-448B-BFD9-EE1E47FD56D7}">
      <dgm:prSet/>
      <dgm:spPr/>
      <dgm:t>
        <a:bodyPr/>
        <a:lstStyle/>
        <a:p>
          <a:endParaRPr lang="tr-TR"/>
        </a:p>
      </dgm:t>
    </dgm:pt>
    <dgm:pt modelId="{E720ACB0-4315-4714-84EF-BC8AA09CD91F}">
      <dgm:prSet custT="1"/>
      <dgm:spPr/>
      <dgm:t>
        <a:bodyPr/>
        <a:lstStyle/>
        <a:p>
          <a:pPr algn="just"/>
          <a:r>
            <a:rPr lang="tr-TR" sz="2000" dirty="0" smtClean="0"/>
            <a:t>İklim Değişikliği 16. Taraflar Toplantısına </a:t>
          </a:r>
          <a:r>
            <a:rPr lang="tr-TR" sz="2000" dirty="0" smtClean="0"/>
            <a:t>katılım</a:t>
          </a:r>
          <a:endParaRPr lang="tr-TR" sz="2000" dirty="0"/>
        </a:p>
      </dgm:t>
    </dgm:pt>
    <dgm:pt modelId="{72301482-2134-4F14-ABE9-07956E4728B3}" type="parTrans" cxnId="{4461F1D2-A822-4BD9-B664-1B5E5EF9AC84}">
      <dgm:prSet/>
      <dgm:spPr/>
      <dgm:t>
        <a:bodyPr/>
        <a:lstStyle/>
        <a:p>
          <a:endParaRPr lang="tr-TR"/>
        </a:p>
      </dgm:t>
    </dgm:pt>
    <dgm:pt modelId="{7E3A3A03-BD6F-4A60-B563-86994E0A0F70}" type="sibTrans" cxnId="{4461F1D2-A822-4BD9-B664-1B5E5EF9AC84}">
      <dgm:prSet/>
      <dgm:spPr/>
      <dgm:t>
        <a:bodyPr/>
        <a:lstStyle/>
        <a:p>
          <a:endParaRPr lang="tr-TR"/>
        </a:p>
      </dgm:t>
    </dgm:pt>
    <dgm:pt modelId="{A26E8492-8FFA-4CE0-BC58-765FC86AAEF2}">
      <dgm:prSet custT="1"/>
      <dgm:spPr/>
      <dgm:t>
        <a:bodyPr/>
        <a:lstStyle/>
        <a:p>
          <a:pPr algn="just"/>
          <a:r>
            <a:rPr lang="tr-TR" sz="2000" b="0" dirty="0" smtClean="0"/>
            <a:t>World </a:t>
          </a:r>
          <a:r>
            <a:rPr lang="tr-TR" sz="2000" b="0" dirty="0" err="1" smtClean="0"/>
            <a:t>Energy</a:t>
          </a:r>
          <a:r>
            <a:rPr lang="tr-TR" sz="2000" b="0" dirty="0" smtClean="0"/>
            <a:t> Outlook Türkiye </a:t>
          </a:r>
          <a:r>
            <a:rPr lang="tr-TR" sz="2000" b="0" dirty="0" smtClean="0"/>
            <a:t>Tanıtımı</a:t>
          </a:r>
          <a:endParaRPr lang="tr-TR" sz="2000" dirty="0"/>
        </a:p>
      </dgm:t>
    </dgm:pt>
    <dgm:pt modelId="{4B002D36-9CE3-4DDD-89F3-B8D2BC9123C2}" type="parTrans" cxnId="{EC793873-322B-407C-9D87-EDDFD382A847}">
      <dgm:prSet/>
      <dgm:spPr/>
      <dgm:t>
        <a:bodyPr/>
        <a:lstStyle/>
        <a:p>
          <a:endParaRPr lang="tr-TR"/>
        </a:p>
      </dgm:t>
    </dgm:pt>
    <dgm:pt modelId="{2FAFA1CC-B8D9-43C0-9293-A23F55D169A8}" type="sibTrans" cxnId="{EC793873-322B-407C-9D87-EDDFD382A847}">
      <dgm:prSet/>
      <dgm:spPr/>
      <dgm:t>
        <a:bodyPr/>
        <a:lstStyle/>
        <a:p>
          <a:endParaRPr lang="tr-TR"/>
        </a:p>
      </dgm:t>
    </dgm:pt>
    <dgm:pt modelId="{A4D21A81-7CC2-43F6-B345-EE033D49A316}">
      <dgm:prSet custT="1"/>
      <dgm:spPr/>
      <dgm:t>
        <a:bodyPr/>
        <a:lstStyle/>
        <a:p>
          <a:pPr algn="just"/>
          <a:r>
            <a:rPr lang="tr-TR" sz="2000" b="0" dirty="0" smtClean="0"/>
            <a:t>Sanayi Politikaları Yuvarlak Masa </a:t>
          </a:r>
          <a:r>
            <a:rPr lang="tr-TR" sz="2000" b="0" dirty="0" smtClean="0"/>
            <a:t>Toplantısı - I</a:t>
          </a:r>
          <a:endParaRPr lang="tr-TR" sz="2000" dirty="0"/>
        </a:p>
      </dgm:t>
    </dgm:pt>
    <dgm:pt modelId="{4E480463-57C3-468F-9C2F-40FCFA596AC5}" type="parTrans" cxnId="{640AE300-E637-4A4D-9511-F26996FE7E2A}">
      <dgm:prSet/>
      <dgm:spPr/>
      <dgm:t>
        <a:bodyPr/>
        <a:lstStyle/>
        <a:p>
          <a:endParaRPr lang="tr-TR"/>
        </a:p>
      </dgm:t>
    </dgm:pt>
    <dgm:pt modelId="{05A90B3A-75F0-458D-9491-9084954ECD2F}" type="sibTrans" cxnId="{640AE300-E637-4A4D-9511-F26996FE7E2A}">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607C7C14-B636-4346-806C-E1F6FF659EF8}" type="pres">
      <dgm:prSet presAssocID="{A4D21A81-7CC2-43F6-B345-EE033D49A316}" presName="comp" presStyleCnt="0"/>
      <dgm:spPr/>
    </dgm:pt>
    <dgm:pt modelId="{0BB30879-44B9-48E9-9754-B5DEA5A8571B}" type="pres">
      <dgm:prSet presAssocID="{A4D21A81-7CC2-43F6-B345-EE033D49A316}" presName="box" presStyleLbl="node1" presStyleIdx="0" presStyleCnt="4"/>
      <dgm:spPr/>
      <dgm:t>
        <a:bodyPr/>
        <a:lstStyle/>
        <a:p>
          <a:endParaRPr lang="tr-TR"/>
        </a:p>
      </dgm:t>
    </dgm:pt>
    <dgm:pt modelId="{2C10DEEE-D705-4647-8323-135E161A7C1C}" type="pres">
      <dgm:prSet presAssocID="{A4D21A81-7CC2-43F6-B345-EE033D49A316}" presName="img" presStyleLbl="fgImgPlace1" presStyleIdx="0" presStyleCnt="4"/>
      <dgm:spPr>
        <a:blipFill rotWithShape="1">
          <a:blip xmlns:r="http://schemas.openxmlformats.org/officeDocument/2006/relationships" r:embed="rId1" cstate="screen">
            <a:extLst>
              <a:ext uri="{28A0092B-C50C-407E-A947-70E740481C1C}">
                <a14:useLocalDpi xmlns:a14="http://schemas.microsoft.com/office/drawing/2010/main"/>
              </a:ext>
            </a:extLst>
          </a:blip>
          <a:stretch>
            <a:fillRect/>
          </a:stretch>
        </a:blipFill>
      </dgm:spPr>
      <dgm:t>
        <a:bodyPr/>
        <a:lstStyle/>
        <a:p>
          <a:endParaRPr lang="tr-TR"/>
        </a:p>
      </dgm:t>
    </dgm:pt>
    <dgm:pt modelId="{11553CC1-5E13-4A8F-9919-B3031702D29C}" type="pres">
      <dgm:prSet presAssocID="{A4D21A81-7CC2-43F6-B345-EE033D49A316}" presName="text" presStyleLbl="node1" presStyleIdx="0" presStyleCnt="4">
        <dgm:presLayoutVars>
          <dgm:bulletEnabled val="1"/>
        </dgm:presLayoutVars>
      </dgm:prSet>
      <dgm:spPr/>
      <dgm:t>
        <a:bodyPr/>
        <a:lstStyle/>
        <a:p>
          <a:endParaRPr lang="tr-TR"/>
        </a:p>
      </dgm:t>
    </dgm:pt>
    <dgm:pt modelId="{163F2D50-3A79-490D-A037-3D66F9C9ADDB}" type="pres">
      <dgm:prSet presAssocID="{05A90B3A-75F0-458D-9491-9084954ECD2F}" presName="spacer" presStyleCnt="0"/>
      <dgm:spPr/>
    </dgm:pt>
    <dgm:pt modelId="{2A99EF48-CD38-433E-B5D4-09CCC2E0C513}" type="pres">
      <dgm:prSet presAssocID="{A26E8492-8FFA-4CE0-BC58-765FC86AAEF2}" presName="comp" presStyleCnt="0"/>
      <dgm:spPr/>
    </dgm:pt>
    <dgm:pt modelId="{25EB98A7-D40C-423D-8749-2E450708F214}" type="pres">
      <dgm:prSet presAssocID="{A26E8492-8FFA-4CE0-BC58-765FC86AAEF2}" presName="box" presStyleLbl="node1" presStyleIdx="1" presStyleCnt="4" custLinFactNeighborX="480" custLinFactNeighborY="-1721"/>
      <dgm:spPr/>
      <dgm:t>
        <a:bodyPr/>
        <a:lstStyle/>
        <a:p>
          <a:endParaRPr lang="tr-TR"/>
        </a:p>
      </dgm:t>
    </dgm:pt>
    <dgm:pt modelId="{8D331396-7698-4111-8465-C4C704C1543D}" type="pres">
      <dgm:prSet presAssocID="{A26E8492-8FFA-4CE0-BC58-765FC86AAEF2}" presName="img" presStyleLbl="fgImgPlace1" presStyleIdx="1" presStyleCnt="4"/>
      <dgm:spPr>
        <a:blipFill rotWithShape="1">
          <a:blip xmlns:r="http://schemas.openxmlformats.org/officeDocument/2006/relationships" r:embed="rId2" cstate="screen">
            <a:extLst>
              <a:ext uri="{28A0092B-C50C-407E-A947-70E740481C1C}">
                <a14:useLocalDpi xmlns:a14="http://schemas.microsoft.com/office/drawing/2010/main"/>
              </a:ext>
            </a:extLst>
          </a:blip>
          <a:stretch>
            <a:fillRect/>
          </a:stretch>
        </a:blipFill>
      </dgm:spPr>
      <dgm:t>
        <a:bodyPr/>
        <a:lstStyle/>
        <a:p>
          <a:endParaRPr lang="tr-TR"/>
        </a:p>
      </dgm:t>
    </dgm:pt>
    <dgm:pt modelId="{92D28B08-33A5-427D-8E6E-F2CB4DF5B7AD}" type="pres">
      <dgm:prSet presAssocID="{A26E8492-8FFA-4CE0-BC58-765FC86AAEF2}" presName="text" presStyleLbl="node1" presStyleIdx="1" presStyleCnt="4">
        <dgm:presLayoutVars>
          <dgm:bulletEnabled val="1"/>
        </dgm:presLayoutVars>
      </dgm:prSet>
      <dgm:spPr/>
      <dgm:t>
        <a:bodyPr/>
        <a:lstStyle/>
        <a:p>
          <a:endParaRPr lang="tr-TR"/>
        </a:p>
      </dgm:t>
    </dgm:pt>
    <dgm:pt modelId="{7E1EE3E0-9F47-48E3-A7F5-49840C9CCF8A}" type="pres">
      <dgm:prSet presAssocID="{2FAFA1CC-B8D9-43C0-9293-A23F55D169A8}" presName="spacer" presStyleCnt="0"/>
      <dgm:spPr/>
    </dgm:pt>
    <dgm:pt modelId="{70D61348-CEF9-40F9-AAC2-7346193E6DC2}" type="pres">
      <dgm:prSet presAssocID="{5B5B82CF-5BFF-4F97-89C9-101E682392F9}" presName="comp" presStyleCnt="0"/>
      <dgm:spPr/>
    </dgm:pt>
    <dgm:pt modelId="{80DD79D8-9284-4EEB-9B43-D50DC4CBD6CA}" type="pres">
      <dgm:prSet presAssocID="{5B5B82CF-5BFF-4F97-89C9-101E682392F9}" presName="box" presStyleLbl="node1" presStyleIdx="2" presStyleCnt="4"/>
      <dgm:spPr/>
      <dgm:t>
        <a:bodyPr/>
        <a:lstStyle/>
        <a:p>
          <a:endParaRPr lang="tr-TR"/>
        </a:p>
      </dgm:t>
    </dgm:pt>
    <dgm:pt modelId="{B496460A-405A-41C5-A334-A3106E95ADF3}" type="pres">
      <dgm:prSet presAssocID="{5B5B82CF-5BFF-4F97-89C9-101E682392F9}" presName="img" presStyleLbl="fgImgPlace1" presStyleIdx="2" presStyleCnt="4"/>
      <dgm:spPr>
        <a:blipFill rotWithShape="1">
          <a:blip xmlns:r="http://schemas.openxmlformats.org/officeDocument/2006/relationships" r:embed="rId3" cstate="screen">
            <a:extLst>
              <a:ext uri="{28A0092B-C50C-407E-A947-70E740481C1C}">
                <a14:useLocalDpi xmlns:a14="http://schemas.microsoft.com/office/drawing/2010/main"/>
              </a:ext>
            </a:extLst>
          </a:blip>
          <a:stretch>
            <a:fillRect/>
          </a:stretch>
        </a:blipFill>
      </dgm:spPr>
      <dgm:t>
        <a:bodyPr/>
        <a:lstStyle/>
        <a:p>
          <a:endParaRPr lang="tr-TR"/>
        </a:p>
      </dgm:t>
    </dgm:pt>
    <dgm:pt modelId="{7429EDD6-CC3B-4EDA-BC7C-D4EA6AC25397}" type="pres">
      <dgm:prSet presAssocID="{5B5B82CF-5BFF-4F97-89C9-101E682392F9}" presName="text" presStyleLbl="node1" presStyleIdx="2" presStyleCnt="4">
        <dgm:presLayoutVars>
          <dgm:bulletEnabled val="1"/>
        </dgm:presLayoutVars>
      </dgm:prSet>
      <dgm:spPr/>
      <dgm:t>
        <a:bodyPr/>
        <a:lstStyle/>
        <a:p>
          <a:endParaRPr lang="tr-TR"/>
        </a:p>
      </dgm:t>
    </dgm:pt>
    <dgm:pt modelId="{E68868FF-56D0-4094-BC60-6A78EEEF557D}" type="pres">
      <dgm:prSet presAssocID="{841ECE3D-3755-4A9D-8E40-6AC5146DE95D}" presName="spacer" presStyleCnt="0"/>
      <dgm:spPr/>
    </dgm:pt>
    <dgm:pt modelId="{A5D01E35-2985-4383-82BB-C2DFFDDFBADE}" type="pres">
      <dgm:prSet presAssocID="{E720ACB0-4315-4714-84EF-BC8AA09CD91F}" presName="comp" presStyleCnt="0"/>
      <dgm:spPr/>
    </dgm:pt>
    <dgm:pt modelId="{7356783B-8DDC-439B-87E9-EA80DC6D0102}" type="pres">
      <dgm:prSet presAssocID="{E720ACB0-4315-4714-84EF-BC8AA09CD91F}" presName="box" presStyleLbl="node1" presStyleIdx="3" presStyleCnt="4"/>
      <dgm:spPr/>
      <dgm:t>
        <a:bodyPr/>
        <a:lstStyle/>
        <a:p>
          <a:endParaRPr lang="tr-TR"/>
        </a:p>
      </dgm:t>
    </dgm:pt>
    <dgm:pt modelId="{22E3F798-16FB-43EF-90C8-2034310EAC44}" type="pres">
      <dgm:prSet presAssocID="{E720ACB0-4315-4714-84EF-BC8AA09CD91F}" presName="img" presStyleLbl="fgImgPlace1" presStyleIdx="3" presStyleCnt="4"/>
      <dgm:spPr>
        <a:blipFill rotWithShape="1">
          <a:blip xmlns:r="http://schemas.openxmlformats.org/officeDocument/2006/relationships" r:embed="rId4" cstate="screen">
            <a:extLst>
              <a:ext uri="{28A0092B-C50C-407E-A947-70E740481C1C}">
                <a14:useLocalDpi xmlns:a14="http://schemas.microsoft.com/office/drawing/2010/main"/>
              </a:ext>
            </a:extLst>
          </a:blip>
          <a:stretch>
            <a:fillRect/>
          </a:stretch>
        </a:blipFill>
      </dgm:spPr>
      <dgm:t>
        <a:bodyPr/>
        <a:lstStyle/>
        <a:p>
          <a:endParaRPr lang="tr-TR"/>
        </a:p>
      </dgm:t>
    </dgm:pt>
    <dgm:pt modelId="{ED6289D0-9D15-46C5-995A-4DC2CBAEB8D8}" type="pres">
      <dgm:prSet presAssocID="{E720ACB0-4315-4714-84EF-BC8AA09CD91F}" presName="text" presStyleLbl="node1" presStyleIdx="3" presStyleCnt="4">
        <dgm:presLayoutVars>
          <dgm:bulletEnabled val="1"/>
        </dgm:presLayoutVars>
      </dgm:prSet>
      <dgm:spPr/>
      <dgm:t>
        <a:bodyPr/>
        <a:lstStyle/>
        <a:p>
          <a:endParaRPr lang="tr-TR"/>
        </a:p>
      </dgm:t>
    </dgm:pt>
  </dgm:ptLst>
  <dgm:cxnLst>
    <dgm:cxn modelId="{4461F1D2-A822-4BD9-B664-1B5E5EF9AC84}" srcId="{90A92207-FAAC-4127-81BF-8C93C7ABD83C}" destId="{E720ACB0-4315-4714-84EF-BC8AA09CD91F}" srcOrd="3" destOrd="0" parTransId="{72301482-2134-4F14-ABE9-07956E4728B3}" sibTransId="{7E3A3A03-BD6F-4A60-B563-86994E0A0F70}"/>
    <dgm:cxn modelId="{23AC3AB8-735C-448B-BFD9-EE1E47FD56D7}" srcId="{90A92207-FAAC-4127-81BF-8C93C7ABD83C}" destId="{5B5B82CF-5BFF-4F97-89C9-101E682392F9}" srcOrd="2" destOrd="0" parTransId="{1A29E27F-28B5-45D7-B1F5-83343E11204E}" sibTransId="{841ECE3D-3755-4A9D-8E40-6AC5146DE95D}"/>
    <dgm:cxn modelId="{16C35E3D-17BD-43D8-89DF-5FE54564536A}" type="presOf" srcId="{A26E8492-8FFA-4CE0-BC58-765FC86AAEF2}" destId="{25EB98A7-D40C-423D-8749-2E450708F214}" srcOrd="0" destOrd="0" presId="urn:microsoft.com/office/officeart/2005/8/layout/vList4#16"/>
    <dgm:cxn modelId="{83BB418F-5BEF-4E77-A037-6FF7DC022AD6}" type="presOf" srcId="{A4D21A81-7CC2-43F6-B345-EE033D49A316}" destId="{11553CC1-5E13-4A8F-9919-B3031702D29C}" srcOrd="1" destOrd="0" presId="urn:microsoft.com/office/officeart/2005/8/layout/vList4#16"/>
    <dgm:cxn modelId="{A1DD0E69-BB39-4142-BC75-78FED351F96C}" type="presOf" srcId="{5B5B82CF-5BFF-4F97-89C9-101E682392F9}" destId="{80DD79D8-9284-4EEB-9B43-D50DC4CBD6CA}" srcOrd="0" destOrd="0" presId="urn:microsoft.com/office/officeart/2005/8/layout/vList4#16"/>
    <dgm:cxn modelId="{67CCD23A-FDC7-4C75-9A16-CA52C5E4BE4F}" type="presOf" srcId="{E720ACB0-4315-4714-84EF-BC8AA09CD91F}" destId="{ED6289D0-9D15-46C5-995A-4DC2CBAEB8D8}" srcOrd="1" destOrd="0" presId="urn:microsoft.com/office/officeart/2005/8/layout/vList4#16"/>
    <dgm:cxn modelId="{EC793873-322B-407C-9D87-EDDFD382A847}" srcId="{90A92207-FAAC-4127-81BF-8C93C7ABD83C}" destId="{A26E8492-8FFA-4CE0-BC58-765FC86AAEF2}" srcOrd="1" destOrd="0" parTransId="{4B002D36-9CE3-4DDD-89F3-B8D2BC9123C2}" sibTransId="{2FAFA1CC-B8D9-43C0-9293-A23F55D169A8}"/>
    <dgm:cxn modelId="{42919E4A-65E7-42BD-8F79-CBAF700CB2EB}" type="presOf" srcId="{90A92207-FAAC-4127-81BF-8C93C7ABD83C}" destId="{0E041A5B-DFDC-49F0-A268-D328046EF6D3}" srcOrd="0" destOrd="0" presId="urn:microsoft.com/office/officeart/2005/8/layout/vList4#16"/>
    <dgm:cxn modelId="{640AE300-E637-4A4D-9511-F26996FE7E2A}" srcId="{90A92207-FAAC-4127-81BF-8C93C7ABD83C}" destId="{A4D21A81-7CC2-43F6-B345-EE033D49A316}" srcOrd="0" destOrd="0" parTransId="{4E480463-57C3-468F-9C2F-40FCFA596AC5}" sibTransId="{05A90B3A-75F0-458D-9491-9084954ECD2F}"/>
    <dgm:cxn modelId="{49121827-407F-47BE-AA29-00E260591D73}" type="presOf" srcId="{A4D21A81-7CC2-43F6-B345-EE033D49A316}" destId="{0BB30879-44B9-48E9-9754-B5DEA5A8571B}" srcOrd="0" destOrd="0" presId="urn:microsoft.com/office/officeart/2005/8/layout/vList4#16"/>
    <dgm:cxn modelId="{5A7F9EDF-5376-4B72-BBB9-F5470A9063A6}" type="presOf" srcId="{E720ACB0-4315-4714-84EF-BC8AA09CD91F}" destId="{7356783B-8DDC-439B-87E9-EA80DC6D0102}" srcOrd="0" destOrd="0" presId="urn:microsoft.com/office/officeart/2005/8/layout/vList4#16"/>
    <dgm:cxn modelId="{D8C59676-35A6-4036-B620-0CF345B04839}" type="presOf" srcId="{5B5B82CF-5BFF-4F97-89C9-101E682392F9}" destId="{7429EDD6-CC3B-4EDA-BC7C-D4EA6AC25397}" srcOrd="1" destOrd="0" presId="urn:microsoft.com/office/officeart/2005/8/layout/vList4#16"/>
    <dgm:cxn modelId="{C24C320D-4B10-4916-B593-8873E050BFAF}" type="presOf" srcId="{A26E8492-8FFA-4CE0-BC58-765FC86AAEF2}" destId="{92D28B08-33A5-427D-8E6E-F2CB4DF5B7AD}" srcOrd="1" destOrd="0" presId="urn:microsoft.com/office/officeart/2005/8/layout/vList4#16"/>
    <dgm:cxn modelId="{42070734-5393-49C9-B487-7793C43CB3A2}" type="presParOf" srcId="{0E041A5B-DFDC-49F0-A268-D328046EF6D3}" destId="{607C7C14-B636-4346-806C-E1F6FF659EF8}" srcOrd="0" destOrd="0" presId="urn:microsoft.com/office/officeart/2005/8/layout/vList4#16"/>
    <dgm:cxn modelId="{2F820543-44FF-4762-9FC6-5C32D7FF9695}" type="presParOf" srcId="{607C7C14-B636-4346-806C-E1F6FF659EF8}" destId="{0BB30879-44B9-48E9-9754-B5DEA5A8571B}" srcOrd="0" destOrd="0" presId="urn:microsoft.com/office/officeart/2005/8/layout/vList4#16"/>
    <dgm:cxn modelId="{75DBC525-6640-4AE8-A4A8-D7D324C55CCE}" type="presParOf" srcId="{607C7C14-B636-4346-806C-E1F6FF659EF8}" destId="{2C10DEEE-D705-4647-8323-135E161A7C1C}" srcOrd="1" destOrd="0" presId="urn:microsoft.com/office/officeart/2005/8/layout/vList4#16"/>
    <dgm:cxn modelId="{F357FEB3-CE87-4341-9969-1D658094E246}" type="presParOf" srcId="{607C7C14-B636-4346-806C-E1F6FF659EF8}" destId="{11553CC1-5E13-4A8F-9919-B3031702D29C}" srcOrd="2" destOrd="0" presId="urn:microsoft.com/office/officeart/2005/8/layout/vList4#16"/>
    <dgm:cxn modelId="{926D1F24-4A3A-4ADA-A33B-D09DBAB56245}" type="presParOf" srcId="{0E041A5B-DFDC-49F0-A268-D328046EF6D3}" destId="{163F2D50-3A79-490D-A037-3D66F9C9ADDB}" srcOrd="1" destOrd="0" presId="urn:microsoft.com/office/officeart/2005/8/layout/vList4#16"/>
    <dgm:cxn modelId="{5F81E02F-AB0E-426F-9E9B-6C41E63EF240}" type="presParOf" srcId="{0E041A5B-DFDC-49F0-A268-D328046EF6D3}" destId="{2A99EF48-CD38-433E-B5D4-09CCC2E0C513}" srcOrd="2" destOrd="0" presId="urn:microsoft.com/office/officeart/2005/8/layout/vList4#16"/>
    <dgm:cxn modelId="{B0C38B76-93C4-472C-B9EE-3FFD3E7770C0}" type="presParOf" srcId="{2A99EF48-CD38-433E-B5D4-09CCC2E0C513}" destId="{25EB98A7-D40C-423D-8749-2E450708F214}" srcOrd="0" destOrd="0" presId="urn:microsoft.com/office/officeart/2005/8/layout/vList4#16"/>
    <dgm:cxn modelId="{DBE1140C-5207-4261-B559-E02A7E8E550D}" type="presParOf" srcId="{2A99EF48-CD38-433E-B5D4-09CCC2E0C513}" destId="{8D331396-7698-4111-8465-C4C704C1543D}" srcOrd="1" destOrd="0" presId="urn:microsoft.com/office/officeart/2005/8/layout/vList4#16"/>
    <dgm:cxn modelId="{19284E3F-FE7B-4BEC-874E-419A9460D2BA}" type="presParOf" srcId="{2A99EF48-CD38-433E-B5D4-09CCC2E0C513}" destId="{92D28B08-33A5-427D-8E6E-F2CB4DF5B7AD}" srcOrd="2" destOrd="0" presId="urn:microsoft.com/office/officeart/2005/8/layout/vList4#16"/>
    <dgm:cxn modelId="{B3ED53B1-C526-4957-AB21-CCB1D3F9D953}" type="presParOf" srcId="{0E041A5B-DFDC-49F0-A268-D328046EF6D3}" destId="{7E1EE3E0-9F47-48E3-A7F5-49840C9CCF8A}" srcOrd="3" destOrd="0" presId="urn:microsoft.com/office/officeart/2005/8/layout/vList4#16"/>
    <dgm:cxn modelId="{7543729C-DFCF-4F5B-A27F-45CCCC40CF6E}" type="presParOf" srcId="{0E041A5B-DFDC-49F0-A268-D328046EF6D3}" destId="{70D61348-CEF9-40F9-AAC2-7346193E6DC2}" srcOrd="4" destOrd="0" presId="urn:microsoft.com/office/officeart/2005/8/layout/vList4#16"/>
    <dgm:cxn modelId="{E4B1C673-F303-4A15-9AA3-9DCC460168DB}" type="presParOf" srcId="{70D61348-CEF9-40F9-AAC2-7346193E6DC2}" destId="{80DD79D8-9284-4EEB-9B43-D50DC4CBD6CA}" srcOrd="0" destOrd="0" presId="urn:microsoft.com/office/officeart/2005/8/layout/vList4#16"/>
    <dgm:cxn modelId="{D9A6E13B-AC6E-4C14-A2D1-7BE732A6AB7A}" type="presParOf" srcId="{70D61348-CEF9-40F9-AAC2-7346193E6DC2}" destId="{B496460A-405A-41C5-A334-A3106E95ADF3}" srcOrd="1" destOrd="0" presId="urn:microsoft.com/office/officeart/2005/8/layout/vList4#16"/>
    <dgm:cxn modelId="{E81F7CFE-A2D1-4385-9C1D-761AB5C01C5F}" type="presParOf" srcId="{70D61348-CEF9-40F9-AAC2-7346193E6DC2}" destId="{7429EDD6-CC3B-4EDA-BC7C-D4EA6AC25397}" srcOrd="2" destOrd="0" presId="urn:microsoft.com/office/officeart/2005/8/layout/vList4#16"/>
    <dgm:cxn modelId="{D89D3302-F5B2-46B3-8690-5DE7C7127C7D}" type="presParOf" srcId="{0E041A5B-DFDC-49F0-A268-D328046EF6D3}" destId="{E68868FF-56D0-4094-BC60-6A78EEEF557D}" srcOrd="5" destOrd="0" presId="urn:microsoft.com/office/officeart/2005/8/layout/vList4#16"/>
    <dgm:cxn modelId="{2E36ABC7-2037-4D93-BE88-5C34849905DA}" type="presParOf" srcId="{0E041A5B-DFDC-49F0-A268-D328046EF6D3}" destId="{A5D01E35-2985-4383-82BB-C2DFFDDFBADE}" srcOrd="6" destOrd="0" presId="urn:microsoft.com/office/officeart/2005/8/layout/vList4#16"/>
    <dgm:cxn modelId="{19E12BE8-6AD9-4E84-8E0F-0BECAD9E8009}" type="presParOf" srcId="{A5D01E35-2985-4383-82BB-C2DFFDDFBADE}" destId="{7356783B-8DDC-439B-87E9-EA80DC6D0102}" srcOrd="0" destOrd="0" presId="urn:microsoft.com/office/officeart/2005/8/layout/vList4#16"/>
    <dgm:cxn modelId="{7360A52C-1D46-4021-A2ED-BDC4FCA25A8D}" type="presParOf" srcId="{A5D01E35-2985-4383-82BB-C2DFFDDFBADE}" destId="{22E3F798-16FB-43EF-90C8-2034310EAC44}" srcOrd="1" destOrd="0" presId="urn:microsoft.com/office/officeart/2005/8/layout/vList4#16"/>
    <dgm:cxn modelId="{B5C4D02E-E87B-478D-860E-AD8A985548C6}" type="presParOf" srcId="{A5D01E35-2985-4383-82BB-C2DFFDDFBADE}" destId="{ED6289D0-9D15-46C5-995A-4DC2CBAEB8D8}"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tr-TR"/>
        </a:p>
      </dgm:t>
    </dgm:pt>
    <dgm:pt modelId="{5B5B82CF-5BFF-4F97-89C9-101E682392F9}">
      <dgm:prSet custT="1"/>
      <dgm:spPr/>
      <dgm:t>
        <a:bodyPr/>
        <a:lstStyle/>
        <a:p>
          <a:pPr algn="just"/>
          <a:r>
            <a:rPr lang="tr-TR" sz="2000" dirty="0" smtClean="0"/>
            <a:t>Sanayi Politikaları Yuvarlak Masa Toplantısı- II</a:t>
          </a:r>
          <a:endParaRPr lang="tr-TR" sz="2000" dirty="0"/>
        </a:p>
      </dgm:t>
    </dgm:pt>
    <dgm:pt modelId="{1A29E27F-28B5-45D7-B1F5-83343E11204E}" type="parTrans" cxnId="{23AC3AB8-735C-448B-BFD9-EE1E47FD56D7}">
      <dgm:prSet/>
      <dgm:spPr/>
      <dgm:t>
        <a:bodyPr/>
        <a:lstStyle/>
        <a:p>
          <a:endParaRPr lang="tr-TR"/>
        </a:p>
      </dgm:t>
    </dgm:pt>
    <dgm:pt modelId="{841ECE3D-3755-4A9D-8E40-6AC5146DE95D}" type="sibTrans" cxnId="{23AC3AB8-735C-448B-BFD9-EE1E47FD56D7}">
      <dgm:prSet/>
      <dgm:spPr/>
      <dgm:t>
        <a:bodyPr/>
        <a:lstStyle/>
        <a:p>
          <a:endParaRPr lang="tr-TR"/>
        </a:p>
      </dgm:t>
    </dgm:pt>
    <dgm:pt modelId="{E720ACB0-4315-4714-84EF-BC8AA09CD91F}">
      <dgm:prSet custT="1"/>
      <dgm:spPr/>
      <dgm:t>
        <a:bodyPr/>
        <a:lstStyle/>
        <a:p>
          <a:pPr algn="just"/>
          <a:r>
            <a:rPr lang="tr-TR" sz="2000" dirty="0" smtClean="0"/>
            <a:t>Enerji Sektörü Değerlendirme </a:t>
          </a:r>
          <a:r>
            <a:rPr lang="tr-TR" sz="2000" dirty="0" smtClean="0"/>
            <a:t>Platformu</a:t>
          </a:r>
          <a:endParaRPr lang="tr-TR" sz="2000" dirty="0"/>
        </a:p>
      </dgm:t>
    </dgm:pt>
    <dgm:pt modelId="{72301482-2134-4F14-ABE9-07956E4728B3}" type="parTrans" cxnId="{4461F1D2-A822-4BD9-B664-1B5E5EF9AC84}">
      <dgm:prSet/>
      <dgm:spPr/>
      <dgm:t>
        <a:bodyPr/>
        <a:lstStyle/>
        <a:p>
          <a:endParaRPr lang="tr-TR"/>
        </a:p>
      </dgm:t>
    </dgm:pt>
    <dgm:pt modelId="{7E3A3A03-BD6F-4A60-B563-86994E0A0F70}" type="sibTrans" cxnId="{4461F1D2-A822-4BD9-B664-1B5E5EF9AC84}">
      <dgm:prSet/>
      <dgm:spPr/>
      <dgm:t>
        <a:bodyPr/>
        <a:lstStyle/>
        <a:p>
          <a:endParaRPr lang="tr-TR"/>
        </a:p>
      </dgm:t>
    </dgm:pt>
    <dgm:pt modelId="{A26E8492-8FFA-4CE0-BC58-765FC86AAEF2}">
      <dgm:prSet custT="1"/>
      <dgm:spPr/>
      <dgm:t>
        <a:bodyPr/>
        <a:lstStyle/>
        <a:p>
          <a:pPr algn="just"/>
          <a:r>
            <a:rPr lang="tr-TR" sz="2000" dirty="0" smtClean="0"/>
            <a:t>“Turizm Sektörü Strateji  </a:t>
          </a:r>
          <a:r>
            <a:rPr lang="tr-TR" sz="2000" dirty="0" err="1" smtClean="0"/>
            <a:t>Belgesi”nin</a:t>
          </a:r>
          <a:r>
            <a:rPr lang="tr-TR" sz="2000" dirty="0" smtClean="0"/>
            <a:t> hazırlanması</a:t>
          </a:r>
          <a:endParaRPr lang="tr-TR" sz="2000" dirty="0"/>
        </a:p>
      </dgm:t>
    </dgm:pt>
    <dgm:pt modelId="{4B002D36-9CE3-4DDD-89F3-B8D2BC9123C2}" type="parTrans" cxnId="{EC793873-322B-407C-9D87-EDDFD382A847}">
      <dgm:prSet/>
      <dgm:spPr/>
      <dgm:t>
        <a:bodyPr/>
        <a:lstStyle/>
        <a:p>
          <a:endParaRPr lang="tr-TR"/>
        </a:p>
      </dgm:t>
    </dgm:pt>
    <dgm:pt modelId="{2FAFA1CC-B8D9-43C0-9293-A23F55D169A8}" type="sibTrans" cxnId="{EC793873-322B-407C-9D87-EDDFD382A847}">
      <dgm:prSet/>
      <dgm:spPr/>
      <dgm:t>
        <a:bodyPr/>
        <a:lstStyle/>
        <a:p>
          <a:endParaRPr lang="tr-TR"/>
        </a:p>
      </dgm:t>
    </dgm:pt>
    <dgm:pt modelId="{A4D21A81-7CC2-43F6-B345-EE033D49A316}">
      <dgm:prSet custT="1"/>
      <dgm:spPr/>
      <dgm:t>
        <a:bodyPr/>
        <a:lstStyle/>
        <a:p>
          <a:pPr algn="just"/>
          <a:r>
            <a:rPr lang="tr-TR" sz="2000" dirty="0" smtClean="0"/>
            <a:t>Türkiye Savunma Sanayi Yol </a:t>
          </a:r>
          <a:r>
            <a:rPr lang="tr-TR" sz="2000" dirty="0" err="1" smtClean="0"/>
            <a:t>Haritası’nın</a:t>
          </a:r>
          <a:r>
            <a:rPr lang="tr-TR" sz="2000" dirty="0" smtClean="0"/>
            <a:t> hazırlanması</a:t>
          </a:r>
          <a:endParaRPr lang="tr-TR" sz="2000" dirty="0"/>
        </a:p>
      </dgm:t>
    </dgm:pt>
    <dgm:pt modelId="{4E480463-57C3-468F-9C2F-40FCFA596AC5}" type="parTrans" cxnId="{640AE300-E637-4A4D-9511-F26996FE7E2A}">
      <dgm:prSet/>
      <dgm:spPr/>
      <dgm:t>
        <a:bodyPr/>
        <a:lstStyle/>
        <a:p>
          <a:endParaRPr lang="tr-TR"/>
        </a:p>
      </dgm:t>
    </dgm:pt>
    <dgm:pt modelId="{05A90B3A-75F0-458D-9491-9084954ECD2F}" type="sibTrans" cxnId="{640AE300-E637-4A4D-9511-F26996FE7E2A}">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607C7C14-B636-4346-806C-E1F6FF659EF8}" type="pres">
      <dgm:prSet presAssocID="{A4D21A81-7CC2-43F6-B345-EE033D49A316}" presName="comp" presStyleCnt="0"/>
      <dgm:spPr/>
    </dgm:pt>
    <dgm:pt modelId="{0BB30879-44B9-48E9-9754-B5DEA5A8571B}" type="pres">
      <dgm:prSet presAssocID="{A4D21A81-7CC2-43F6-B345-EE033D49A316}" presName="box" presStyleLbl="node1" presStyleIdx="0" presStyleCnt="4"/>
      <dgm:spPr/>
      <dgm:t>
        <a:bodyPr/>
        <a:lstStyle/>
        <a:p>
          <a:endParaRPr lang="tr-TR"/>
        </a:p>
      </dgm:t>
    </dgm:pt>
    <dgm:pt modelId="{2C10DEEE-D705-4647-8323-135E161A7C1C}" type="pres">
      <dgm:prSet presAssocID="{A4D21A81-7CC2-43F6-B345-EE033D49A316}" presName="img" presStyleLbl="fgImgPlace1" presStyleIdx="0" presStyleCnt="4"/>
      <dgm:spPr>
        <a:blipFill rotWithShape="1">
          <a:blip xmlns:r="http://schemas.openxmlformats.org/officeDocument/2006/relationships" r:embed="rId1" cstate="screen">
            <a:extLst>
              <a:ext uri="{28A0092B-C50C-407E-A947-70E740481C1C}">
                <a14:useLocalDpi xmlns:a14="http://schemas.microsoft.com/office/drawing/2010/main"/>
              </a:ext>
            </a:extLst>
          </a:blip>
          <a:stretch>
            <a:fillRect/>
          </a:stretch>
        </a:blipFill>
      </dgm:spPr>
      <dgm:t>
        <a:bodyPr/>
        <a:lstStyle/>
        <a:p>
          <a:endParaRPr lang="tr-TR"/>
        </a:p>
      </dgm:t>
    </dgm:pt>
    <dgm:pt modelId="{11553CC1-5E13-4A8F-9919-B3031702D29C}" type="pres">
      <dgm:prSet presAssocID="{A4D21A81-7CC2-43F6-B345-EE033D49A316}" presName="text" presStyleLbl="node1" presStyleIdx="0" presStyleCnt="4">
        <dgm:presLayoutVars>
          <dgm:bulletEnabled val="1"/>
        </dgm:presLayoutVars>
      </dgm:prSet>
      <dgm:spPr/>
      <dgm:t>
        <a:bodyPr/>
        <a:lstStyle/>
        <a:p>
          <a:endParaRPr lang="tr-TR"/>
        </a:p>
      </dgm:t>
    </dgm:pt>
    <dgm:pt modelId="{163F2D50-3A79-490D-A037-3D66F9C9ADDB}" type="pres">
      <dgm:prSet presAssocID="{05A90B3A-75F0-458D-9491-9084954ECD2F}" presName="spacer" presStyleCnt="0"/>
      <dgm:spPr/>
    </dgm:pt>
    <dgm:pt modelId="{2A99EF48-CD38-433E-B5D4-09CCC2E0C513}" type="pres">
      <dgm:prSet presAssocID="{A26E8492-8FFA-4CE0-BC58-765FC86AAEF2}" presName="comp" presStyleCnt="0"/>
      <dgm:spPr/>
    </dgm:pt>
    <dgm:pt modelId="{25EB98A7-D40C-423D-8749-2E450708F214}" type="pres">
      <dgm:prSet presAssocID="{A26E8492-8FFA-4CE0-BC58-765FC86AAEF2}" presName="box" presStyleLbl="node1" presStyleIdx="1" presStyleCnt="4" custLinFactNeighborX="480" custLinFactNeighborY="-1721"/>
      <dgm:spPr/>
      <dgm:t>
        <a:bodyPr/>
        <a:lstStyle/>
        <a:p>
          <a:endParaRPr lang="tr-TR"/>
        </a:p>
      </dgm:t>
    </dgm:pt>
    <dgm:pt modelId="{8D331396-7698-4111-8465-C4C704C1543D}" type="pres">
      <dgm:prSet presAssocID="{A26E8492-8FFA-4CE0-BC58-765FC86AAEF2}" presName="img" presStyleLbl="fgImgPlace1" presStyleIdx="1" presStyleCnt="4"/>
      <dgm:spPr>
        <a:blipFill rotWithShape="1">
          <a:blip xmlns:r="http://schemas.openxmlformats.org/officeDocument/2006/relationships" r:embed="rId2" cstate="screen">
            <a:extLst>
              <a:ext uri="{28A0092B-C50C-407E-A947-70E740481C1C}">
                <a14:useLocalDpi xmlns:a14="http://schemas.microsoft.com/office/drawing/2010/main"/>
              </a:ext>
            </a:extLst>
          </a:blip>
          <a:stretch>
            <a:fillRect/>
          </a:stretch>
        </a:blipFill>
      </dgm:spPr>
      <dgm:t>
        <a:bodyPr/>
        <a:lstStyle/>
        <a:p>
          <a:endParaRPr lang="tr-TR"/>
        </a:p>
      </dgm:t>
    </dgm:pt>
    <dgm:pt modelId="{92D28B08-33A5-427D-8E6E-F2CB4DF5B7AD}" type="pres">
      <dgm:prSet presAssocID="{A26E8492-8FFA-4CE0-BC58-765FC86AAEF2}" presName="text" presStyleLbl="node1" presStyleIdx="1" presStyleCnt="4">
        <dgm:presLayoutVars>
          <dgm:bulletEnabled val="1"/>
        </dgm:presLayoutVars>
      </dgm:prSet>
      <dgm:spPr/>
      <dgm:t>
        <a:bodyPr/>
        <a:lstStyle/>
        <a:p>
          <a:endParaRPr lang="tr-TR"/>
        </a:p>
      </dgm:t>
    </dgm:pt>
    <dgm:pt modelId="{7E1EE3E0-9F47-48E3-A7F5-49840C9CCF8A}" type="pres">
      <dgm:prSet presAssocID="{2FAFA1CC-B8D9-43C0-9293-A23F55D169A8}" presName="spacer" presStyleCnt="0"/>
      <dgm:spPr/>
    </dgm:pt>
    <dgm:pt modelId="{70D61348-CEF9-40F9-AAC2-7346193E6DC2}" type="pres">
      <dgm:prSet presAssocID="{5B5B82CF-5BFF-4F97-89C9-101E682392F9}" presName="comp" presStyleCnt="0"/>
      <dgm:spPr/>
    </dgm:pt>
    <dgm:pt modelId="{80DD79D8-9284-4EEB-9B43-D50DC4CBD6CA}" type="pres">
      <dgm:prSet presAssocID="{5B5B82CF-5BFF-4F97-89C9-101E682392F9}" presName="box" presStyleLbl="node1" presStyleIdx="2" presStyleCnt="4"/>
      <dgm:spPr/>
      <dgm:t>
        <a:bodyPr/>
        <a:lstStyle/>
        <a:p>
          <a:endParaRPr lang="tr-TR"/>
        </a:p>
      </dgm:t>
    </dgm:pt>
    <dgm:pt modelId="{B496460A-405A-41C5-A334-A3106E95ADF3}" type="pres">
      <dgm:prSet presAssocID="{5B5B82CF-5BFF-4F97-89C9-101E682392F9}" presName="img" presStyleLbl="fgImgPlace1" presStyleIdx="2" presStyleCnt="4"/>
      <dgm:spPr>
        <a:blipFill rotWithShape="1">
          <a:blip xmlns:r="http://schemas.openxmlformats.org/officeDocument/2006/relationships" r:embed="rId3" cstate="screen">
            <a:extLst>
              <a:ext uri="{28A0092B-C50C-407E-A947-70E740481C1C}">
                <a14:useLocalDpi xmlns:a14="http://schemas.microsoft.com/office/drawing/2010/main"/>
              </a:ext>
            </a:extLst>
          </a:blip>
          <a:stretch>
            <a:fillRect/>
          </a:stretch>
        </a:blipFill>
      </dgm:spPr>
      <dgm:t>
        <a:bodyPr/>
        <a:lstStyle/>
        <a:p>
          <a:endParaRPr lang="tr-TR"/>
        </a:p>
      </dgm:t>
    </dgm:pt>
    <dgm:pt modelId="{7429EDD6-CC3B-4EDA-BC7C-D4EA6AC25397}" type="pres">
      <dgm:prSet presAssocID="{5B5B82CF-5BFF-4F97-89C9-101E682392F9}" presName="text" presStyleLbl="node1" presStyleIdx="2" presStyleCnt="4">
        <dgm:presLayoutVars>
          <dgm:bulletEnabled val="1"/>
        </dgm:presLayoutVars>
      </dgm:prSet>
      <dgm:spPr/>
      <dgm:t>
        <a:bodyPr/>
        <a:lstStyle/>
        <a:p>
          <a:endParaRPr lang="tr-TR"/>
        </a:p>
      </dgm:t>
    </dgm:pt>
    <dgm:pt modelId="{E68868FF-56D0-4094-BC60-6A78EEEF557D}" type="pres">
      <dgm:prSet presAssocID="{841ECE3D-3755-4A9D-8E40-6AC5146DE95D}" presName="spacer" presStyleCnt="0"/>
      <dgm:spPr/>
    </dgm:pt>
    <dgm:pt modelId="{A5D01E35-2985-4383-82BB-C2DFFDDFBADE}" type="pres">
      <dgm:prSet presAssocID="{E720ACB0-4315-4714-84EF-BC8AA09CD91F}" presName="comp" presStyleCnt="0"/>
      <dgm:spPr/>
    </dgm:pt>
    <dgm:pt modelId="{7356783B-8DDC-439B-87E9-EA80DC6D0102}" type="pres">
      <dgm:prSet presAssocID="{E720ACB0-4315-4714-84EF-BC8AA09CD91F}" presName="box" presStyleLbl="node1" presStyleIdx="3" presStyleCnt="4"/>
      <dgm:spPr/>
      <dgm:t>
        <a:bodyPr/>
        <a:lstStyle/>
        <a:p>
          <a:endParaRPr lang="tr-TR"/>
        </a:p>
      </dgm:t>
    </dgm:pt>
    <dgm:pt modelId="{22E3F798-16FB-43EF-90C8-2034310EAC44}" type="pres">
      <dgm:prSet presAssocID="{E720ACB0-4315-4714-84EF-BC8AA09CD91F}" presName="img" presStyleLbl="fgImgPlace1" presStyleIdx="3" presStyleCnt="4"/>
      <dgm:spPr>
        <a:blipFill rotWithShape="1">
          <a:blip xmlns:r="http://schemas.openxmlformats.org/officeDocument/2006/relationships" r:embed="rId4" cstate="screen">
            <a:extLst>
              <a:ext uri="{28A0092B-C50C-407E-A947-70E740481C1C}">
                <a14:useLocalDpi xmlns:a14="http://schemas.microsoft.com/office/drawing/2010/main"/>
              </a:ext>
            </a:extLst>
          </a:blip>
          <a:stretch>
            <a:fillRect/>
          </a:stretch>
        </a:blipFill>
      </dgm:spPr>
      <dgm:t>
        <a:bodyPr/>
        <a:lstStyle/>
        <a:p>
          <a:endParaRPr lang="tr-TR"/>
        </a:p>
      </dgm:t>
    </dgm:pt>
    <dgm:pt modelId="{ED6289D0-9D15-46C5-995A-4DC2CBAEB8D8}" type="pres">
      <dgm:prSet presAssocID="{E720ACB0-4315-4714-84EF-BC8AA09CD91F}" presName="text" presStyleLbl="node1" presStyleIdx="3" presStyleCnt="4">
        <dgm:presLayoutVars>
          <dgm:bulletEnabled val="1"/>
        </dgm:presLayoutVars>
      </dgm:prSet>
      <dgm:spPr/>
      <dgm:t>
        <a:bodyPr/>
        <a:lstStyle/>
        <a:p>
          <a:endParaRPr lang="tr-TR"/>
        </a:p>
      </dgm:t>
    </dgm:pt>
  </dgm:ptLst>
  <dgm:cxnLst>
    <dgm:cxn modelId="{4461F1D2-A822-4BD9-B664-1B5E5EF9AC84}" srcId="{90A92207-FAAC-4127-81BF-8C93C7ABD83C}" destId="{E720ACB0-4315-4714-84EF-BC8AA09CD91F}" srcOrd="3" destOrd="0" parTransId="{72301482-2134-4F14-ABE9-07956E4728B3}" sibTransId="{7E3A3A03-BD6F-4A60-B563-86994E0A0F70}"/>
    <dgm:cxn modelId="{23AC3AB8-735C-448B-BFD9-EE1E47FD56D7}" srcId="{90A92207-FAAC-4127-81BF-8C93C7ABD83C}" destId="{5B5B82CF-5BFF-4F97-89C9-101E682392F9}" srcOrd="2" destOrd="0" parTransId="{1A29E27F-28B5-45D7-B1F5-83343E11204E}" sibTransId="{841ECE3D-3755-4A9D-8E40-6AC5146DE95D}"/>
    <dgm:cxn modelId="{4C484D88-C9FC-4044-AD55-DDAE6A8CBC6F}" type="presOf" srcId="{A26E8492-8FFA-4CE0-BC58-765FC86AAEF2}" destId="{92D28B08-33A5-427D-8E6E-F2CB4DF5B7AD}" srcOrd="1" destOrd="0" presId="urn:microsoft.com/office/officeart/2005/8/layout/vList4#16"/>
    <dgm:cxn modelId="{96551688-4F44-4B92-A260-9C5F4AF0B78B}" type="presOf" srcId="{E720ACB0-4315-4714-84EF-BC8AA09CD91F}" destId="{7356783B-8DDC-439B-87E9-EA80DC6D0102}" srcOrd="0" destOrd="0" presId="urn:microsoft.com/office/officeart/2005/8/layout/vList4#16"/>
    <dgm:cxn modelId="{4E571F5A-3E46-4007-BC73-BA8CAE67BD8E}" type="presOf" srcId="{A4D21A81-7CC2-43F6-B345-EE033D49A316}" destId="{11553CC1-5E13-4A8F-9919-B3031702D29C}" srcOrd="1" destOrd="0" presId="urn:microsoft.com/office/officeart/2005/8/layout/vList4#16"/>
    <dgm:cxn modelId="{E674A5D3-8413-4CEA-ACE1-C672CFAC7E4D}" type="presOf" srcId="{90A92207-FAAC-4127-81BF-8C93C7ABD83C}" destId="{0E041A5B-DFDC-49F0-A268-D328046EF6D3}" srcOrd="0" destOrd="0" presId="urn:microsoft.com/office/officeart/2005/8/layout/vList4#16"/>
    <dgm:cxn modelId="{ED1AD04A-55DC-4B9C-A30B-6073A02AE738}" type="presOf" srcId="{A4D21A81-7CC2-43F6-B345-EE033D49A316}" destId="{0BB30879-44B9-48E9-9754-B5DEA5A8571B}" srcOrd="0" destOrd="0" presId="urn:microsoft.com/office/officeart/2005/8/layout/vList4#16"/>
    <dgm:cxn modelId="{B86F647F-DF7A-463F-A4EC-C40B4189DF62}" type="presOf" srcId="{5B5B82CF-5BFF-4F97-89C9-101E682392F9}" destId="{7429EDD6-CC3B-4EDA-BC7C-D4EA6AC25397}" srcOrd="1" destOrd="0" presId="urn:microsoft.com/office/officeart/2005/8/layout/vList4#16"/>
    <dgm:cxn modelId="{EC793873-322B-407C-9D87-EDDFD382A847}" srcId="{90A92207-FAAC-4127-81BF-8C93C7ABD83C}" destId="{A26E8492-8FFA-4CE0-BC58-765FC86AAEF2}" srcOrd="1" destOrd="0" parTransId="{4B002D36-9CE3-4DDD-89F3-B8D2BC9123C2}" sibTransId="{2FAFA1CC-B8D9-43C0-9293-A23F55D169A8}"/>
    <dgm:cxn modelId="{38E3462A-90E3-4E14-AD35-64E8C26D699B}" type="presOf" srcId="{5B5B82CF-5BFF-4F97-89C9-101E682392F9}" destId="{80DD79D8-9284-4EEB-9B43-D50DC4CBD6CA}" srcOrd="0" destOrd="0" presId="urn:microsoft.com/office/officeart/2005/8/layout/vList4#16"/>
    <dgm:cxn modelId="{B71B8766-1467-49F7-8769-599AF9736E7F}" type="presOf" srcId="{A26E8492-8FFA-4CE0-BC58-765FC86AAEF2}" destId="{25EB98A7-D40C-423D-8749-2E450708F214}" srcOrd="0" destOrd="0" presId="urn:microsoft.com/office/officeart/2005/8/layout/vList4#16"/>
    <dgm:cxn modelId="{BC0D5161-41A9-4794-9529-22E81B6B4186}" type="presOf" srcId="{E720ACB0-4315-4714-84EF-BC8AA09CD91F}" destId="{ED6289D0-9D15-46C5-995A-4DC2CBAEB8D8}" srcOrd="1" destOrd="0" presId="urn:microsoft.com/office/officeart/2005/8/layout/vList4#16"/>
    <dgm:cxn modelId="{640AE300-E637-4A4D-9511-F26996FE7E2A}" srcId="{90A92207-FAAC-4127-81BF-8C93C7ABD83C}" destId="{A4D21A81-7CC2-43F6-B345-EE033D49A316}" srcOrd="0" destOrd="0" parTransId="{4E480463-57C3-468F-9C2F-40FCFA596AC5}" sibTransId="{05A90B3A-75F0-458D-9491-9084954ECD2F}"/>
    <dgm:cxn modelId="{C77CB3C1-1AC6-4469-8DED-16881E54FA02}" type="presParOf" srcId="{0E041A5B-DFDC-49F0-A268-D328046EF6D3}" destId="{607C7C14-B636-4346-806C-E1F6FF659EF8}" srcOrd="0" destOrd="0" presId="urn:microsoft.com/office/officeart/2005/8/layout/vList4#16"/>
    <dgm:cxn modelId="{460DF129-0785-4CCD-8C90-3879BAAFDD09}" type="presParOf" srcId="{607C7C14-B636-4346-806C-E1F6FF659EF8}" destId="{0BB30879-44B9-48E9-9754-B5DEA5A8571B}" srcOrd="0" destOrd="0" presId="urn:microsoft.com/office/officeart/2005/8/layout/vList4#16"/>
    <dgm:cxn modelId="{4D377F49-0BF5-423E-BAF9-A874AF585884}" type="presParOf" srcId="{607C7C14-B636-4346-806C-E1F6FF659EF8}" destId="{2C10DEEE-D705-4647-8323-135E161A7C1C}" srcOrd="1" destOrd="0" presId="urn:microsoft.com/office/officeart/2005/8/layout/vList4#16"/>
    <dgm:cxn modelId="{0D0556AF-49A9-4049-AAC9-9681B6819866}" type="presParOf" srcId="{607C7C14-B636-4346-806C-E1F6FF659EF8}" destId="{11553CC1-5E13-4A8F-9919-B3031702D29C}" srcOrd="2" destOrd="0" presId="urn:microsoft.com/office/officeart/2005/8/layout/vList4#16"/>
    <dgm:cxn modelId="{0D8FDB07-85B9-4615-BBAE-B87458CAD40A}" type="presParOf" srcId="{0E041A5B-DFDC-49F0-A268-D328046EF6D3}" destId="{163F2D50-3A79-490D-A037-3D66F9C9ADDB}" srcOrd="1" destOrd="0" presId="urn:microsoft.com/office/officeart/2005/8/layout/vList4#16"/>
    <dgm:cxn modelId="{CAC41D0B-6D44-44F6-A254-E923AD9CDD6B}" type="presParOf" srcId="{0E041A5B-DFDC-49F0-A268-D328046EF6D3}" destId="{2A99EF48-CD38-433E-B5D4-09CCC2E0C513}" srcOrd="2" destOrd="0" presId="urn:microsoft.com/office/officeart/2005/8/layout/vList4#16"/>
    <dgm:cxn modelId="{C0327715-1B4A-4655-8190-C86827F42711}" type="presParOf" srcId="{2A99EF48-CD38-433E-B5D4-09CCC2E0C513}" destId="{25EB98A7-D40C-423D-8749-2E450708F214}" srcOrd="0" destOrd="0" presId="urn:microsoft.com/office/officeart/2005/8/layout/vList4#16"/>
    <dgm:cxn modelId="{CC42AC1C-231B-4694-85EF-FE0540800FF1}" type="presParOf" srcId="{2A99EF48-CD38-433E-B5D4-09CCC2E0C513}" destId="{8D331396-7698-4111-8465-C4C704C1543D}" srcOrd="1" destOrd="0" presId="urn:microsoft.com/office/officeart/2005/8/layout/vList4#16"/>
    <dgm:cxn modelId="{371C13AF-FFEB-4328-A55C-28E21F7D74B0}" type="presParOf" srcId="{2A99EF48-CD38-433E-B5D4-09CCC2E0C513}" destId="{92D28B08-33A5-427D-8E6E-F2CB4DF5B7AD}" srcOrd="2" destOrd="0" presId="urn:microsoft.com/office/officeart/2005/8/layout/vList4#16"/>
    <dgm:cxn modelId="{BF948D3D-E746-4E52-96B3-CAAF62716AB6}" type="presParOf" srcId="{0E041A5B-DFDC-49F0-A268-D328046EF6D3}" destId="{7E1EE3E0-9F47-48E3-A7F5-49840C9CCF8A}" srcOrd="3" destOrd="0" presId="urn:microsoft.com/office/officeart/2005/8/layout/vList4#16"/>
    <dgm:cxn modelId="{8C911CE4-422F-4918-8646-B7B85BCDA038}" type="presParOf" srcId="{0E041A5B-DFDC-49F0-A268-D328046EF6D3}" destId="{70D61348-CEF9-40F9-AAC2-7346193E6DC2}" srcOrd="4" destOrd="0" presId="urn:microsoft.com/office/officeart/2005/8/layout/vList4#16"/>
    <dgm:cxn modelId="{D8C6F98E-2E8C-4EFB-8380-3B59E1F64EF4}" type="presParOf" srcId="{70D61348-CEF9-40F9-AAC2-7346193E6DC2}" destId="{80DD79D8-9284-4EEB-9B43-D50DC4CBD6CA}" srcOrd="0" destOrd="0" presId="urn:microsoft.com/office/officeart/2005/8/layout/vList4#16"/>
    <dgm:cxn modelId="{56D6C004-C576-4085-9C5A-5BF339EDBCBE}" type="presParOf" srcId="{70D61348-CEF9-40F9-AAC2-7346193E6DC2}" destId="{B496460A-405A-41C5-A334-A3106E95ADF3}" srcOrd="1" destOrd="0" presId="urn:microsoft.com/office/officeart/2005/8/layout/vList4#16"/>
    <dgm:cxn modelId="{99C9CB4A-068F-404E-BC79-8C7DDA415CA3}" type="presParOf" srcId="{70D61348-CEF9-40F9-AAC2-7346193E6DC2}" destId="{7429EDD6-CC3B-4EDA-BC7C-D4EA6AC25397}" srcOrd="2" destOrd="0" presId="urn:microsoft.com/office/officeart/2005/8/layout/vList4#16"/>
    <dgm:cxn modelId="{F741222F-C1F2-4503-BC34-D38E59441E14}" type="presParOf" srcId="{0E041A5B-DFDC-49F0-A268-D328046EF6D3}" destId="{E68868FF-56D0-4094-BC60-6A78EEEF557D}" srcOrd="5" destOrd="0" presId="urn:microsoft.com/office/officeart/2005/8/layout/vList4#16"/>
    <dgm:cxn modelId="{7CFFE51D-0F10-4C08-9600-0DE98532F626}" type="presParOf" srcId="{0E041A5B-DFDC-49F0-A268-D328046EF6D3}" destId="{A5D01E35-2985-4383-82BB-C2DFFDDFBADE}" srcOrd="6" destOrd="0" presId="urn:microsoft.com/office/officeart/2005/8/layout/vList4#16"/>
    <dgm:cxn modelId="{3DCADF50-7022-4538-9790-32B884CDADB1}" type="presParOf" srcId="{A5D01E35-2985-4383-82BB-C2DFFDDFBADE}" destId="{7356783B-8DDC-439B-87E9-EA80DC6D0102}" srcOrd="0" destOrd="0" presId="urn:microsoft.com/office/officeart/2005/8/layout/vList4#16"/>
    <dgm:cxn modelId="{448CF809-5683-4872-BD00-A19990B84CBF}" type="presParOf" srcId="{A5D01E35-2985-4383-82BB-C2DFFDDFBADE}" destId="{22E3F798-16FB-43EF-90C8-2034310EAC44}" srcOrd="1" destOrd="0" presId="urn:microsoft.com/office/officeart/2005/8/layout/vList4#16"/>
    <dgm:cxn modelId="{9910F8CC-45E3-467E-93E9-DDFB50C741C5}" type="presParOf" srcId="{A5D01E35-2985-4383-82BB-C2DFFDDFBADE}" destId="{ED6289D0-9D15-46C5-995A-4DC2CBAEB8D8}"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tr-TR"/>
        </a:p>
      </dgm:t>
    </dgm:pt>
    <dgm:pt modelId="{5B5B82CF-5BFF-4F97-89C9-101E682392F9}">
      <dgm:prSet custT="1"/>
      <dgm:spPr/>
      <dgm:t>
        <a:bodyPr/>
        <a:lstStyle/>
        <a:p>
          <a:pPr algn="just"/>
          <a:r>
            <a:rPr lang="tr-TR" sz="2000" b="0" dirty="0" smtClean="0"/>
            <a:t>Yönetim Kurulları için Kurumsal Yönetim Prensipleri Rehberi</a:t>
          </a:r>
          <a:endParaRPr lang="tr-TR" sz="2000" b="0" dirty="0"/>
        </a:p>
      </dgm:t>
    </dgm:pt>
    <dgm:pt modelId="{1A29E27F-28B5-45D7-B1F5-83343E11204E}" type="parTrans" cxnId="{23AC3AB8-735C-448B-BFD9-EE1E47FD56D7}">
      <dgm:prSet/>
      <dgm:spPr/>
      <dgm:t>
        <a:bodyPr/>
        <a:lstStyle/>
        <a:p>
          <a:endParaRPr lang="tr-TR"/>
        </a:p>
      </dgm:t>
    </dgm:pt>
    <dgm:pt modelId="{841ECE3D-3755-4A9D-8E40-6AC5146DE95D}" type="sibTrans" cxnId="{23AC3AB8-735C-448B-BFD9-EE1E47FD56D7}">
      <dgm:prSet/>
      <dgm:spPr/>
      <dgm:t>
        <a:bodyPr/>
        <a:lstStyle/>
        <a:p>
          <a:endParaRPr lang="tr-TR"/>
        </a:p>
      </dgm:t>
    </dgm:pt>
    <dgm:pt modelId="{A26E8492-8FFA-4CE0-BC58-765FC86AAEF2}">
      <dgm:prSet custT="1"/>
      <dgm:spPr/>
      <dgm:t>
        <a:bodyPr/>
        <a:lstStyle/>
        <a:p>
          <a:pPr algn="just"/>
          <a:r>
            <a:rPr lang="tr-TR" sz="2000" b="0" dirty="0" smtClean="0"/>
            <a:t>TÜSİAD Fikri Haklar Sözlüğü</a:t>
          </a:r>
          <a:endParaRPr lang="tr-TR" sz="2000" b="0" dirty="0"/>
        </a:p>
      </dgm:t>
    </dgm:pt>
    <dgm:pt modelId="{4B002D36-9CE3-4DDD-89F3-B8D2BC9123C2}" type="parTrans" cxnId="{EC793873-322B-407C-9D87-EDDFD382A847}">
      <dgm:prSet/>
      <dgm:spPr/>
      <dgm:t>
        <a:bodyPr/>
        <a:lstStyle/>
        <a:p>
          <a:endParaRPr lang="tr-TR"/>
        </a:p>
      </dgm:t>
    </dgm:pt>
    <dgm:pt modelId="{2FAFA1CC-B8D9-43C0-9293-A23F55D169A8}" type="sibTrans" cxnId="{EC793873-322B-407C-9D87-EDDFD382A847}">
      <dgm:prSet/>
      <dgm:spPr/>
      <dgm:t>
        <a:bodyPr/>
        <a:lstStyle/>
        <a:p>
          <a:endParaRPr lang="tr-TR"/>
        </a:p>
      </dgm:t>
    </dgm:pt>
    <dgm:pt modelId="{A4D21A81-7CC2-43F6-B345-EE033D49A316}">
      <dgm:prSet custT="1"/>
      <dgm:spPr/>
      <dgm:t>
        <a:bodyPr/>
        <a:lstStyle/>
        <a:p>
          <a:pPr algn="just"/>
          <a:r>
            <a:rPr lang="tr-TR" sz="2000" b="0" dirty="0" smtClean="0"/>
            <a:t>Reel Sektörde İç Denetim Uygulamaları: Tespit ve Öneriler Raporu</a:t>
          </a:r>
          <a:endParaRPr lang="tr-TR" sz="2000" b="0" dirty="0"/>
        </a:p>
      </dgm:t>
    </dgm:pt>
    <dgm:pt modelId="{4E480463-57C3-468F-9C2F-40FCFA596AC5}" type="parTrans" cxnId="{640AE300-E637-4A4D-9511-F26996FE7E2A}">
      <dgm:prSet/>
      <dgm:spPr/>
      <dgm:t>
        <a:bodyPr/>
        <a:lstStyle/>
        <a:p>
          <a:endParaRPr lang="tr-TR"/>
        </a:p>
      </dgm:t>
    </dgm:pt>
    <dgm:pt modelId="{05A90B3A-75F0-458D-9491-9084954ECD2F}" type="sibTrans" cxnId="{640AE300-E637-4A4D-9511-F26996FE7E2A}">
      <dgm:prSet/>
      <dgm:spPr/>
      <dgm:t>
        <a:bodyPr/>
        <a:lstStyle/>
        <a:p>
          <a:endParaRPr lang="tr-TR"/>
        </a:p>
      </dgm:t>
    </dgm:pt>
    <dgm:pt modelId="{2123AD2B-DF85-479B-B478-F25DB06CA396}">
      <dgm:prSet custT="1"/>
      <dgm:spPr/>
      <dgm:t>
        <a:bodyPr/>
        <a:lstStyle/>
        <a:p>
          <a:pPr algn="just"/>
          <a:r>
            <a:rPr lang="tr-TR" sz="2000" b="0" baseline="0" dirty="0" smtClean="0"/>
            <a:t>Küresel İlkeler </a:t>
          </a:r>
          <a:r>
            <a:rPr lang="tr-TR" sz="2000" b="0" baseline="0" dirty="0" smtClean="0"/>
            <a:t>Sözleşmesi İlerleme Bildirim Raporu - 2010</a:t>
          </a:r>
          <a:endParaRPr lang="tr-TR" sz="2000" b="0" dirty="0"/>
        </a:p>
      </dgm:t>
    </dgm:pt>
    <dgm:pt modelId="{16E1A21A-AD8B-4FD2-AD2C-2F1CA0391D6E}" type="parTrans" cxnId="{EFC3DBF0-DEB7-4DE0-8F6A-DFDF740C0047}">
      <dgm:prSet/>
      <dgm:spPr/>
      <dgm:t>
        <a:bodyPr/>
        <a:lstStyle/>
        <a:p>
          <a:endParaRPr lang="tr-TR"/>
        </a:p>
      </dgm:t>
    </dgm:pt>
    <dgm:pt modelId="{4F77786B-F298-4714-B9FD-658E3BC4FBF9}" type="sibTrans" cxnId="{EFC3DBF0-DEB7-4DE0-8F6A-DFDF740C0047}">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607C7C14-B636-4346-806C-E1F6FF659EF8}" type="pres">
      <dgm:prSet presAssocID="{A4D21A81-7CC2-43F6-B345-EE033D49A316}" presName="comp" presStyleCnt="0"/>
      <dgm:spPr/>
    </dgm:pt>
    <dgm:pt modelId="{0BB30879-44B9-48E9-9754-B5DEA5A8571B}" type="pres">
      <dgm:prSet presAssocID="{A4D21A81-7CC2-43F6-B345-EE033D49A316}" presName="box" presStyleLbl="node1" presStyleIdx="0" presStyleCnt="4" custLinFactNeighborX="8355" custLinFactNeighborY="-1246"/>
      <dgm:spPr/>
      <dgm:t>
        <a:bodyPr/>
        <a:lstStyle/>
        <a:p>
          <a:endParaRPr lang="tr-TR"/>
        </a:p>
      </dgm:t>
    </dgm:pt>
    <dgm:pt modelId="{2C10DEEE-D705-4647-8323-135E161A7C1C}" type="pres">
      <dgm:prSet presAssocID="{A4D21A81-7CC2-43F6-B345-EE033D49A316}" presName="img" presStyleLbl="fgImgPlace1" presStyleIdx="0" presStyleCnt="4"/>
      <dgm:spPr>
        <a:blipFill rotWithShape="1">
          <a:blip xmlns:r="http://schemas.openxmlformats.org/officeDocument/2006/relationships" r:embed="rId1"/>
          <a:stretch>
            <a:fillRect/>
          </a:stretch>
        </a:blipFill>
      </dgm:spPr>
      <dgm:t>
        <a:bodyPr/>
        <a:lstStyle/>
        <a:p>
          <a:endParaRPr lang="tr-TR"/>
        </a:p>
      </dgm:t>
    </dgm:pt>
    <dgm:pt modelId="{11553CC1-5E13-4A8F-9919-B3031702D29C}" type="pres">
      <dgm:prSet presAssocID="{A4D21A81-7CC2-43F6-B345-EE033D49A316}" presName="text" presStyleLbl="node1" presStyleIdx="0" presStyleCnt="4">
        <dgm:presLayoutVars>
          <dgm:bulletEnabled val="1"/>
        </dgm:presLayoutVars>
      </dgm:prSet>
      <dgm:spPr/>
      <dgm:t>
        <a:bodyPr/>
        <a:lstStyle/>
        <a:p>
          <a:endParaRPr lang="tr-TR"/>
        </a:p>
      </dgm:t>
    </dgm:pt>
    <dgm:pt modelId="{163F2D50-3A79-490D-A037-3D66F9C9ADDB}" type="pres">
      <dgm:prSet presAssocID="{05A90B3A-75F0-458D-9491-9084954ECD2F}" presName="spacer" presStyleCnt="0"/>
      <dgm:spPr/>
    </dgm:pt>
    <dgm:pt modelId="{2A99EF48-CD38-433E-B5D4-09CCC2E0C513}" type="pres">
      <dgm:prSet presAssocID="{A26E8492-8FFA-4CE0-BC58-765FC86AAEF2}" presName="comp" presStyleCnt="0"/>
      <dgm:spPr/>
    </dgm:pt>
    <dgm:pt modelId="{25EB98A7-D40C-423D-8749-2E450708F214}" type="pres">
      <dgm:prSet presAssocID="{A26E8492-8FFA-4CE0-BC58-765FC86AAEF2}" presName="box" presStyleLbl="node1" presStyleIdx="1" presStyleCnt="4" custLinFactNeighborX="-395" custLinFactNeighborY="-1721"/>
      <dgm:spPr/>
      <dgm:t>
        <a:bodyPr/>
        <a:lstStyle/>
        <a:p>
          <a:endParaRPr lang="tr-TR"/>
        </a:p>
      </dgm:t>
    </dgm:pt>
    <dgm:pt modelId="{8D331396-7698-4111-8465-C4C704C1543D}" type="pres">
      <dgm:prSet presAssocID="{A26E8492-8FFA-4CE0-BC58-765FC86AAEF2}" presName="img" presStyleLbl="fgImgPlace1" presStyleIdx="1" presStyleCnt="4"/>
      <dgm:spPr>
        <a:blipFill rotWithShape="1">
          <a:blip xmlns:r="http://schemas.openxmlformats.org/officeDocument/2006/relationships" r:embed="rId2"/>
          <a:stretch>
            <a:fillRect/>
          </a:stretch>
        </a:blipFill>
      </dgm:spPr>
      <dgm:t>
        <a:bodyPr/>
        <a:lstStyle/>
        <a:p>
          <a:endParaRPr lang="tr-TR"/>
        </a:p>
      </dgm:t>
    </dgm:pt>
    <dgm:pt modelId="{92D28B08-33A5-427D-8E6E-F2CB4DF5B7AD}" type="pres">
      <dgm:prSet presAssocID="{A26E8492-8FFA-4CE0-BC58-765FC86AAEF2}" presName="text" presStyleLbl="node1" presStyleIdx="1" presStyleCnt="4">
        <dgm:presLayoutVars>
          <dgm:bulletEnabled val="1"/>
        </dgm:presLayoutVars>
      </dgm:prSet>
      <dgm:spPr/>
      <dgm:t>
        <a:bodyPr/>
        <a:lstStyle/>
        <a:p>
          <a:endParaRPr lang="tr-TR"/>
        </a:p>
      </dgm:t>
    </dgm:pt>
    <dgm:pt modelId="{7E1EE3E0-9F47-48E3-A7F5-49840C9CCF8A}" type="pres">
      <dgm:prSet presAssocID="{2FAFA1CC-B8D9-43C0-9293-A23F55D169A8}" presName="spacer" presStyleCnt="0"/>
      <dgm:spPr/>
    </dgm:pt>
    <dgm:pt modelId="{70D61348-CEF9-40F9-AAC2-7346193E6DC2}" type="pres">
      <dgm:prSet presAssocID="{5B5B82CF-5BFF-4F97-89C9-101E682392F9}" presName="comp" presStyleCnt="0"/>
      <dgm:spPr/>
    </dgm:pt>
    <dgm:pt modelId="{80DD79D8-9284-4EEB-9B43-D50DC4CBD6CA}" type="pres">
      <dgm:prSet presAssocID="{5B5B82CF-5BFF-4F97-89C9-101E682392F9}" presName="box" presStyleLbl="node1" presStyleIdx="2" presStyleCnt="4"/>
      <dgm:spPr/>
      <dgm:t>
        <a:bodyPr/>
        <a:lstStyle/>
        <a:p>
          <a:endParaRPr lang="tr-TR"/>
        </a:p>
      </dgm:t>
    </dgm:pt>
    <dgm:pt modelId="{B496460A-405A-41C5-A334-A3106E95ADF3}" type="pres">
      <dgm:prSet presAssocID="{5B5B82CF-5BFF-4F97-89C9-101E682392F9}" presName="img" presStyleLbl="fgImgPlace1" presStyleIdx="2" presStyleCnt="4"/>
      <dgm:spPr>
        <a:blipFill rotWithShape="1">
          <a:blip xmlns:r="http://schemas.openxmlformats.org/officeDocument/2006/relationships" r:embed="rId3"/>
          <a:stretch>
            <a:fillRect/>
          </a:stretch>
        </a:blipFill>
      </dgm:spPr>
      <dgm:t>
        <a:bodyPr/>
        <a:lstStyle/>
        <a:p>
          <a:endParaRPr lang="tr-TR"/>
        </a:p>
      </dgm:t>
    </dgm:pt>
    <dgm:pt modelId="{7429EDD6-CC3B-4EDA-BC7C-D4EA6AC25397}" type="pres">
      <dgm:prSet presAssocID="{5B5B82CF-5BFF-4F97-89C9-101E682392F9}" presName="text" presStyleLbl="node1" presStyleIdx="2" presStyleCnt="4">
        <dgm:presLayoutVars>
          <dgm:bulletEnabled val="1"/>
        </dgm:presLayoutVars>
      </dgm:prSet>
      <dgm:spPr/>
      <dgm:t>
        <a:bodyPr/>
        <a:lstStyle/>
        <a:p>
          <a:endParaRPr lang="tr-TR"/>
        </a:p>
      </dgm:t>
    </dgm:pt>
    <dgm:pt modelId="{E68868FF-56D0-4094-BC60-6A78EEEF557D}" type="pres">
      <dgm:prSet presAssocID="{841ECE3D-3755-4A9D-8E40-6AC5146DE95D}" presName="spacer" presStyleCnt="0"/>
      <dgm:spPr/>
    </dgm:pt>
    <dgm:pt modelId="{8A4B63C9-5A8C-40B4-851B-C07D6DAB36B2}" type="pres">
      <dgm:prSet presAssocID="{2123AD2B-DF85-479B-B478-F25DB06CA396}" presName="comp" presStyleCnt="0"/>
      <dgm:spPr/>
    </dgm:pt>
    <dgm:pt modelId="{4B82A8A9-70F9-459F-8E3B-403DDC07A0F3}" type="pres">
      <dgm:prSet presAssocID="{2123AD2B-DF85-479B-B478-F25DB06CA396}" presName="box" presStyleLbl="node1" presStyleIdx="3" presStyleCnt="4" custLinFactNeighborX="480" custLinFactNeighborY="-2672"/>
      <dgm:spPr/>
      <dgm:t>
        <a:bodyPr/>
        <a:lstStyle/>
        <a:p>
          <a:endParaRPr lang="tr-TR"/>
        </a:p>
      </dgm:t>
    </dgm:pt>
    <dgm:pt modelId="{AA0402A7-77E1-4D1B-BAE4-5B3177D5C5AE}" type="pres">
      <dgm:prSet presAssocID="{2123AD2B-DF85-479B-B478-F25DB06CA396}" presName="img" presStyleLbl="fgImgPlace1" presStyleIdx="3" presStyleCnt="4"/>
      <dgm:spPr>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dgm:spPr>
      <dgm:t>
        <a:bodyPr/>
        <a:lstStyle/>
        <a:p>
          <a:endParaRPr lang="tr-TR"/>
        </a:p>
      </dgm:t>
    </dgm:pt>
    <dgm:pt modelId="{E074EA83-47DC-4FAA-9E7D-1A35A6F2425E}" type="pres">
      <dgm:prSet presAssocID="{2123AD2B-DF85-479B-B478-F25DB06CA396}" presName="text" presStyleLbl="node1" presStyleIdx="3" presStyleCnt="4">
        <dgm:presLayoutVars>
          <dgm:bulletEnabled val="1"/>
        </dgm:presLayoutVars>
      </dgm:prSet>
      <dgm:spPr/>
      <dgm:t>
        <a:bodyPr/>
        <a:lstStyle/>
        <a:p>
          <a:endParaRPr lang="tr-TR"/>
        </a:p>
      </dgm:t>
    </dgm:pt>
  </dgm:ptLst>
  <dgm:cxnLst>
    <dgm:cxn modelId="{EFC3DBF0-DEB7-4DE0-8F6A-DFDF740C0047}" srcId="{90A92207-FAAC-4127-81BF-8C93C7ABD83C}" destId="{2123AD2B-DF85-479B-B478-F25DB06CA396}" srcOrd="3" destOrd="0" parTransId="{16E1A21A-AD8B-4FD2-AD2C-2F1CA0391D6E}" sibTransId="{4F77786B-F298-4714-B9FD-658E3BC4FBF9}"/>
    <dgm:cxn modelId="{23AC3AB8-735C-448B-BFD9-EE1E47FD56D7}" srcId="{90A92207-FAAC-4127-81BF-8C93C7ABD83C}" destId="{5B5B82CF-5BFF-4F97-89C9-101E682392F9}" srcOrd="2" destOrd="0" parTransId="{1A29E27F-28B5-45D7-B1F5-83343E11204E}" sibTransId="{841ECE3D-3755-4A9D-8E40-6AC5146DE95D}"/>
    <dgm:cxn modelId="{DDB3C9FF-07BD-410E-A956-47FFE054205F}" type="presOf" srcId="{2123AD2B-DF85-479B-B478-F25DB06CA396}" destId="{E074EA83-47DC-4FAA-9E7D-1A35A6F2425E}" srcOrd="1" destOrd="0" presId="urn:microsoft.com/office/officeart/2005/8/layout/vList4#16"/>
    <dgm:cxn modelId="{D910C4DE-8D07-4A13-AE59-A9F432A6529F}" type="presOf" srcId="{A26E8492-8FFA-4CE0-BC58-765FC86AAEF2}" destId="{25EB98A7-D40C-423D-8749-2E450708F214}" srcOrd="0" destOrd="0" presId="urn:microsoft.com/office/officeart/2005/8/layout/vList4#16"/>
    <dgm:cxn modelId="{EC793873-322B-407C-9D87-EDDFD382A847}" srcId="{90A92207-FAAC-4127-81BF-8C93C7ABD83C}" destId="{A26E8492-8FFA-4CE0-BC58-765FC86AAEF2}" srcOrd="1" destOrd="0" parTransId="{4B002D36-9CE3-4DDD-89F3-B8D2BC9123C2}" sibTransId="{2FAFA1CC-B8D9-43C0-9293-A23F55D169A8}"/>
    <dgm:cxn modelId="{73070798-747B-442E-B11C-C114B4802B89}" type="presOf" srcId="{A4D21A81-7CC2-43F6-B345-EE033D49A316}" destId="{11553CC1-5E13-4A8F-9919-B3031702D29C}" srcOrd="1" destOrd="0" presId="urn:microsoft.com/office/officeart/2005/8/layout/vList4#16"/>
    <dgm:cxn modelId="{029500E0-4B45-4167-890E-EDB43F33BEA8}" type="presOf" srcId="{2123AD2B-DF85-479B-B478-F25DB06CA396}" destId="{4B82A8A9-70F9-459F-8E3B-403DDC07A0F3}" srcOrd="0" destOrd="0" presId="urn:microsoft.com/office/officeart/2005/8/layout/vList4#16"/>
    <dgm:cxn modelId="{11942BB1-CD9B-42D5-8A6B-639F0BF3DD12}" type="presOf" srcId="{A26E8492-8FFA-4CE0-BC58-765FC86AAEF2}" destId="{92D28B08-33A5-427D-8E6E-F2CB4DF5B7AD}" srcOrd="1" destOrd="0" presId="urn:microsoft.com/office/officeart/2005/8/layout/vList4#16"/>
    <dgm:cxn modelId="{8AA95D81-246F-497E-999B-DBAEE4BBB0A3}" type="presOf" srcId="{90A92207-FAAC-4127-81BF-8C93C7ABD83C}" destId="{0E041A5B-DFDC-49F0-A268-D328046EF6D3}" srcOrd="0" destOrd="0" presId="urn:microsoft.com/office/officeart/2005/8/layout/vList4#16"/>
    <dgm:cxn modelId="{640AE300-E637-4A4D-9511-F26996FE7E2A}" srcId="{90A92207-FAAC-4127-81BF-8C93C7ABD83C}" destId="{A4D21A81-7CC2-43F6-B345-EE033D49A316}" srcOrd="0" destOrd="0" parTransId="{4E480463-57C3-468F-9C2F-40FCFA596AC5}" sibTransId="{05A90B3A-75F0-458D-9491-9084954ECD2F}"/>
    <dgm:cxn modelId="{778A1707-E7A6-40CE-BA66-A90B6B452945}" type="presOf" srcId="{5B5B82CF-5BFF-4F97-89C9-101E682392F9}" destId="{7429EDD6-CC3B-4EDA-BC7C-D4EA6AC25397}" srcOrd="1" destOrd="0" presId="urn:microsoft.com/office/officeart/2005/8/layout/vList4#16"/>
    <dgm:cxn modelId="{3B5B6583-3B43-4A25-B08F-8B7E2846039C}" type="presOf" srcId="{A4D21A81-7CC2-43F6-B345-EE033D49A316}" destId="{0BB30879-44B9-48E9-9754-B5DEA5A8571B}" srcOrd="0" destOrd="0" presId="urn:microsoft.com/office/officeart/2005/8/layout/vList4#16"/>
    <dgm:cxn modelId="{5E5F034C-FEF0-4660-8D33-4A4C330BB4DB}" type="presOf" srcId="{5B5B82CF-5BFF-4F97-89C9-101E682392F9}" destId="{80DD79D8-9284-4EEB-9B43-D50DC4CBD6CA}" srcOrd="0" destOrd="0" presId="urn:microsoft.com/office/officeart/2005/8/layout/vList4#16"/>
    <dgm:cxn modelId="{C00C24CF-955E-4715-B35B-761FCA0FECD3}" type="presParOf" srcId="{0E041A5B-DFDC-49F0-A268-D328046EF6D3}" destId="{607C7C14-B636-4346-806C-E1F6FF659EF8}" srcOrd="0" destOrd="0" presId="urn:microsoft.com/office/officeart/2005/8/layout/vList4#16"/>
    <dgm:cxn modelId="{70300245-AA6C-47DC-9802-A6F96B2C2287}" type="presParOf" srcId="{607C7C14-B636-4346-806C-E1F6FF659EF8}" destId="{0BB30879-44B9-48E9-9754-B5DEA5A8571B}" srcOrd="0" destOrd="0" presId="urn:microsoft.com/office/officeart/2005/8/layout/vList4#16"/>
    <dgm:cxn modelId="{1C3ED863-0890-4423-8AC1-CD3600572D21}" type="presParOf" srcId="{607C7C14-B636-4346-806C-E1F6FF659EF8}" destId="{2C10DEEE-D705-4647-8323-135E161A7C1C}" srcOrd="1" destOrd="0" presId="urn:microsoft.com/office/officeart/2005/8/layout/vList4#16"/>
    <dgm:cxn modelId="{15FECC32-7F1C-4C52-9277-A482AE437440}" type="presParOf" srcId="{607C7C14-B636-4346-806C-E1F6FF659EF8}" destId="{11553CC1-5E13-4A8F-9919-B3031702D29C}" srcOrd="2" destOrd="0" presId="urn:microsoft.com/office/officeart/2005/8/layout/vList4#16"/>
    <dgm:cxn modelId="{58347924-FBA9-4E69-90D6-027AB5527812}" type="presParOf" srcId="{0E041A5B-DFDC-49F0-A268-D328046EF6D3}" destId="{163F2D50-3A79-490D-A037-3D66F9C9ADDB}" srcOrd="1" destOrd="0" presId="urn:microsoft.com/office/officeart/2005/8/layout/vList4#16"/>
    <dgm:cxn modelId="{B9A96DAF-7978-4B79-822A-A48C70B01D55}" type="presParOf" srcId="{0E041A5B-DFDC-49F0-A268-D328046EF6D3}" destId="{2A99EF48-CD38-433E-B5D4-09CCC2E0C513}" srcOrd="2" destOrd="0" presId="urn:microsoft.com/office/officeart/2005/8/layout/vList4#16"/>
    <dgm:cxn modelId="{B01D9785-8E6C-4C6C-8F12-4C0B5DDA0C6F}" type="presParOf" srcId="{2A99EF48-CD38-433E-B5D4-09CCC2E0C513}" destId="{25EB98A7-D40C-423D-8749-2E450708F214}" srcOrd="0" destOrd="0" presId="urn:microsoft.com/office/officeart/2005/8/layout/vList4#16"/>
    <dgm:cxn modelId="{82485F6A-1FB3-4B5E-965E-5DF1DC44570D}" type="presParOf" srcId="{2A99EF48-CD38-433E-B5D4-09CCC2E0C513}" destId="{8D331396-7698-4111-8465-C4C704C1543D}" srcOrd="1" destOrd="0" presId="urn:microsoft.com/office/officeart/2005/8/layout/vList4#16"/>
    <dgm:cxn modelId="{A6D8484C-272E-406F-B4A8-62DA548454B7}" type="presParOf" srcId="{2A99EF48-CD38-433E-B5D4-09CCC2E0C513}" destId="{92D28B08-33A5-427D-8E6E-F2CB4DF5B7AD}" srcOrd="2" destOrd="0" presId="urn:microsoft.com/office/officeart/2005/8/layout/vList4#16"/>
    <dgm:cxn modelId="{D9719169-B6BC-44CB-BECA-F8D0E8337E4B}" type="presParOf" srcId="{0E041A5B-DFDC-49F0-A268-D328046EF6D3}" destId="{7E1EE3E0-9F47-48E3-A7F5-49840C9CCF8A}" srcOrd="3" destOrd="0" presId="urn:microsoft.com/office/officeart/2005/8/layout/vList4#16"/>
    <dgm:cxn modelId="{F3B17DB4-8AA8-4130-A99C-7A29C7FEA9E5}" type="presParOf" srcId="{0E041A5B-DFDC-49F0-A268-D328046EF6D3}" destId="{70D61348-CEF9-40F9-AAC2-7346193E6DC2}" srcOrd="4" destOrd="0" presId="urn:microsoft.com/office/officeart/2005/8/layout/vList4#16"/>
    <dgm:cxn modelId="{11410684-B322-41FA-8977-302E15D79C10}" type="presParOf" srcId="{70D61348-CEF9-40F9-AAC2-7346193E6DC2}" destId="{80DD79D8-9284-4EEB-9B43-D50DC4CBD6CA}" srcOrd="0" destOrd="0" presId="urn:microsoft.com/office/officeart/2005/8/layout/vList4#16"/>
    <dgm:cxn modelId="{05B83666-4657-4A14-B190-7B54CB9A57FF}" type="presParOf" srcId="{70D61348-CEF9-40F9-AAC2-7346193E6DC2}" destId="{B496460A-405A-41C5-A334-A3106E95ADF3}" srcOrd="1" destOrd="0" presId="urn:microsoft.com/office/officeart/2005/8/layout/vList4#16"/>
    <dgm:cxn modelId="{17A65E25-B943-4DCC-9208-7FD2A81D2D69}" type="presParOf" srcId="{70D61348-CEF9-40F9-AAC2-7346193E6DC2}" destId="{7429EDD6-CC3B-4EDA-BC7C-D4EA6AC25397}" srcOrd="2" destOrd="0" presId="urn:microsoft.com/office/officeart/2005/8/layout/vList4#16"/>
    <dgm:cxn modelId="{EFB1079E-6DCF-4C8F-8E26-8DED57A964DD}" type="presParOf" srcId="{0E041A5B-DFDC-49F0-A268-D328046EF6D3}" destId="{E68868FF-56D0-4094-BC60-6A78EEEF557D}" srcOrd="5" destOrd="0" presId="urn:microsoft.com/office/officeart/2005/8/layout/vList4#16"/>
    <dgm:cxn modelId="{7A1EE277-6E2B-42C8-8CD3-8F0A7A0CB11D}" type="presParOf" srcId="{0E041A5B-DFDC-49F0-A268-D328046EF6D3}" destId="{8A4B63C9-5A8C-40B4-851B-C07D6DAB36B2}" srcOrd="6" destOrd="0" presId="urn:microsoft.com/office/officeart/2005/8/layout/vList4#16"/>
    <dgm:cxn modelId="{6747E737-60A0-4A70-A438-BD339D3AA8D3}" type="presParOf" srcId="{8A4B63C9-5A8C-40B4-851B-C07D6DAB36B2}" destId="{4B82A8A9-70F9-459F-8E3B-403DDC07A0F3}" srcOrd="0" destOrd="0" presId="urn:microsoft.com/office/officeart/2005/8/layout/vList4#16"/>
    <dgm:cxn modelId="{1AE5D037-3AB9-456D-9C69-09241BBCE68B}" type="presParOf" srcId="{8A4B63C9-5A8C-40B4-851B-C07D6DAB36B2}" destId="{AA0402A7-77E1-4D1B-BAE4-5B3177D5C5AE}" srcOrd="1" destOrd="0" presId="urn:microsoft.com/office/officeart/2005/8/layout/vList4#16"/>
    <dgm:cxn modelId="{903BA3EC-37A9-47F0-8FE4-D4B37E1A9B3C}" type="presParOf" srcId="{8A4B63C9-5A8C-40B4-851B-C07D6DAB36B2}" destId="{E074EA83-47DC-4FAA-9E7D-1A35A6F2425E}"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752DB1B-BBDF-46B4-94D3-5290894B9A1C}"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tr-TR"/>
        </a:p>
      </dgm:t>
    </dgm:pt>
    <dgm:pt modelId="{B5E4AAEF-5B77-475C-BEB3-A2E79E00B65E}">
      <dgm:prSet phldrT="[Metin]" custT="1"/>
      <dgm:spPr/>
      <dgm:t>
        <a:bodyPr/>
        <a:lstStyle/>
        <a:p>
          <a:pPr algn="just"/>
          <a:r>
            <a:rPr lang="tr-TR" sz="2000" b="0" u="none" dirty="0" smtClean="0"/>
            <a:t>TTK </a:t>
          </a:r>
          <a:r>
            <a:rPr lang="tr-TR" sz="2000" b="0" u="none" dirty="0" smtClean="0"/>
            <a:t>Semineri – Yönetim Kurulu Üyelerinin Sorumlulukları</a:t>
          </a:r>
        </a:p>
        <a:p>
          <a:pPr algn="just"/>
          <a:r>
            <a:rPr lang="tr-TR" sz="2000" b="0" u="none" dirty="0" smtClean="0"/>
            <a:t>Fikri Hak Yönetimi: Strateji Nasıl Oluşturulur?</a:t>
          </a:r>
          <a:endParaRPr lang="tr-TR" sz="2000" b="0" u="sng" dirty="0" smtClean="0"/>
        </a:p>
      </dgm:t>
    </dgm:pt>
    <dgm:pt modelId="{D7D7E7B3-35A4-4A44-B8BE-8F532936AEED}" type="parTrans" cxnId="{C2B9000D-CDE4-452E-B2CC-E545DE4132B1}">
      <dgm:prSet/>
      <dgm:spPr/>
      <dgm:t>
        <a:bodyPr/>
        <a:lstStyle/>
        <a:p>
          <a:endParaRPr lang="tr-TR"/>
        </a:p>
      </dgm:t>
    </dgm:pt>
    <dgm:pt modelId="{DB00CAE3-18BC-4E2E-89B7-1813E9B8251A}" type="sibTrans" cxnId="{C2B9000D-CDE4-452E-B2CC-E545DE4132B1}">
      <dgm:prSet/>
      <dgm:spPr/>
      <dgm:t>
        <a:bodyPr/>
        <a:lstStyle/>
        <a:p>
          <a:endParaRPr lang="tr-TR"/>
        </a:p>
      </dgm:t>
    </dgm:pt>
    <dgm:pt modelId="{BE13F34B-2654-4782-965A-6533EA2EDB5E}">
      <dgm:prSet phldrT="[Metin]" custT="1"/>
      <dgm:spPr/>
      <dgm:t>
        <a:bodyPr/>
        <a:lstStyle/>
        <a:p>
          <a:pPr algn="just"/>
          <a:r>
            <a:rPr lang="tr-TR" sz="2000" b="0" u="none" dirty="0" smtClean="0"/>
            <a:t>Hissedarlar ile Diğer Paydaşların Bilgilendirilmesi ve Şeffaflık Kitapçığı</a:t>
          </a:r>
        </a:p>
        <a:p>
          <a:pPr algn="just"/>
          <a:r>
            <a:rPr lang="tr-TR" sz="2000" b="0" u="none" dirty="0" smtClean="0"/>
            <a:t>Hissedar Hakları ve Görevleri Kitapçığı</a:t>
          </a:r>
        </a:p>
        <a:p>
          <a:pPr algn="just"/>
          <a:r>
            <a:rPr lang="tr-TR" sz="2000" b="0" u="none" dirty="0" smtClean="0"/>
            <a:t>Denetim Komitelerinin Rolü ve Önemi Raporu</a:t>
          </a:r>
          <a:endParaRPr lang="tr-TR" sz="2000" b="0" u="none" dirty="0"/>
        </a:p>
      </dgm:t>
    </dgm:pt>
    <dgm:pt modelId="{146F2FCA-0318-4F9C-BB6C-7239BBDEC4FF}" type="parTrans" cxnId="{1D1E08C5-5745-4A0A-BD92-DC0E765970E6}">
      <dgm:prSet/>
      <dgm:spPr/>
      <dgm:t>
        <a:bodyPr/>
        <a:lstStyle/>
        <a:p>
          <a:endParaRPr lang="tr-TR"/>
        </a:p>
      </dgm:t>
    </dgm:pt>
    <dgm:pt modelId="{86C0478E-7FAA-4BA7-A936-EB432BAFABC6}" type="sibTrans" cxnId="{1D1E08C5-5745-4A0A-BD92-DC0E765970E6}">
      <dgm:prSet/>
      <dgm:spPr/>
      <dgm:t>
        <a:bodyPr/>
        <a:lstStyle/>
        <a:p>
          <a:endParaRPr lang="tr-TR"/>
        </a:p>
      </dgm:t>
    </dgm:pt>
    <dgm:pt modelId="{67B66860-B6FB-4AA0-B26F-465392AFC1A0}">
      <dgm:prSet phldrT="[Metin]" custT="1"/>
      <dgm:spPr/>
      <dgm:t>
        <a:bodyPr/>
        <a:lstStyle/>
        <a:p>
          <a:pPr algn="just"/>
          <a:r>
            <a:rPr lang="tr-TR" sz="2000" b="0" u="none" dirty="0" smtClean="0"/>
            <a:t>Türkiye’de Büyümeyi Sınırlayan Etkenler: Bir Önceliklendirme Çalışması</a:t>
          </a:r>
          <a:endParaRPr lang="tr-TR" sz="2000" b="0" u="none" dirty="0"/>
        </a:p>
      </dgm:t>
    </dgm:pt>
    <dgm:pt modelId="{731F60AD-A2A6-4B51-8E3D-F366343D3102}" type="parTrans" cxnId="{3EC54991-7F34-4115-9397-01A721870E04}">
      <dgm:prSet/>
      <dgm:spPr/>
      <dgm:t>
        <a:bodyPr/>
        <a:lstStyle/>
        <a:p>
          <a:endParaRPr lang="tr-TR"/>
        </a:p>
      </dgm:t>
    </dgm:pt>
    <dgm:pt modelId="{1A0C5C4E-2E86-48DF-BC44-E962B1B1BA1F}" type="sibTrans" cxnId="{3EC54991-7F34-4115-9397-01A721870E04}">
      <dgm:prSet/>
      <dgm:spPr/>
      <dgm:t>
        <a:bodyPr/>
        <a:lstStyle/>
        <a:p>
          <a:endParaRPr lang="tr-TR"/>
        </a:p>
      </dgm:t>
    </dgm:pt>
    <dgm:pt modelId="{8A6C8276-1382-44EE-BBD4-80A607DA2A51}">
      <dgm:prSet custT="1"/>
      <dgm:spPr/>
      <dgm:t>
        <a:bodyPr/>
        <a:lstStyle/>
        <a:p>
          <a:pPr algn="just"/>
          <a:r>
            <a:rPr lang="tr-TR" sz="2000" b="0" u="none" dirty="0" smtClean="0"/>
            <a:t>VİZYON 2050 Raporunun Hazırlanması ve </a:t>
          </a:r>
          <a:r>
            <a:rPr lang="tr-TR" sz="2000" b="0" u="none" dirty="0" smtClean="0"/>
            <a:t>Tanıtımı</a:t>
          </a:r>
          <a:endParaRPr lang="tr-TR" sz="2000" b="0" u="none" dirty="0" smtClean="0"/>
        </a:p>
      </dgm:t>
    </dgm:pt>
    <dgm:pt modelId="{63415F3B-1311-4B66-8D5B-D8E7B5664CE5}" type="parTrans" cxnId="{4CD4BFFA-7846-4DEC-8CF7-C0766F2B8595}">
      <dgm:prSet/>
      <dgm:spPr/>
      <dgm:t>
        <a:bodyPr/>
        <a:lstStyle/>
        <a:p>
          <a:endParaRPr lang="tr-TR"/>
        </a:p>
      </dgm:t>
    </dgm:pt>
    <dgm:pt modelId="{3848C453-2635-4B10-9816-9B7E05C306C3}" type="sibTrans" cxnId="{4CD4BFFA-7846-4DEC-8CF7-C0766F2B8595}">
      <dgm:prSet/>
      <dgm:spPr/>
      <dgm:t>
        <a:bodyPr/>
        <a:lstStyle/>
        <a:p>
          <a:endParaRPr lang="tr-TR"/>
        </a:p>
      </dgm:t>
    </dgm:pt>
    <dgm:pt modelId="{BD42AE73-7D4B-441A-85F9-8224E69C47E2}" type="pres">
      <dgm:prSet presAssocID="{9752DB1B-BBDF-46B4-94D3-5290894B9A1C}" presName="linear" presStyleCnt="0">
        <dgm:presLayoutVars>
          <dgm:dir/>
          <dgm:resizeHandles val="exact"/>
        </dgm:presLayoutVars>
      </dgm:prSet>
      <dgm:spPr/>
      <dgm:t>
        <a:bodyPr/>
        <a:lstStyle/>
        <a:p>
          <a:endParaRPr lang="tr-TR"/>
        </a:p>
      </dgm:t>
    </dgm:pt>
    <dgm:pt modelId="{84163B48-EDBC-473F-A523-73EE0649EBCE}" type="pres">
      <dgm:prSet presAssocID="{B5E4AAEF-5B77-475C-BEB3-A2E79E00B65E}" presName="comp" presStyleCnt="0"/>
      <dgm:spPr/>
    </dgm:pt>
    <dgm:pt modelId="{6F5137CA-6BE9-47FA-B795-9D6884D9EC98}" type="pres">
      <dgm:prSet presAssocID="{B5E4AAEF-5B77-475C-BEB3-A2E79E00B65E}" presName="box" presStyleLbl="node1" presStyleIdx="0" presStyleCnt="4"/>
      <dgm:spPr/>
      <dgm:t>
        <a:bodyPr/>
        <a:lstStyle/>
        <a:p>
          <a:endParaRPr lang="tr-TR"/>
        </a:p>
      </dgm:t>
    </dgm:pt>
    <dgm:pt modelId="{07B6B70C-58B3-40F0-BFF9-DA2CA3134621}" type="pres">
      <dgm:prSet presAssocID="{B5E4AAEF-5B77-475C-BEB3-A2E79E00B65E}" presName="img" presStyleLbl="fgImgPlace1" presStyleIdx="0" presStyleCnt="4"/>
      <dgm:spPr>
        <a:blipFill rotWithShape="1">
          <a:blip xmlns:r="http://schemas.openxmlformats.org/officeDocument/2006/relationships" r:embed="rId1" cstate="screen">
            <a:extLst>
              <a:ext uri="{28A0092B-C50C-407E-A947-70E740481C1C}">
                <a14:useLocalDpi xmlns:a14="http://schemas.microsoft.com/office/drawing/2010/main"/>
              </a:ext>
            </a:extLst>
          </a:blip>
          <a:stretch>
            <a:fillRect/>
          </a:stretch>
        </a:blipFill>
      </dgm:spPr>
      <dgm:t>
        <a:bodyPr/>
        <a:lstStyle/>
        <a:p>
          <a:endParaRPr lang="tr-TR"/>
        </a:p>
      </dgm:t>
    </dgm:pt>
    <dgm:pt modelId="{53180AAF-06A2-4364-B2A4-45A29935C159}" type="pres">
      <dgm:prSet presAssocID="{B5E4AAEF-5B77-475C-BEB3-A2E79E00B65E}" presName="text" presStyleLbl="node1" presStyleIdx="0" presStyleCnt="4">
        <dgm:presLayoutVars>
          <dgm:bulletEnabled val="1"/>
        </dgm:presLayoutVars>
      </dgm:prSet>
      <dgm:spPr/>
      <dgm:t>
        <a:bodyPr/>
        <a:lstStyle/>
        <a:p>
          <a:endParaRPr lang="tr-TR"/>
        </a:p>
      </dgm:t>
    </dgm:pt>
    <dgm:pt modelId="{9FEED529-3F65-4F7D-AF5E-F4BCAB6FD7B5}" type="pres">
      <dgm:prSet presAssocID="{DB00CAE3-18BC-4E2E-89B7-1813E9B8251A}" presName="spacer" presStyleCnt="0"/>
      <dgm:spPr/>
    </dgm:pt>
    <dgm:pt modelId="{99CF7156-9F23-41DE-945F-E03FEB74AE3E}" type="pres">
      <dgm:prSet presAssocID="{BE13F34B-2654-4782-965A-6533EA2EDB5E}" presName="comp" presStyleCnt="0"/>
      <dgm:spPr/>
    </dgm:pt>
    <dgm:pt modelId="{AA019593-DFC8-484F-BA25-0C35A5AA5EFC}" type="pres">
      <dgm:prSet presAssocID="{BE13F34B-2654-4782-965A-6533EA2EDB5E}" presName="box" presStyleLbl="node1" presStyleIdx="1" presStyleCnt="4" custScaleX="100000" custScaleY="125808"/>
      <dgm:spPr/>
      <dgm:t>
        <a:bodyPr/>
        <a:lstStyle/>
        <a:p>
          <a:endParaRPr lang="tr-TR"/>
        </a:p>
      </dgm:t>
    </dgm:pt>
    <dgm:pt modelId="{619B7A0A-4194-45B3-8A1E-067723FF8EA5}" type="pres">
      <dgm:prSet presAssocID="{BE13F34B-2654-4782-965A-6533EA2EDB5E}" presName="img" presStyleLbl="fgImgPlace1" presStyleIdx="1" presStyleCnt="4"/>
      <dgm:spPr>
        <a:blipFill rotWithShape="1">
          <a:blip xmlns:r="http://schemas.openxmlformats.org/officeDocument/2006/relationships" r:embed="rId2" cstate="screen">
            <a:extLst>
              <a:ext uri="{28A0092B-C50C-407E-A947-70E740481C1C}">
                <a14:useLocalDpi xmlns:a14="http://schemas.microsoft.com/office/drawing/2010/main"/>
              </a:ext>
            </a:extLst>
          </a:blip>
          <a:stretch>
            <a:fillRect/>
          </a:stretch>
        </a:blipFill>
      </dgm:spPr>
      <dgm:t>
        <a:bodyPr/>
        <a:lstStyle/>
        <a:p>
          <a:endParaRPr lang="tr-TR"/>
        </a:p>
      </dgm:t>
    </dgm:pt>
    <dgm:pt modelId="{052921A7-2B9F-4756-A672-69F4BC0ED480}" type="pres">
      <dgm:prSet presAssocID="{BE13F34B-2654-4782-965A-6533EA2EDB5E}" presName="text" presStyleLbl="node1" presStyleIdx="1" presStyleCnt="4">
        <dgm:presLayoutVars>
          <dgm:bulletEnabled val="1"/>
        </dgm:presLayoutVars>
      </dgm:prSet>
      <dgm:spPr/>
      <dgm:t>
        <a:bodyPr/>
        <a:lstStyle/>
        <a:p>
          <a:endParaRPr lang="tr-TR"/>
        </a:p>
      </dgm:t>
    </dgm:pt>
    <dgm:pt modelId="{F112109C-5767-444B-8F53-ADB685766BA4}" type="pres">
      <dgm:prSet presAssocID="{86C0478E-7FAA-4BA7-A936-EB432BAFABC6}" presName="spacer" presStyleCnt="0"/>
      <dgm:spPr/>
    </dgm:pt>
    <dgm:pt modelId="{47D0DC17-2E51-4CA0-A6BB-582D8FF382BD}" type="pres">
      <dgm:prSet presAssocID="{67B66860-B6FB-4AA0-B26F-465392AFC1A0}" presName="comp" presStyleCnt="0"/>
      <dgm:spPr/>
    </dgm:pt>
    <dgm:pt modelId="{7EB01053-52C3-46FA-9447-1B51850A86B9}" type="pres">
      <dgm:prSet presAssocID="{67B66860-B6FB-4AA0-B26F-465392AFC1A0}" presName="box" presStyleLbl="node1" presStyleIdx="2" presStyleCnt="4"/>
      <dgm:spPr/>
      <dgm:t>
        <a:bodyPr/>
        <a:lstStyle/>
        <a:p>
          <a:endParaRPr lang="tr-TR"/>
        </a:p>
      </dgm:t>
    </dgm:pt>
    <dgm:pt modelId="{FB066DE2-C2E4-4DD7-9DCC-DE9F2521C922}" type="pres">
      <dgm:prSet presAssocID="{67B66860-B6FB-4AA0-B26F-465392AFC1A0}" presName="img" presStyleLbl="fgImgPlace1" presStyleIdx="2" presStyleCnt="4"/>
      <dgm:spPr>
        <a:blipFill rotWithShape="1">
          <a:blip xmlns:r="http://schemas.openxmlformats.org/officeDocument/2006/relationships" r:embed="rId3" cstate="screen">
            <a:extLst>
              <a:ext uri="{28A0092B-C50C-407E-A947-70E740481C1C}">
                <a14:useLocalDpi xmlns:a14="http://schemas.microsoft.com/office/drawing/2010/main"/>
              </a:ext>
            </a:extLst>
          </a:blip>
          <a:stretch>
            <a:fillRect/>
          </a:stretch>
        </a:blipFill>
      </dgm:spPr>
      <dgm:t>
        <a:bodyPr/>
        <a:lstStyle/>
        <a:p>
          <a:endParaRPr lang="tr-TR"/>
        </a:p>
      </dgm:t>
    </dgm:pt>
    <dgm:pt modelId="{BF0DE00D-3B47-4F3A-868E-915C0FBBD796}" type="pres">
      <dgm:prSet presAssocID="{67B66860-B6FB-4AA0-B26F-465392AFC1A0}" presName="text" presStyleLbl="node1" presStyleIdx="2" presStyleCnt="4">
        <dgm:presLayoutVars>
          <dgm:bulletEnabled val="1"/>
        </dgm:presLayoutVars>
      </dgm:prSet>
      <dgm:spPr/>
      <dgm:t>
        <a:bodyPr/>
        <a:lstStyle/>
        <a:p>
          <a:endParaRPr lang="tr-TR"/>
        </a:p>
      </dgm:t>
    </dgm:pt>
    <dgm:pt modelId="{D228F8FA-A39B-4EBF-AF2B-7C6F8EB68DE5}" type="pres">
      <dgm:prSet presAssocID="{1A0C5C4E-2E86-48DF-BC44-E962B1B1BA1F}" presName="spacer" presStyleCnt="0"/>
      <dgm:spPr/>
    </dgm:pt>
    <dgm:pt modelId="{176AEB22-C7F3-48EF-B284-45239BECF004}" type="pres">
      <dgm:prSet presAssocID="{8A6C8276-1382-44EE-BBD4-80A607DA2A51}" presName="comp" presStyleCnt="0"/>
      <dgm:spPr/>
    </dgm:pt>
    <dgm:pt modelId="{968FFFC8-3714-4CC8-9ABD-F9294F348A8A}" type="pres">
      <dgm:prSet presAssocID="{8A6C8276-1382-44EE-BBD4-80A607DA2A51}" presName="box" presStyleLbl="node1" presStyleIdx="3" presStyleCnt="4"/>
      <dgm:spPr/>
      <dgm:t>
        <a:bodyPr/>
        <a:lstStyle/>
        <a:p>
          <a:endParaRPr lang="tr-TR"/>
        </a:p>
      </dgm:t>
    </dgm:pt>
    <dgm:pt modelId="{F9A51B07-EF46-45FC-9B5F-04382E5FF37A}" type="pres">
      <dgm:prSet presAssocID="{8A6C8276-1382-44EE-BBD4-80A607DA2A51}" presName="img" presStyleLbl="fgImgPlace1" presStyleIdx="3" presStyleCnt="4"/>
      <dgm:spPr>
        <a:blipFill rotWithShape="1">
          <a:blip xmlns:r="http://schemas.openxmlformats.org/officeDocument/2006/relationships" r:embed="rId4"/>
          <a:stretch>
            <a:fillRect/>
          </a:stretch>
        </a:blipFill>
      </dgm:spPr>
      <dgm:t>
        <a:bodyPr/>
        <a:lstStyle/>
        <a:p>
          <a:endParaRPr lang="tr-TR"/>
        </a:p>
      </dgm:t>
    </dgm:pt>
    <dgm:pt modelId="{D1F8A25A-4095-42F8-8932-A42623620ED2}" type="pres">
      <dgm:prSet presAssocID="{8A6C8276-1382-44EE-BBD4-80A607DA2A51}" presName="text" presStyleLbl="node1" presStyleIdx="3" presStyleCnt="4">
        <dgm:presLayoutVars>
          <dgm:bulletEnabled val="1"/>
        </dgm:presLayoutVars>
      </dgm:prSet>
      <dgm:spPr/>
      <dgm:t>
        <a:bodyPr/>
        <a:lstStyle/>
        <a:p>
          <a:endParaRPr lang="tr-TR"/>
        </a:p>
      </dgm:t>
    </dgm:pt>
  </dgm:ptLst>
  <dgm:cxnLst>
    <dgm:cxn modelId="{07CD2CF3-32BE-42FA-8CF3-106B1EB70372}" type="presOf" srcId="{BE13F34B-2654-4782-965A-6533EA2EDB5E}" destId="{AA019593-DFC8-484F-BA25-0C35A5AA5EFC}" srcOrd="0" destOrd="0" presId="urn:microsoft.com/office/officeart/2005/8/layout/vList4"/>
    <dgm:cxn modelId="{6090E653-3B55-4136-BA35-577642AC4C49}" type="presOf" srcId="{BE13F34B-2654-4782-965A-6533EA2EDB5E}" destId="{052921A7-2B9F-4756-A672-69F4BC0ED480}" srcOrd="1" destOrd="0" presId="urn:microsoft.com/office/officeart/2005/8/layout/vList4"/>
    <dgm:cxn modelId="{2DF860EC-EB7E-45F6-B232-1983C708CF1D}" type="presOf" srcId="{8A6C8276-1382-44EE-BBD4-80A607DA2A51}" destId="{968FFFC8-3714-4CC8-9ABD-F9294F348A8A}" srcOrd="0" destOrd="0" presId="urn:microsoft.com/office/officeart/2005/8/layout/vList4"/>
    <dgm:cxn modelId="{1D1E08C5-5745-4A0A-BD92-DC0E765970E6}" srcId="{9752DB1B-BBDF-46B4-94D3-5290894B9A1C}" destId="{BE13F34B-2654-4782-965A-6533EA2EDB5E}" srcOrd="1" destOrd="0" parTransId="{146F2FCA-0318-4F9C-BB6C-7239BBDEC4FF}" sibTransId="{86C0478E-7FAA-4BA7-A936-EB432BAFABC6}"/>
    <dgm:cxn modelId="{755D5E52-1ECC-4F09-B240-2E058566AD6E}" type="presOf" srcId="{9752DB1B-BBDF-46B4-94D3-5290894B9A1C}" destId="{BD42AE73-7D4B-441A-85F9-8224E69C47E2}" srcOrd="0" destOrd="0" presId="urn:microsoft.com/office/officeart/2005/8/layout/vList4"/>
    <dgm:cxn modelId="{ED1EC498-8665-49EF-9005-D43FA1E19D35}" type="presOf" srcId="{8A6C8276-1382-44EE-BBD4-80A607DA2A51}" destId="{D1F8A25A-4095-42F8-8932-A42623620ED2}" srcOrd="1" destOrd="0" presId="urn:microsoft.com/office/officeart/2005/8/layout/vList4"/>
    <dgm:cxn modelId="{C2B9000D-CDE4-452E-B2CC-E545DE4132B1}" srcId="{9752DB1B-BBDF-46B4-94D3-5290894B9A1C}" destId="{B5E4AAEF-5B77-475C-BEB3-A2E79E00B65E}" srcOrd="0" destOrd="0" parTransId="{D7D7E7B3-35A4-4A44-B8BE-8F532936AEED}" sibTransId="{DB00CAE3-18BC-4E2E-89B7-1813E9B8251A}"/>
    <dgm:cxn modelId="{3EC54991-7F34-4115-9397-01A721870E04}" srcId="{9752DB1B-BBDF-46B4-94D3-5290894B9A1C}" destId="{67B66860-B6FB-4AA0-B26F-465392AFC1A0}" srcOrd="2" destOrd="0" parTransId="{731F60AD-A2A6-4B51-8E3D-F366343D3102}" sibTransId="{1A0C5C4E-2E86-48DF-BC44-E962B1B1BA1F}"/>
    <dgm:cxn modelId="{B9CB589D-31C0-47A9-BB77-DF59D2073337}" type="presOf" srcId="{B5E4AAEF-5B77-475C-BEB3-A2E79E00B65E}" destId="{6F5137CA-6BE9-47FA-B795-9D6884D9EC98}" srcOrd="0" destOrd="0" presId="urn:microsoft.com/office/officeart/2005/8/layout/vList4"/>
    <dgm:cxn modelId="{DE3A2951-CC45-4187-A64D-A74B05AB1D96}" type="presOf" srcId="{67B66860-B6FB-4AA0-B26F-465392AFC1A0}" destId="{BF0DE00D-3B47-4F3A-868E-915C0FBBD796}" srcOrd="1" destOrd="0" presId="urn:microsoft.com/office/officeart/2005/8/layout/vList4"/>
    <dgm:cxn modelId="{66530951-404F-435D-BCD1-5549C427968D}" type="presOf" srcId="{B5E4AAEF-5B77-475C-BEB3-A2E79E00B65E}" destId="{53180AAF-06A2-4364-B2A4-45A29935C159}" srcOrd="1" destOrd="0" presId="urn:microsoft.com/office/officeart/2005/8/layout/vList4"/>
    <dgm:cxn modelId="{3900154F-EA7D-4DAB-8B4E-DC3448A4E3CE}" type="presOf" srcId="{67B66860-B6FB-4AA0-B26F-465392AFC1A0}" destId="{7EB01053-52C3-46FA-9447-1B51850A86B9}" srcOrd="0" destOrd="0" presId="urn:microsoft.com/office/officeart/2005/8/layout/vList4"/>
    <dgm:cxn modelId="{4CD4BFFA-7846-4DEC-8CF7-C0766F2B8595}" srcId="{9752DB1B-BBDF-46B4-94D3-5290894B9A1C}" destId="{8A6C8276-1382-44EE-BBD4-80A607DA2A51}" srcOrd="3" destOrd="0" parTransId="{63415F3B-1311-4B66-8D5B-D8E7B5664CE5}" sibTransId="{3848C453-2635-4B10-9816-9B7E05C306C3}"/>
    <dgm:cxn modelId="{439B22C0-4F01-451F-A4DD-241CA982A59C}" type="presParOf" srcId="{BD42AE73-7D4B-441A-85F9-8224E69C47E2}" destId="{84163B48-EDBC-473F-A523-73EE0649EBCE}" srcOrd="0" destOrd="0" presId="urn:microsoft.com/office/officeart/2005/8/layout/vList4"/>
    <dgm:cxn modelId="{F26BE3B2-A36E-4BD1-9C08-021EAE6F74E3}" type="presParOf" srcId="{84163B48-EDBC-473F-A523-73EE0649EBCE}" destId="{6F5137CA-6BE9-47FA-B795-9D6884D9EC98}" srcOrd="0" destOrd="0" presId="urn:microsoft.com/office/officeart/2005/8/layout/vList4"/>
    <dgm:cxn modelId="{5230E4E7-A0E9-4717-A0BC-9573E2F5AFA6}" type="presParOf" srcId="{84163B48-EDBC-473F-A523-73EE0649EBCE}" destId="{07B6B70C-58B3-40F0-BFF9-DA2CA3134621}" srcOrd="1" destOrd="0" presId="urn:microsoft.com/office/officeart/2005/8/layout/vList4"/>
    <dgm:cxn modelId="{1758EC00-40A8-4510-9F78-2517050AB161}" type="presParOf" srcId="{84163B48-EDBC-473F-A523-73EE0649EBCE}" destId="{53180AAF-06A2-4364-B2A4-45A29935C159}" srcOrd="2" destOrd="0" presId="urn:microsoft.com/office/officeart/2005/8/layout/vList4"/>
    <dgm:cxn modelId="{15AC4B60-3CBF-4FBE-ABB1-DF36B6C18B48}" type="presParOf" srcId="{BD42AE73-7D4B-441A-85F9-8224E69C47E2}" destId="{9FEED529-3F65-4F7D-AF5E-F4BCAB6FD7B5}" srcOrd="1" destOrd="0" presId="urn:microsoft.com/office/officeart/2005/8/layout/vList4"/>
    <dgm:cxn modelId="{0534657D-40FD-48EC-9C76-428A002A9EFF}" type="presParOf" srcId="{BD42AE73-7D4B-441A-85F9-8224E69C47E2}" destId="{99CF7156-9F23-41DE-945F-E03FEB74AE3E}" srcOrd="2" destOrd="0" presId="urn:microsoft.com/office/officeart/2005/8/layout/vList4"/>
    <dgm:cxn modelId="{5DB2AA01-82A6-4477-B901-154BE6D9B6A6}" type="presParOf" srcId="{99CF7156-9F23-41DE-945F-E03FEB74AE3E}" destId="{AA019593-DFC8-484F-BA25-0C35A5AA5EFC}" srcOrd="0" destOrd="0" presId="urn:microsoft.com/office/officeart/2005/8/layout/vList4"/>
    <dgm:cxn modelId="{E662C4B8-B37F-425A-9E17-F9C4376D7779}" type="presParOf" srcId="{99CF7156-9F23-41DE-945F-E03FEB74AE3E}" destId="{619B7A0A-4194-45B3-8A1E-067723FF8EA5}" srcOrd="1" destOrd="0" presId="urn:microsoft.com/office/officeart/2005/8/layout/vList4"/>
    <dgm:cxn modelId="{1BFEED4A-1FAF-4DAC-BA13-9B58DD10DC71}" type="presParOf" srcId="{99CF7156-9F23-41DE-945F-E03FEB74AE3E}" destId="{052921A7-2B9F-4756-A672-69F4BC0ED480}" srcOrd="2" destOrd="0" presId="urn:microsoft.com/office/officeart/2005/8/layout/vList4"/>
    <dgm:cxn modelId="{8F3C7915-2F78-401E-8693-881207A6715A}" type="presParOf" srcId="{BD42AE73-7D4B-441A-85F9-8224E69C47E2}" destId="{F112109C-5767-444B-8F53-ADB685766BA4}" srcOrd="3" destOrd="0" presId="urn:microsoft.com/office/officeart/2005/8/layout/vList4"/>
    <dgm:cxn modelId="{F0C6986F-C747-4D68-B46B-32E72BE4B97F}" type="presParOf" srcId="{BD42AE73-7D4B-441A-85F9-8224E69C47E2}" destId="{47D0DC17-2E51-4CA0-A6BB-582D8FF382BD}" srcOrd="4" destOrd="0" presId="urn:microsoft.com/office/officeart/2005/8/layout/vList4"/>
    <dgm:cxn modelId="{B237BFAE-85B4-4296-B7FF-BEF9E9812BE1}" type="presParOf" srcId="{47D0DC17-2E51-4CA0-A6BB-582D8FF382BD}" destId="{7EB01053-52C3-46FA-9447-1B51850A86B9}" srcOrd="0" destOrd="0" presId="urn:microsoft.com/office/officeart/2005/8/layout/vList4"/>
    <dgm:cxn modelId="{E5EC9F80-DAB8-4DDE-8D49-987E3190DDE7}" type="presParOf" srcId="{47D0DC17-2E51-4CA0-A6BB-582D8FF382BD}" destId="{FB066DE2-C2E4-4DD7-9DCC-DE9F2521C922}" srcOrd="1" destOrd="0" presId="urn:microsoft.com/office/officeart/2005/8/layout/vList4"/>
    <dgm:cxn modelId="{EC41CEC6-B73E-4E6B-9C09-3E788130FAFC}" type="presParOf" srcId="{47D0DC17-2E51-4CA0-A6BB-582D8FF382BD}" destId="{BF0DE00D-3B47-4F3A-868E-915C0FBBD796}" srcOrd="2" destOrd="0" presId="urn:microsoft.com/office/officeart/2005/8/layout/vList4"/>
    <dgm:cxn modelId="{7FEB7C0C-970C-4536-B3AD-EC403F4008E7}" type="presParOf" srcId="{BD42AE73-7D4B-441A-85F9-8224E69C47E2}" destId="{D228F8FA-A39B-4EBF-AF2B-7C6F8EB68DE5}" srcOrd="5" destOrd="0" presId="urn:microsoft.com/office/officeart/2005/8/layout/vList4"/>
    <dgm:cxn modelId="{3114758F-EC54-4AF8-988A-602441425731}" type="presParOf" srcId="{BD42AE73-7D4B-441A-85F9-8224E69C47E2}" destId="{176AEB22-C7F3-48EF-B284-45239BECF004}" srcOrd="6" destOrd="0" presId="urn:microsoft.com/office/officeart/2005/8/layout/vList4"/>
    <dgm:cxn modelId="{F99DB970-A64B-410E-98DB-2269DB1B2843}" type="presParOf" srcId="{176AEB22-C7F3-48EF-B284-45239BECF004}" destId="{968FFFC8-3714-4CC8-9ABD-F9294F348A8A}" srcOrd="0" destOrd="0" presId="urn:microsoft.com/office/officeart/2005/8/layout/vList4"/>
    <dgm:cxn modelId="{AB71CBCA-3F06-4B16-B2A5-6302C3525ED2}" type="presParOf" srcId="{176AEB22-C7F3-48EF-B284-45239BECF004}" destId="{F9A51B07-EF46-45FC-9B5F-04382E5FF37A}" srcOrd="1" destOrd="0" presId="urn:microsoft.com/office/officeart/2005/8/layout/vList4"/>
    <dgm:cxn modelId="{65D204C0-1D73-42B4-90CC-0D33950CE4A8}" type="presParOf" srcId="{176AEB22-C7F3-48EF-B284-45239BECF004}" destId="{D1F8A25A-4095-42F8-8932-A42623620ED2}"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tr-TR"/>
        </a:p>
      </dgm:t>
    </dgm:pt>
    <dgm:pt modelId="{5B5B82CF-5BFF-4F97-89C9-101E682392F9}">
      <dgm:prSet custT="1"/>
      <dgm:spPr/>
      <dgm:t>
        <a:bodyPr/>
        <a:lstStyle/>
        <a:p>
          <a:pPr algn="just"/>
          <a:r>
            <a:rPr lang="tr-TR" sz="2000" dirty="0" smtClean="0"/>
            <a:t>TÜSİAD, TÜRKONFED, TÜSİAD-Sabancı Üniversitesi Rekabet Forumu (REF) ve Ulusal </a:t>
          </a:r>
          <a:r>
            <a:rPr lang="tr-TR" sz="2000" dirty="0" err="1" smtClean="0"/>
            <a:t>İnovasyon</a:t>
          </a:r>
          <a:r>
            <a:rPr lang="tr-TR" sz="2000" dirty="0" smtClean="0"/>
            <a:t> Girişimi (UİG) ortaklığı ile yürütülen ve TÜBİTAK destekli Bölgesel </a:t>
          </a:r>
          <a:r>
            <a:rPr lang="tr-TR" sz="2000" dirty="0" err="1" smtClean="0"/>
            <a:t>İnovasyon</a:t>
          </a:r>
          <a:r>
            <a:rPr lang="tr-TR" sz="2000" dirty="0" smtClean="0"/>
            <a:t> Merkezleri Projesi kapsamında oluşturulan ilk merkez: Elektronik ve Bilişim Bölgesel </a:t>
          </a:r>
          <a:r>
            <a:rPr lang="tr-TR" sz="2000" dirty="0" err="1" smtClean="0"/>
            <a:t>İnovasyon</a:t>
          </a:r>
          <a:r>
            <a:rPr lang="tr-TR" sz="2000" dirty="0" smtClean="0"/>
            <a:t> Merkezi (İzmir)</a:t>
          </a:r>
          <a:endParaRPr lang="tr-TR" sz="2000" dirty="0"/>
        </a:p>
      </dgm:t>
    </dgm:pt>
    <dgm:pt modelId="{1A29E27F-28B5-45D7-B1F5-83343E11204E}" type="parTrans" cxnId="{23AC3AB8-735C-448B-BFD9-EE1E47FD56D7}">
      <dgm:prSet/>
      <dgm:spPr/>
      <dgm:t>
        <a:bodyPr/>
        <a:lstStyle/>
        <a:p>
          <a:endParaRPr lang="tr-TR"/>
        </a:p>
      </dgm:t>
    </dgm:pt>
    <dgm:pt modelId="{841ECE3D-3755-4A9D-8E40-6AC5146DE95D}" type="sibTrans" cxnId="{23AC3AB8-735C-448B-BFD9-EE1E47FD56D7}">
      <dgm:prSet/>
      <dgm:spPr/>
      <dgm:t>
        <a:bodyPr/>
        <a:lstStyle/>
        <a:p>
          <a:endParaRPr lang="tr-TR"/>
        </a:p>
      </dgm:t>
    </dgm:pt>
    <dgm:pt modelId="{A26E8492-8FFA-4CE0-BC58-765FC86AAEF2}">
      <dgm:prSet custT="1"/>
      <dgm:spPr/>
      <dgm:t>
        <a:bodyPr/>
        <a:lstStyle/>
        <a:p>
          <a:r>
            <a:rPr lang="tr-TR" sz="2000" dirty="0" smtClean="0"/>
            <a:t>“Bölgesel Gelişme ve İş Dünyasının Rolü Toplantıları”</a:t>
          </a:r>
        </a:p>
        <a:p>
          <a:r>
            <a:rPr lang="tr-TR" sz="2000" dirty="0" smtClean="0"/>
            <a:t>(Gaziantep, Trabzon,  Elazığ - Tunceli, Bursa ve Edirne-Keşan)</a:t>
          </a:r>
          <a:endParaRPr lang="tr-TR" sz="2000" dirty="0"/>
        </a:p>
      </dgm:t>
    </dgm:pt>
    <dgm:pt modelId="{4B002D36-9CE3-4DDD-89F3-B8D2BC9123C2}" type="parTrans" cxnId="{EC793873-322B-407C-9D87-EDDFD382A847}">
      <dgm:prSet/>
      <dgm:spPr/>
      <dgm:t>
        <a:bodyPr/>
        <a:lstStyle/>
        <a:p>
          <a:endParaRPr lang="tr-TR"/>
        </a:p>
      </dgm:t>
    </dgm:pt>
    <dgm:pt modelId="{2FAFA1CC-B8D9-43C0-9293-A23F55D169A8}" type="sibTrans" cxnId="{EC793873-322B-407C-9D87-EDDFD382A847}">
      <dgm:prSet/>
      <dgm:spPr/>
      <dgm:t>
        <a:bodyPr/>
        <a:lstStyle/>
        <a:p>
          <a:endParaRPr lang="tr-TR"/>
        </a:p>
      </dgm:t>
    </dgm:pt>
    <dgm:pt modelId="{A4D21A81-7CC2-43F6-B345-EE033D49A316}">
      <dgm:prSet custT="1"/>
      <dgm:spPr/>
      <dgm:t>
        <a:bodyPr/>
        <a:lstStyle/>
        <a:p>
          <a:r>
            <a:rPr lang="tr-TR" sz="2000" dirty="0" err="1" smtClean="0"/>
            <a:t>TÜRKONFED’in</a:t>
          </a:r>
          <a:r>
            <a:rPr lang="tr-TR" sz="2000" dirty="0" smtClean="0"/>
            <a:t> Federasyon Yapısının Genişlemesi ve Derinleşmesi Projesi (2010-2017)</a:t>
          </a:r>
          <a:endParaRPr lang="tr-TR" sz="2000" dirty="0"/>
        </a:p>
      </dgm:t>
    </dgm:pt>
    <dgm:pt modelId="{4E480463-57C3-468F-9C2F-40FCFA596AC5}" type="parTrans" cxnId="{640AE300-E637-4A4D-9511-F26996FE7E2A}">
      <dgm:prSet/>
      <dgm:spPr/>
      <dgm:t>
        <a:bodyPr/>
        <a:lstStyle/>
        <a:p>
          <a:endParaRPr lang="tr-TR"/>
        </a:p>
      </dgm:t>
    </dgm:pt>
    <dgm:pt modelId="{05A90B3A-75F0-458D-9491-9084954ECD2F}" type="sibTrans" cxnId="{640AE300-E637-4A4D-9511-F26996FE7E2A}">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607C7C14-B636-4346-806C-E1F6FF659EF8}" type="pres">
      <dgm:prSet presAssocID="{A4D21A81-7CC2-43F6-B345-EE033D49A316}" presName="comp" presStyleCnt="0"/>
      <dgm:spPr/>
    </dgm:pt>
    <dgm:pt modelId="{0BB30879-44B9-48E9-9754-B5DEA5A8571B}" type="pres">
      <dgm:prSet presAssocID="{A4D21A81-7CC2-43F6-B345-EE033D49A316}" presName="box" presStyleLbl="node1" presStyleIdx="0" presStyleCnt="3"/>
      <dgm:spPr/>
      <dgm:t>
        <a:bodyPr/>
        <a:lstStyle/>
        <a:p>
          <a:endParaRPr lang="tr-TR"/>
        </a:p>
      </dgm:t>
    </dgm:pt>
    <dgm:pt modelId="{2C10DEEE-D705-4647-8323-135E161A7C1C}" type="pres">
      <dgm:prSet presAssocID="{A4D21A81-7CC2-43F6-B345-EE033D49A316}" presName="img" presStyleLbl="fgImgPlace1" presStyleIdx="0" presStyleCnt="3"/>
      <dgm:spPr>
        <a:blipFill rotWithShape="0">
          <a:blip xmlns:r="http://schemas.openxmlformats.org/officeDocument/2006/relationships" r:embed="rId1" cstate="screen">
            <a:extLst>
              <a:ext uri="{28A0092B-C50C-407E-A947-70E740481C1C}">
                <a14:useLocalDpi xmlns:a14="http://schemas.microsoft.com/office/drawing/2010/main"/>
              </a:ext>
            </a:extLst>
          </a:blip>
          <a:stretch>
            <a:fillRect/>
          </a:stretch>
        </a:blipFill>
      </dgm:spPr>
      <dgm:t>
        <a:bodyPr/>
        <a:lstStyle/>
        <a:p>
          <a:endParaRPr lang="tr-TR"/>
        </a:p>
      </dgm:t>
    </dgm:pt>
    <dgm:pt modelId="{11553CC1-5E13-4A8F-9919-B3031702D29C}" type="pres">
      <dgm:prSet presAssocID="{A4D21A81-7CC2-43F6-B345-EE033D49A316}" presName="text" presStyleLbl="node1" presStyleIdx="0" presStyleCnt="3">
        <dgm:presLayoutVars>
          <dgm:bulletEnabled val="1"/>
        </dgm:presLayoutVars>
      </dgm:prSet>
      <dgm:spPr/>
      <dgm:t>
        <a:bodyPr/>
        <a:lstStyle/>
        <a:p>
          <a:endParaRPr lang="tr-TR"/>
        </a:p>
      </dgm:t>
    </dgm:pt>
    <dgm:pt modelId="{163F2D50-3A79-490D-A037-3D66F9C9ADDB}" type="pres">
      <dgm:prSet presAssocID="{05A90B3A-75F0-458D-9491-9084954ECD2F}" presName="spacer" presStyleCnt="0"/>
      <dgm:spPr/>
    </dgm:pt>
    <dgm:pt modelId="{2A99EF48-CD38-433E-B5D4-09CCC2E0C513}" type="pres">
      <dgm:prSet presAssocID="{A26E8492-8FFA-4CE0-BC58-765FC86AAEF2}" presName="comp" presStyleCnt="0"/>
      <dgm:spPr/>
    </dgm:pt>
    <dgm:pt modelId="{25EB98A7-D40C-423D-8749-2E450708F214}" type="pres">
      <dgm:prSet presAssocID="{A26E8492-8FFA-4CE0-BC58-765FC86AAEF2}" presName="box" presStyleLbl="node1" presStyleIdx="1" presStyleCnt="3" custLinFactNeighborX="2604" custLinFactNeighborY="-1342"/>
      <dgm:spPr/>
      <dgm:t>
        <a:bodyPr/>
        <a:lstStyle/>
        <a:p>
          <a:endParaRPr lang="tr-TR"/>
        </a:p>
      </dgm:t>
    </dgm:pt>
    <dgm:pt modelId="{8D331396-7698-4111-8465-C4C704C1543D}" type="pres">
      <dgm:prSet presAssocID="{A26E8492-8FFA-4CE0-BC58-765FC86AAEF2}" presName="img" presStyleLbl="fgImgPlace1" presStyleIdx="1" presStyleCnt="3"/>
      <dgm:spPr>
        <a:blipFill rotWithShape="0">
          <a:blip xmlns:r="http://schemas.openxmlformats.org/officeDocument/2006/relationships" r:embed="rId2" cstate="screen">
            <a:extLst>
              <a:ext uri="{28A0092B-C50C-407E-A947-70E740481C1C}">
                <a14:useLocalDpi xmlns:a14="http://schemas.microsoft.com/office/drawing/2010/main"/>
              </a:ext>
            </a:extLst>
          </a:blip>
          <a:stretch>
            <a:fillRect/>
          </a:stretch>
        </a:blipFill>
      </dgm:spPr>
      <dgm:t>
        <a:bodyPr/>
        <a:lstStyle/>
        <a:p>
          <a:endParaRPr lang="tr-TR"/>
        </a:p>
      </dgm:t>
    </dgm:pt>
    <dgm:pt modelId="{92D28B08-33A5-427D-8E6E-F2CB4DF5B7AD}" type="pres">
      <dgm:prSet presAssocID="{A26E8492-8FFA-4CE0-BC58-765FC86AAEF2}" presName="text" presStyleLbl="node1" presStyleIdx="1" presStyleCnt="3">
        <dgm:presLayoutVars>
          <dgm:bulletEnabled val="1"/>
        </dgm:presLayoutVars>
      </dgm:prSet>
      <dgm:spPr/>
      <dgm:t>
        <a:bodyPr/>
        <a:lstStyle/>
        <a:p>
          <a:endParaRPr lang="tr-TR"/>
        </a:p>
      </dgm:t>
    </dgm:pt>
    <dgm:pt modelId="{7E1EE3E0-9F47-48E3-A7F5-49840C9CCF8A}" type="pres">
      <dgm:prSet presAssocID="{2FAFA1CC-B8D9-43C0-9293-A23F55D169A8}" presName="spacer" presStyleCnt="0"/>
      <dgm:spPr/>
    </dgm:pt>
    <dgm:pt modelId="{70D61348-CEF9-40F9-AAC2-7346193E6DC2}" type="pres">
      <dgm:prSet presAssocID="{5B5B82CF-5BFF-4F97-89C9-101E682392F9}" presName="comp" presStyleCnt="0"/>
      <dgm:spPr/>
    </dgm:pt>
    <dgm:pt modelId="{80DD79D8-9284-4EEB-9B43-D50DC4CBD6CA}" type="pres">
      <dgm:prSet presAssocID="{5B5B82CF-5BFF-4F97-89C9-101E682392F9}" presName="box" presStyleLbl="node1" presStyleIdx="2" presStyleCnt="3"/>
      <dgm:spPr/>
      <dgm:t>
        <a:bodyPr/>
        <a:lstStyle/>
        <a:p>
          <a:endParaRPr lang="tr-TR"/>
        </a:p>
      </dgm:t>
    </dgm:pt>
    <dgm:pt modelId="{B496460A-405A-41C5-A334-A3106E95ADF3}" type="pres">
      <dgm:prSet presAssocID="{5B5B82CF-5BFF-4F97-89C9-101E682392F9}" presName="img" presStyleLbl="fgImgPlace1" presStyleIdx="2" presStyleCnt="3"/>
      <dgm:spPr>
        <a:blipFill rotWithShape="0">
          <a:blip xmlns:r="http://schemas.openxmlformats.org/officeDocument/2006/relationships" r:embed="rId3" cstate="screen">
            <a:extLst>
              <a:ext uri="{28A0092B-C50C-407E-A947-70E740481C1C}">
                <a14:useLocalDpi xmlns:a14="http://schemas.microsoft.com/office/drawing/2010/main"/>
              </a:ext>
            </a:extLst>
          </a:blip>
          <a:stretch>
            <a:fillRect/>
          </a:stretch>
        </a:blipFill>
      </dgm:spPr>
      <dgm:t>
        <a:bodyPr/>
        <a:lstStyle/>
        <a:p>
          <a:endParaRPr lang="tr-TR"/>
        </a:p>
      </dgm:t>
    </dgm:pt>
    <dgm:pt modelId="{7429EDD6-CC3B-4EDA-BC7C-D4EA6AC25397}" type="pres">
      <dgm:prSet presAssocID="{5B5B82CF-5BFF-4F97-89C9-101E682392F9}" presName="text" presStyleLbl="node1" presStyleIdx="2" presStyleCnt="3">
        <dgm:presLayoutVars>
          <dgm:bulletEnabled val="1"/>
        </dgm:presLayoutVars>
      </dgm:prSet>
      <dgm:spPr/>
      <dgm:t>
        <a:bodyPr/>
        <a:lstStyle/>
        <a:p>
          <a:endParaRPr lang="tr-TR"/>
        </a:p>
      </dgm:t>
    </dgm:pt>
  </dgm:ptLst>
  <dgm:cxnLst>
    <dgm:cxn modelId="{23AC3AB8-735C-448B-BFD9-EE1E47FD56D7}" srcId="{90A92207-FAAC-4127-81BF-8C93C7ABD83C}" destId="{5B5B82CF-5BFF-4F97-89C9-101E682392F9}" srcOrd="2" destOrd="0" parTransId="{1A29E27F-28B5-45D7-B1F5-83343E11204E}" sibTransId="{841ECE3D-3755-4A9D-8E40-6AC5146DE95D}"/>
    <dgm:cxn modelId="{0A42BDD4-F056-4CEB-AE05-C1FDF5627D1F}" type="presOf" srcId="{A4D21A81-7CC2-43F6-B345-EE033D49A316}" destId="{0BB30879-44B9-48E9-9754-B5DEA5A8571B}" srcOrd="0" destOrd="0" presId="urn:microsoft.com/office/officeart/2005/8/layout/vList4#16"/>
    <dgm:cxn modelId="{640AE300-E637-4A4D-9511-F26996FE7E2A}" srcId="{90A92207-FAAC-4127-81BF-8C93C7ABD83C}" destId="{A4D21A81-7CC2-43F6-B345-EE033D49A316}" srcOrd="0" destOrd="0" parTransId="{4E480463-57C3-468F-9C2F-40FCFA596AC5}" sibTransId="{05A90B3A-75F0-458D-9491-9084954ECD2F}"/>
    <dgm:cxn modelId="{7AD96D42-E386-4C08-85E2-8631D1266452}" type="presOf" srcId="{A26E8492-8FFA-4CE0-BC58-765FC86AAEF2}" destId="{92D28B08-33A5-427D-8E6E-F2CB4DF5B7AD}" srcOrd="1" destOrd="0" presId="urn:microsoft.com/office/officeart/2005/8/layout/vList4#16"/>
    <dgm:cxn modelId="{0051B120-3E26-457A-8E5D-06218B2D04AB}" type="presOf" srcId="{90A92207-FAAC-4127-81BF-8C93C7ABD83C}" destId="{0E041A5B-DFDC-49F0-A268-D328046EF6D3}" srcOrd="0" destOrd="0" presId="urn:microsoft.com/office/officeart/2005/8/layout/vList4#16"/>
    <dgm:cxn modelId="{0BBED445-EAF0-4545-ABD2-E75F17E0085E}" type="presOf" srcId="{A26E8492-8FFA-4CE0-BC58-765FC86AAEF2}" destId="{25EB98A7-D40C-423D-8749-2E450708F214}" srcOrd="0" destOrd="0" presId="urn:microsoft.com/office/officeart/2005/8/layout/vList4#16"/>
    <dgm:cxn modelId="{388DB039-BAD7-41C2-8DA2-3CE22BF64027}" type="presOf" srcId="{5B5B82CF-5BFF-4F97-89C9-101E682392F9}" destId="{7429EDD6-CC3B-4EDA-BC7C-D4EA6AC25397}" srcOrd="1" destOrd="0" presId="urn:microsoft.com/office/officeart/2005/8/layout/vList4#16"/>
    <dgm:cxn modelId="{791F1281-E6B1-4F80-AC2F-B5BCF40FCE4C}" type="presOf" srcId="{5B5B82CF-5BFF-4F97-89C9-101E682392F9}" destId="{80DD79D8-9284-4EEB-9B43-D50DC4CBD6CA}" srcOrd="0" destOrd="0" presId="urn:microsoft.com/office/officeart/2005/8/layout/vList4#16"/>
    <dgm:cxn modelId="{EC793873-322B-407C-9D87-EDDFD382A847}" srcId="{90A92207-FAAC-4127-81BF-8C93C7ABD83C}" destId="{A26E8492-8FFA-4CE0-BC58-765FC86AAEF2}" srcOrd="1" destOrd="0" parTransId="{4B002D36-9CE3-4DDD-89F3-B8D2BC9123C2}" sibTransId="{2FAFA1CC-B8D9-43C0-9293-A23F55D169A8}"/>
    <dgm:cxn modelId="{AEEDB900-E0DD-47CC-949C-F1F317A64C33}" type="presOf" srcId="{A4D21A81-7CC2-43F6-B345-EE033D49A316}" destId="{11553CC1-5E13-4A8F-9919-B3031702D29C}" srcOrd="1" destOrd="0" presId="urn:microsoft.com/office/officeart/2005/8/layout/vList4#16"/>
    <dgm:cxn modelId="{D226558F-31E4-40D7-8D47-601F57B848FE}" type="presParOf" srcId="{0E041A5B-DFDC-49F0-A268-D328046EF6D3}" destId="{607C7C14-B636-4346-806C-E1F6FF659EF8}" srcOrd="0" destOrd="0" presId="urn:microsoft.com/office/officeart/2005/8/layout/vList4#16"/>
    <dgm:cxn modelId="{EC39E5CE-524B-424A-81F6-ED695B6AA906}" type="presParOf" srcId="{607C7C14-B636-4346-806C-E1F6FF659EF8}" destId="{0BB30879-44B9-48E9-9754-B5DEA5A8571B}" srcOrd="0" destOrd="0" presId="urn:microsoft.com/office/officeart/2005/8/layout/vList4#16"/>
    <dgm:cxn modelId="{856E28B7-F1CB-4609-B45C-F5F5DFC6302C}" type="presParOf" srcId="{607C7C14-B636-4346-806C-E1F6FF659EF8}" destId="{2C10DEEE-D705-4647-8323-135E161A7C1C}" srcOrd="1" destOrd="0" presId="urn:microsoft.com/office/officeart/2005/8/layout/vList4#16"/>
    <dgm:cxn modelId="{D19273DA-E431-43CE-8D23-DA25B2285E8E}" type="presParOf" srcId="{607C7C14-B636-4346-806C-E1F6FF659EF8}" destId="{11553CC1-5E13-4A8F-9919-B3031702D29C}" srcOrd="2" destOrd="0" presId="urn:microsoft.com/office/officeart/2005/8/layout/vList4#16"/>
    <dgm:cxn modelId="{37D46F73-FD78-4DC7-9BBB-F6B140AAEE0A}" type="presParOf" srcId="{0E041A5B-DFDC-49F0-A268-D328046EF6D3}" destId="{163F2D50-3A79-490D-A037-3D66F9C9ADDB}" srcOrd="1" destOrd="0" presId="urn:microsoft.com/office/officeart/2005/8/layout/vList4#16"/>
    <dgm:cxn modelId="{F369ACE7-0889-49A1-AE0B-E5FF1F05E1AA}" type="presParOf" srcId="{0E041A5B-DFDC-49F0-A268-D328046EF6D3}" destId="{2A99EF48-CD38-433E-B5D4-09CCC2E0C513}" srcOrd="2" destOrd="0" presId="urn:microsoft.com/office/officeart/2005/8/layout/vList4#16"/>
    <dgm:cxn modelId="{BE4A8960-9719-41CD-9C57-B4C83682B869}" type="presParOf" srcId="{2A99EF48-CD38-433E-B5D4-09CCC2E0C513}" destId="{25EB98A7-D40C-423D-8749-2E450708F214}" srcOrd="0" destOrd="0" presId="urn:microsoft.com/office/officeart/2005/8/layout/vList4#16"/>
    <dgm:cxn modelId="{0EF5A5C3-D34D-472D-9233-DDD0B26DE6BC}" type="presParOf" srcId="{2A99EF48-CD38-433E-B5D4-09CCC2E0C513}" destId="{8D331396-7698-4111-8465-C4C704C1543D}" srcOrd="1" destOrd="0" presId="urn:microsoft.com/office/officeart/2005/8/layout/vList4#16"/>
    <dgm:cxn modelId="{58BA28ED-5A85-40BB-B963-0A1F9B0B6CBC}" type="presParOf" srcId="{2A99EF48-CD38-433E-B5D4-09CCC2E0C513}" destId="{92D28B08-33A5-427D-8E6E-F2CB4DF5B7AD}" srcOrd="2" destOrd="0" presId="urn:microsoft.com/office/officeart/2005/8/layout/vList4#16"/>
    <dgm:cxn modelId="{548CCF39-A8E4-48B2-8D65-86E4AD06A5EB}" type="presParOf" srcId="{0E041A5B-DFDC-49F0-A268-D328046EF6D3}" destId="{7E1EE3E0-9F47-48E3-A7F5-49840C9CCF8A}" srcOrd="3" destOrd="0" presId="urn:microsoft.com/office/officeart/2005/8/layout/vList4#16"/>
    <dgm:cxn modelId="{643F8FAA-881E-4344-9FDC-AB1133D03FBB}" type="presParOf" srcId="{0E041A5B-DFDC-49F0-A268-D328046EF6D3}" destId="{70D61348-CEF9-40F9-AAC2-7346193E6DC2}" srcOrd="4" destOrd="0" presId="urn:microsoft.com/office/officeart/2005/8/layout/vList4#16"/>
    <dgm:cxn modelId="{D5388BD6-69FD-4082-B514-8F3F6B63837F}" type="presParOf" srcId="{70D61348-CEF9-40F9-AAC2-7346193E6DC2}" destId="{80DD79D8-9284-4EEB-9B43-D50DC4CBD6CA}" srcOrd="0" destOrd="0" presId="urn:microsoft.com/office/officeart/2005/8/layout/vList4#16"/>
    <dgm:cxn modelId="{90810548-EE4C-48CD-A4CB-59285B21BFB6}" type="presParOf" srcId="{70D61348-CEF9-40F9-AAC2-7346193E6DC2}" destId="{B496460A-405A-41C5-A334-A3106E95ADF3}" srcOrd="1" destOrd="0" presId="urn:microsoft.com/office/officeart/2005/8/layout/vList4#16"/>
    <dgm:cxn modelId="{6FB401D2-A899-4ED4-BAA5-94DD5BD89C24}" type="presParOf" srcId="{70D61348-CEF9-40F9-AAC2-7346193E6DC2}" destId="{7429EDD6-CC3B-4EDA-BC7C-D4EA6AC25397}"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tr-TR"/>
        </a:p>
      </dgm:t>
    </dgm:pt>
    <dgm:pt modelId="{5B5B82CF-5BFF-4F97-89C9-101E682392F9}">
      <dgm:prSet custT="1"/>
      <dgm:spPr/>
      <dgm:t>
        <a:bodyPr/>
        <a:lstStyle/>
        <a:p>
          <a:pPr algn="just"/>
          <a:r>
            <a:rPr lang="tr-TR" sz="2000" dirty="0" smtClean="0"/>
            <a:t>TÜSİAD-TÜRKONFED-DPT işbirliği ile Doğu Karadeniz Bölgesi Bölgesel Gelişme Raporu Pilot Projesi</a:t>
          </a:r>
          <a:endParaRPr lang="tr-TR" sz="2000" dirty="0"/>
        </a:p>
      </dgm:t>
    </dgm:pt>
    <dgm:pt modelId="{1A29E27F-28B5-45D7-B1F5-83343E11204E}" type="parTrans" cxnId="{23AC3AB8-735C-448B-BFD9-EE1E47FD56D7}">
      <dgm:prSet/>
      <dgm:spPr/>
      <dgm:t>
        <a:bodyPr/>
        <a:lstStyle/>
        <a:p>
          <a:endParaRPr lang="tr-TR"/>
        </a:p>
      </dgm:t>
    </dgm:pt>
    <dgm:pt modelId="{841ECE3D-3755-4A9D-8E40-6AC5146DE95D}" type="sibTrans" cxnId="{23AC3AB8-735C-448B-BFD9-EE1E47FD56D7}">
      <dgm:prSet/>
      <dgm:spPr/>
      <dgm:t>
        <a:bodyPr/>
        <a:lstStyle/>
        <a:p>
          <a:endParaRPr lang="tr-TR"/>
        </a:p>
      </dgm:t>
    </dgm:pt>
    <dgm:pt modelId="{E720ACB0-4315-4714-84EF-BC8AA09CD91F}">
      <dgm:prSet custT="1"/>
      <dgm:spPr/>
      <dgm:t>
        <a:bodyPr/>
        <a:lstStyle/>
        <a:p>
          <a:pPr algn="just"/>
          <a:r>
            <a:rPr lang="tr-TR" sz="2000" dirty="0" smtClean="0"/>
            <a:t>KOBİ Tipolojisi çalışmasının yapılması</a:t>
          </a:r>
          <a:endParaRPr lang="tr-TR" sz="2000" dirty="0"/>
        </a:p>
      </dgm:t>
    </dgm:pt>
    <dgm:pt modelId="{72301482-2134-4F14-ABE9-07956E4728B3}" type="parTrans" cxnId="{4461F1D2-A822-4BD9-B664-1B5E5EF9AC84}">
      <dgm:prSet/>
      <dgm:spPr/>
      <dgm:t>
        <a:bodyPr/>
        <a:lstStyle/>
        <a:p>
          <a:endParaRPr lang="tr-TR"/>
        </a:p>
      </dgm:t>
    </dgm:pt>
    <dgm:pt modelId="{7E3A3A03-BD6F-4A60-B563-86994E0A0F70}" type="sibTrans" cxnId="{4461F1D2-A822-4BD9-B664-1B5E5EF9AC84}">
      <dgm:prSet/>
      <dgm:spPr/>
      <dgm:t>
        <a:bodyPr/>
        <a:lstStyle/>
        <a:p>
          <a:endParaRPr lang="tr-TR"/>
        </a:p>
      </dgm:t>
    </dgm:pt>
    <dgm:pt modelId="{A26E8492-8FFA-4CE0-BC58-765FC86AAEF2}">
      <dgm:prSet custT="1"/>
      <dgm:spPr/>
      <dgm:t>
        <a:bodyPr/>
        <a:lstStyle/>
        <a:p>
          <a:r>
            <a:rPr lang="tr-TR" sz="2000" dirty="0" smtClean="0"/>
            <a:t>“Bölgesel Gelişme ve İş Dünyasının Rolü Toplantıları”</a:t>
          </a:r>
          <a:endParaRPr lang="tr-TR" sz="2000" dirty="0"/>
        </a:p>
      </dgm:t>
    </dgm:pt>
    <dgm:pt modelId="{4B002D36-9CE3-4DDD-89F3-B8D2BC9123C2}" type="parTrans" cxnId="{EC793873-322B-407C-9D87-EDDFD382A847}">
      <dgm:prSet/>
      <dgm:spPr/>
      <dgm:t>
        <a:bodyPr/>
        <a:lstStyle/>
        <a:p>
          <a:endParaRPr lang="tr-TR"/>
        </a:p>
      </dgm:t>
    </dgm:pt>
    <dgm:pt modelId="{2FAFA1CC-B8D9-43C0-9293-A23F55D169A8}" type="sibTrans" cxnId="{EC793873-322B-407C-9D87-EDDFD382A847}">
      <dgm:prSet/>
      <dgm:spPr/>
      <dgm:t>
        <a:bodyPr/>
        <a:lstStyle/>
        <a:p>
          <a:endParaRPr lang="tr-TR"/>
        </a:p>
      </dgm:t>
    </dgm:pt>
    <dgm:pt modelId="{A4D21A81-7CC2-43F6-B345-EE033D49A316}">
      <dgm:prSet custT="1"/>
      <dgm:spPr/>
      <dgm:t>
        <a:bodyPr/>
        <a:lstStyle/>
        <a:p>
          <a:r>
            <a:rPr lang="tr-TR" sz="2000" dirty="0" smtClean="0"/>
            <a:t>"</a:t>
          </a:r>
          <a:r>
            <a:rPr lang="tr-TR" sz="2000" dirty="0" err="1" smtClean="0"/>
            <a:t>TÜRKONFED’in</a:t>
          </a:r>
          <a:r>
            <a:rPr lang="tr-TR" sz="2000" dirty="0" smtClean="0"/>
            <a:t> Bölgesel Örgütlerinin Kalkınma Ajansları ile Entegrasyonu için Yeniden Yapılanma Projesi” </a:t>
          </a:r>
          <a:endParaRPr lang="tr-TR" sz="2000" dirty="0"/>
        </a:p>
      </dgm:t>
    </dgm:pt>
    <dgm:pt modelId="{4E480463-57C3-468F-9C2F-40FCFA596AC5}" type="parTrans" cxnId="{640AE300-E637-4A4D-9511-F26996FE7E2A}">
      <dgm:prSet/>
      <dgm:spPr/>
      <dgm:t>
        <a:bodyPr/>
        <a:lstStyle/>
        <a:p>
          <a:endParaRPr lang="tr-TR"/>
        </a:p>
      </dgm:t>
    </dgm:pt>
    <dgm:pt modelId="{05A90B3A-75F0-458D-9491-9084954ECD2F}" type="sibTrans" cxnId="{640AE300-E637-4A4D-9511-F26996FE7E2A}">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607C7C14-B636-4346-806C-E1F6FF659EF8}" type="pres">
      <dgm:prSet presAssocID="{A4D21A81-7CC2-43F6-B345-EE033D49A316}" presName="comp" presStyleCnt="0"/>
      <dgm:spPr/>
    </dgm:pt>
    <dgm:pt modelId="{0BB30879-44B9-48E9-9754-B5DEA5A8571B}" type="pres">
      <dgm:prSet presAssocID="{A4D21A81-7CC2-43F6-B345-EE033D49A316}" presName="box" presStyleLbl="node1" presStyleIdx="0" presStyleCnt="4"/>
      <dgm:spPr/>
      <dgm:t>
        <a:bodyPr/>
        <a:lstStyle/>
        <a:p>
          <a:endParaRPr lang="tr-TR"/>
        </a:p>
      </dgm:t>
    </dgm:pt>
    <dgm:pt modelId="{2C10DEEE-D705-4647-8323-135E161A7C1C}" type="pres">
      <dgm:prSet presAssocID="{A4D21A81-7CC2-43F6-B345-EE033D49A316}" presName="img" presStyleLbl="fgImgPlace1" presStyleIdx="0" presStyleCnt="4"/>
      <dgm:spPr>
        <a:blipFill rotWithShape="1">
          <a:blip xmlns:r="http://schemas.openxmlformats.org/officeDocument/2006/relationships" r:embed="rId1"/>
          <a:stretch>
            <a:fillRect/>
          </a:stretch>
        </a:blipFill>
      </dgm:spPr>
      <dgm:t>
        <a:bodyPr/>
        <a:lstStyle/>
        <a:p>
          <a:endParaRPr lang="tr-TR"/>
        </a:p>
      </dgm:t>
    </dgm:pt>
    <dgm:pt modelId="{11553CC1-5E13-4A8F-9919-B3031702D29C}" type="pres">
      <dgm:prSet presAssocID="{A4D21A81-7CC2-43F6-B345-EE033D49A316}" presName="text" presStyleLbl="node1" presStyleIdx="0" presStyleCnt="4">
        <dgm:presLayoutVars>
          <dgm:bulletEnabled val="1"/>
        </dgm:presLayoutVars>
      </dgm:prSet>
      <dgm:spPr/>
      <dgm:t>
        <a:bodyPr/>
        <a:lstStyle/>
        <a:p>
          <a:endParaRPr lang="tr-TR"/>
        </a:p>
      </dgm:t>
    </dgm:pt>
    <dgm:pt modelId="{163F2D50-3A79-490D-A037-3D66F9C9ADDB}" type="pres">
      <dgm:prSet presAssocID="{05A90B3A-75F0-458D-9491-9084954ECD2F}" presName="spacer" presStyleCnt="0"/>
      <dgm:spPr/>
    </dgm:pt>
    <dgm:pt modelId="{2A99EF48-CD38-433E-B5D4-09CCC2E0C513}" type="pres">
      <dgm:prSet presAssocID="{A26E8492-8FFA-4CE0-BC58-765FC86AAEF2}" presName="comp" presStyleCnt="0"/>
      <dgm:spPr/>
    </dgm:pt>
    <dgm:pt modelId="{25EB98A7-D40C-423D-8749-2E450708F214}" type="pres">
      <dgm:prSet presAssocID="{A26E8492-8FFA-4CE0-BC58-765FC86AAEF2}" presName="box" presStyleLbl="node1" presStyleIdx="1" presStyleCnt="4" custScaleY="106049" custLinFactNeighborX="2604" custLinFactNeighborY="-1342"/>
      <dgm:spPr/>
      <dgm:t>
        <a:bodyPr/>
        <a:lstStyle/>
        <a:p>
          <a:endParaRPr lang="tr-TR"/>
        </a:p>
      </dgm:t>
    </dgm:pt>
    <dgm:pt modelId="{8D331396-7698-4111-8465-C4C704C1543D}" type="pres">
      <dgm:prSet presAssocID="{A26E8492-8FFA-4CE0-BC58-765FC86AAEF2}" presName="img" presStyleLbl="fgImgPlace1" presStyleIdx="1" presStyleCnt="4"/>
      <dgm:spPr>
        <a:blipFill rotWithShape="1">
          <a:blip xmlns:r="http://schemas.openxmlformats.org/officeDocument/2006/relationships" r:embed="rId2" cstate="screen">
            <a:extLst>
              <a:ext uri="{28A0092B-C50C-407E-A947-70E740481C1C}">
                <a14:useLocalDpi xmlns:a14="http://schemas.microsoft.com/office/drawing/2010/main"/>
              </a:ext>
            </a:extLst>
          </a:blip>
          <a:stretch>
            <a:fillRect/>
          </a:stretch>
        </a:blipFill>
      </dgm:spPr>
      <dgm:t>
        <a:bodyPr/>
        <a:lstStyle/>
        <a:p>
          <a:endParaRPr lang="tr-TR"/>
        </a:p>
      </dgm:t>
    </dgm:pt>
    <dgm:pt modelId="{92D28B08-33A5-427D-8E6E-F2CB4DF5B7AD}" type="pres">
      <dgm:prSet presAssocID="{A26E8492-8FFA-4CE0-BC58-765FC86AAEF2}" presName="text" presStyleLbl="node1" presStyleIdx="1" presStyleCnt="4">
        <dgm:presLayoutVars>
          <dgm:bulletEnabled val="1"/>
        </dgm:presLayoutVars>
      </dgm:prSet>
      <dgm:spPr/>
      <dgm:t>
        <a:bodyPr/>
        <a:lstStyle/>
        <a:p>
          <a:endParaRPr lang="tr-TR"/>
        </a:p>
      </dgm:t>
    </dgm:pt>
    <dgm:pt modelId="{7E1EE3E0-9F47-48E3-A7F5-49840C9CCF8A}" type="pres">
      <dgm:prSet presAssocID="{2FAFA1CC-B8D9-43C0-9293-A23F55D169A8}" presName="spacer" presStyleCnt="0"/>
      <dgm:spPr/>
    </dgm:pt>
    <dgm:pt modelId="{70D61348-CEF9-40F9-AAC2-7346193E6DC2}" type="pres">
      <dgm:prSet presAssocID="{5B5B82CF-5BFF-4F97-89C9-101E682392F9}" presName="comp" presStyleCnt="0"/>
      <dgm:spPr/>
    </dgm:pt>
    <dgm:pt modelId="{80DD79D8-9284-4EEB-9B43-D50DC4CBD6CA}" type="pres">
      <dgm:prSet presAssocID="{5B5B82CF-5BFF-4F97-89C9-101E682392F9}" presName="box" presStyleLbl="node1" presStyleIdx="2" presStyleCnt="4"/>
      <dgm:spPr/>
      <dgm:t>
        <a:bodyPr/>
        <a:lstStyle/>
        <a:p>
          <a:endParaRPr lang="tr-TR"/>
        </a:p>
      </dgm:t>
    </dgm:pt>
    <dgm:pt modelId="{B496460A-405A-41C5-A334-A3106E95ADF3}" type="pres">
      <dgm:prSet presAssocID="{5B5B82CF-5BFF-4F97-89C9-101E682392F9}" presName="img" presStyleLbl="fgImgPlace1" presStyleIdx="2" presStyleCnt="4"/>
      <dgm:spPr>
        <a:blipFill rotWithShape="1">
          <a:blip xmlns:r="http://schemas.openxmlformats.org/officeDocument/2006/relationships" r:embed="rId3"/>
          <a:stretch>
            <a:fillRect/>
          </a:stretch>
        </a:blipFill>
      </dgm:spPr>
      <dgm:t>
        <a:bodyPr/>
        <a:lstStyle/>
        <a:p>
          <a:endParaRPr lang="tr-TR"/>
        </a:p>
      </dgm:t>
    </dgm:pt>
    <dgm:pt modelId="{7429EDD6-CC3B-4EDA-BC7C-D4EA6AC25397}" type="pres">
      <dgm:prSet presAssocID="{5B5B82CF-5BFF-4F97-89C9-101E682392F9}" presName="text" presStyleLbl="node1" presStyleIdx="2" presStyleCnt="4">
        <dgm:presLayoutVars>
          <dgm:bulletEnabled val="1"/>
        </dgm:presLayoutVars>
      </dgm:prSet>
      <dgm:spPr/>
      <dgm:t>
        <a:bodyPr/>
        <a:lstStyle/>
        <a:p>
          <a:endParaRPr lang="tr-TR"/>
        </a:p>
      </dgm:t>
    </dgm:pt>
    <dgm:pt modelId="{E68868FF-56D0-4094-BC60-6A78EEEF557D}" type="pres">
      <dgm:prSet presAssocID="{841ECE3D-3755-4A9D-8E40-6AC5146DE95D}" presName="spacer" presStyleCnt="0"/>
      <dgm:spPr/>
    </dgm:pt>
    <dgm:pt modelId="{A5D01E35-2985-4383-82BB-C2DFFDDFBADE}" type="pres">
      <dgm:prSet presAssocID="{E720ACB0-4315-4714-84EF-BC8AA09CD91F}" presName="comp" presStyleCnt="0"/>
      <dgm:spPr/>
    </dgm:pt>
    <dgm:pt modelId="{7356783B-8DDC-439B-87E9-EA80DC6D0102}" type="pres">
      <dgm:prSet presAssocID="{E720ACB0-4315-4714-84EF-BC8AA09CD91F}" presName="box" presStyleLbl="node1" presStyleIdx="3" presStyleCnt="4"/>
      <dgm:spPr/>
      <dgm:t>
        <a:bodyPr/>
        <a:lstStyle/>
        <a:p>
          <a:endParaRPr lang="tr-TR"/>
        </a:p>
      </dgm:t>
    </dgm:pt>
    <dgm:pt modelId="{22E3F798-16FB-43EF-90C8-2034310EAC44}" type="pres">
      <dgm:prSet presAssocID="{E720ACB0-4315-4714-84EF-BC8AA09CD91F}" presName="img" presStyleLbl="fgImgPlace1" presStyleIdx="3" presStyleCnt="4"/>
      <dgm:spPr>
        <a:blipFill rotWithShape="1">
          <a:blip xmlns:r="http://schemas.openxmlformats.org/officeDocument/2006/relationships" r:embed="rId4" cstate="screen">
            <a:extLst>
              <a:ext uri="{28A0092B-C50C-407E-A947-70E740481C1C}">
                <a14:useLocalDpi xmlns:a14="http://schemas.microsoft.com/office/drawing/2010/main"/>
              </a:ext>
            </a:extLst>
          </a:blip>
          <a:stretch>
            <a:fillRect/>
          </a:stretch>
        </a:blipFill>
      </dgm:spPr>
      <dgm:t>
        <a:bodyPr/>
        <a:lstStyle/>
        <a:p>
          <a:endParaRPr lang="tr-TR"/>
        </a:p>
      </dgm:t>
    </dgm:pt>
    <dgm:pt modelId="{ED6289D0-9D15-46C5-995A-4DC2CBAEB8D8}" type="pres">
      <dgm:prSet presAssocID="{E720ACB0-4315-4714-84EF-BC8AA09CD91F}" presName="text" presStyleLbl="node1" presStyleIdx="3" presStyleCnt="4">
        <dgm:presLayoutVars>
          <dgm:bulletEnabled val="1"/>
        </dgm:presLayoutVars>
      </dgm:prSet>
      <dgm:spPr/>
      <dgm:t>
        <a:bodyPr/>
        <a:lstStyle/>
        <a:p>
          <a:endParaRPr lang="tr-TR"/>
        </a:p>
      </dgm:t>
    </dgm:pt>
  </dgm:ptLst>
  <dgm:cxnLst>
    <dgm:cxn modelId="{4461F1D2-A822-4BD9-B664-1B5E5EF9AC84}" srcId="{90A92207-FAAC-4127-81BF-8C93C7ABD83C}" destId="{E720ACB0-4315-4714-84EF-BC8AA09CD91F}" srcOrd="3" destOrd="0" parTransId="{72301482-2134-4F14-ABE9-07956E4728B3}" sibTransId="{7E3A3A03-BD6F-4A60-B563-86994E0A0F70}"/>
    <dgm:cxn modelId="{4CCE8992-C3FD-4ED5-B9D1-DA0D09BCA0E5}" type="presOf" srcId="{A4D21A81-7CC2-43F6-B345-EE033D49A316}" destId="{11553CC1-5E13-4A8F-9919-B3031702D29C}" srcOrd="1" destOrd="0" presId="urn:microsoft.com/office/officeart/2005/8/layout/vList4#16"/>
    <dgm:cxn modelId="{23AC3AB8-735C-448B-BFD9-EE1E47FD56D7}" srcId="{90A92207-FAAC-4127-81BF-8C93C7ABD83C}" destId="{5B5B82CF-5BFF-4F97-89C9-101E682392F9}" srcOrd="2" destOrd="0" parTransId="{1A29E27F-28B5-45D7-B1F5-83343E11204E}" sibTransId="{841ECE3D-3755-4A9D-8E40-6AC5146DE95D}"/>
    <dgm:cxn modelId="{DD1892A2-9DC7-40E4-B561-4A069C18A5E2}" type="presOf" srcId="{A26E8492-8FFA-4CE0-BC58-765FC86AAEF2}" destId="{25EB98A7-D40C-423D-8749-2E450708F214}" srcOrd="0" destOrd="0" presId="urn:microsoft.com/office/officeart/2005/8/layout/vList4#16"/>
    <dgm:cxn modelId="{53574AD5-68A1-443A-9222-5C90845334AA}" type="presOf" srcId="{A26E8492-8FFA-4CE0-BC58-765FC86AAEF2}" destId="{92D28B08-33A5-427D-8E6E-F2CB4DF5B7AD}" srcOrd="1" destOrd="0" presId="urn:microsoft.com/office/officeart/2005/8/layout/vList4#16"/>
    <dgm:cxn modelId="{9CA78277-7ADE-421F-8F13-A815F3C4B05A}" type="presOf" srcId="{90A92207-FAAC-4127-81BF-8C93C7ABD83C}" destId="{0E041A5B-DFDC-49F0-A268-D328046EF6D3}" srcOrd="0" destOrd="0" presId="urn:microsoft.com/office/officeart/2005/8/layout/vList4#16"/>
    <dgm:cxn modelId="{EC793873-322B-407C-9D87-EDDFD382A847}" srcId="{90A92207-FAAC-4127-81BF-8C93C7ABD83C}" destId="{A26E8492-8FFA-4CE0-BC58-765FC86AAEF2}" srcOrd="1" destOrd="0" parTransId="{4B002D36-9CE3-4DDD-89F3-B8D2BC9123C2}" sibTransId="{2FAFA1CC-B8D9-43C0-9293-A23F55D169A8}"/>
    <dgm:cxn modelId="{0AF24453-7FE8-4B84-BE79-9EC4503765FB}" type="presOf" srcId="{E720ACB0-4315-4714-84EF-BC8AA09CD91F}" destId="{ED6289D0-9D15-46C5-995A-4DC2CBAEB8D8}" srcOrd="1" destOrd="0" presId="urn:microsoft.com/office/officeart/2005/8/layout/vList4#16"/>
    <dgm:cxn modelId="{3FCD9E68-99F5-437F-B364-6DD2D401F62B}" type="presOf" srcId="{E720ACB0-4315-4714-84EF-BC8AA09CD91F}" destId="{7356783B-8DDC-439B-87E9-EA80DC6D0102}" srcOrd="0" destOrd="0" presId="urn:microsoft.com/office/officeart/2005/8/layout/vList4#16"/>
    <dgm:cxn modelId="{32C7F71F-2F82-406B-8BF7-948B152BB1D2}" type="presOf" srcId="{A4D21A81-7CC2-43F6-B345-EE033D49A316}" destId="{0BB30879-44B9-48E9-9754-B5DEA5A8571B}" srcOrd="0" destOrd="0" presId="urn:microsoft.com/office/officeart/2005/8/layout/vList4#16"/>
    <dgm:cxn modelId="{53CCFCCA-2FDA-420B-8F03-B754CD7E5A28}" type="presOf" srcId="{5B5B82CF-5BFF-4F97-89C9-101E682392F9}" destId="{7429EDD6-CC3B-4EDA-BC7C-D4EA6AC25397}" srcOrd="1" destOrd="0" presId="urn:microsoft.com/office/officeart/2005/8/layout/vList4#16"/>
    <dgm:cxn modelId="{D1E2CEB3-42D7-4CEB-BC70-BBFCBE32E29C}" type="presOf" srcId="{5B5B82CF-5BFF-4F97-89C9-101E682392F9}" destId="{80DD79D8-9284-4EEB-9B43-D50DC4CBD6CA}" srcOrd="0" destOrd="0" presId="urn:microsoft.com/office/officeart/2005/8/layout/vList4#16"/>
    <dgm:cxn modelId="{640AE300-E637-4A4D-9511-F26996FE7E2A}" srcId="{90A92207-FAAC-4127-81BF-8C93C7ABD83C}" destId="{A4D21A81-7CC2-43F6-B345-EE033D49A316}" srcOrd="0" destOrd="0" parTransId="{4E480463-57C3-468F-9C2F-40FCFA596AC5}" sibTransId="{05A90B3A-75F0-458D-9491-9084954ECD2F}"/>
    <dgm:cxn modelId="{F369B540-63B0-4FDD-9874-34095FADD829}" type="presParOf" srcId="{0E041A5B-DFDC-49F0-A268-D328046EF6D3}" destId="{607C7C14-B636-4346-806C-E1F6FF659EF8}" srcOrd="0" destOrd="0" presId="urn:microsoft.com/office/officeart/2005/8/layout/vList4#16"/>
    <dgm:cxn modelId="{C75145D6-A8AA-4735-BBFD-6644D3B837C3}" type="presParOf" srcId="{607C7C14-B636-4346-806C-E1F6FF659EF8}" destId="{0BB30879-44B9-48E9-9754-B5DEA5A8571B}" srcOrd="0" destOrd="0" presId="urn:microsoft.com/office/officeart/2005/8/layout/vList4#16"/>
    <dgm:cxn modelId="{BE825B7C-FEA2-4B57-940F-AC73E9AF133A}" type="presParOf" srcId="{607C7C14-B636-4346-806C-E1F6FF659EF8}" destId="{2C10DEEE-D705-4647-8323-135E161A7C1C}" srcOrd="1" destOrd="0" presId="urn:microsoft.com/office/officeart/2005/8/layout/vList4#16"/>
    <dgm:cxn modelId="{E901AAE6-EA2C-4261-BFAC-2A1DFA9863F7}" type="presParOf" srcId="{607C7C14-B636-4346-806C-E1F6FF659EF8}" destId="{11553CC1-5E13-4A8F-9919-B3031702D29C}" srcOrd="2" destOrd="0" presId="urn:microsoft.com/office/officeart/2005/8/layout/vList4#16"/>
    <dgm:cxn modelId="{6F0578CA-D3F4-4D35-95AC-475F53311A44}" type="presParOf" srcId="{0E041A5B-DFDC-49F0-A268-D328046EF6D3}" destId="{163F2D50-3A79-490D-A037-3D66F9C9ADDB}" srcOrd="1" destOrd="0" presId="urn:microsoft.com/office/officeart/2005/8/layout/vList4#16"/>
    <dgm:cxn modelId="{04617637-02F7-4AE3-B415-48D938E00D4D}" type="presParOf" srcId="{0E041A5B-DFDC-49F0-A268-D328046EF6D3}" destId="{2A99EF48-CD38-433E-B5D4-09CCC2E0C513}" srcOrd="2" destOrd="0" presId="urn:microsoft.com/office/officeart/2005/8/layout/vList4#16"/>
    <dgm:cxn modelId="{354804C6-3CDE-45CB-AFBB-D0CD028E826E}" type="presParOf" srcId="{2A99EF48-CD38-433E-B5D4-09CCC2E0C513}" destId="{25EB98A7-D40C-423D-8749-2E450708F214}" srcOrd="0" destOrd="0" presId="urn:microsoft.com/office/officeart/2005/8/layout/vList4#16"/>
    <dgm:cxn modelId="{771416C0-9575-4203-BA43-13AD30E25333}" type="presParOf" srcId="{2A99EF48-CD38-433E-B5D4-09CCC2E0C513}" destId="{8D331396-7698-4111-8465-C4C704C1543D}" srcOrd="1" destOrd="0" presId="urn:microsoft.com/office/officeart/2005/8/layout/vList4#16"/>
    <dgm:cxn modelId="{9A1B53C4-E5F8-4698-BD06-797D4E52B885}" type="presParOf" srcId="{2A99EF48-CD38-433E-B5D4-09CCC2E0C513}" destId="{92D28B08-33A5-427D-8E6E-F2CB4DF5B7AD}" srcOrd="2" destOrd="0" presId="urn:microsoft.com/office/officeart/2005/8/layout/vList4#16"/>
    <dgm:cxn modelId="{FD5399B3-5130-4814-ABCD-44C7FF5B62F4}" type="presParOf" srcId="{0E041A5B-DFDC-49F0-A268-D328046EF6D3}" destId="{7E1EE3E0-9F47-48E3-A7F5-49840C9CCF8A}" srcOrd="3" destOrd="0" presId="urn:microsoft.com/office/officeart/2005/8/layout/vList4#16"/>
    <dgm:cxn modelId="{857B3B57-F6E9-4E07-90A1-3C1F3C6142A0}" type="presParOf" srcId="{0E041A5B-DFDC-49F0-A268-D328046EF6D3}" destId="{70D61348-CEF9-40F9-AAC2-7346193E6DC2}" srcOrd="4" destOrd="0" presId="urn:microsoft.com/office/officeart/2005/8/layout/vList4#16"/>
    <dgm:cxn modelId="{E9EE066C-BD51-432C-8F2A-D4C550BAE5BC}" type="presParOf" srcId="{70D61348-CEF9-40F9-AAC2-7346193E6DC2}" destId="{80DD79D8-9284-4EEB-9B43-D50DC4CBD6CA}" srcOrd="0" destOrd="0" presId="urn:microsoft.com/office/officeart/2005/8/layout/vList4#16"/>
    <dgm:cxn modelId="{1E743945-5D78-4A89-A2B4-2482A9CE064D}" type="presParOf" srcId="{70D61348-CEF9-40F9-AAC2-7346193E6DC2}" destId="{B496460A-405A-41C5-A334-A3106E95ADF3}" srcOrd="1" destOrd="0" presId="urn:microsoft.com/office/officeart/2005/8/layout/vList4#16"/>
    <dgm:cxn modelId="{8F38DC15-E489-4C81-9B1C-14E6F8A47FE6}" type="presParOf" srcId="{70D61348-CEF9-40F9-AAC2-7346193E6DC2}" destId="{7429EDD6-CC3B-4EDA-BC7C-D4EA6AC25397}" srcOrd="2" destOrd="0" presId="urn:microsoft.com/office/officeart/2005/8/layout/vList4#16"/>
    <dgm:cxn modelId="{147190C9-E88A-40D5-B042-1FF78B87EC58}" type="presParOf" srcId="{0E041A5B-DFDC-49F0-A268-D328046EF6D3}" destId="{E68868FF-56D0-4094-BC60-6A78EEEF557D}" srcOrd="5" destOrd="0" presId="urn:microsoft.com/office/officeart/2005/8/layout/vList4#16"/>
    <dgm:cxn modelId="{616BBEBC-985F-434D-A2CD-B11550A2DD3E}" type="presParOf" srcId="{0E041A5B-DFDC-49F0-A268-D328046EF6D3}" destId="{A5D01E35-2985-4383-82BB-C2DFFDDFBADE}" srcOrd="6" destOrd="0" presId="urn:microsoft.com/office/officeart/2005/8/layout/vList4#16"/>
    <dgm:cxn modelId="{490A4B75-ECA2-4ECA-AC36-7B9266FBAD93}" type="presParOf" srcId="{A5D01E35-2985-4383-82BB-C2DFFDDFBADE}" destId="{7356783B-8DDC-439B-87E9-EA80DC6D0102}" srcOrd="0" destOrd="0" presId="urn:microsoft.com/office/officeart/2005/8/layout/vList4#16"/>
    <dgm:cxn modelId="{7D8F963D-D72F-4A95-B20E-9362D37A4298}" type="presParOf" srcId="{A5D01E35-2985-4383-82BB-C2DFFDDFBADE}" destId="{22E3F798-16FB-43EF-90C8-2034310EAC44}" srcOrd="1" destOrd="0" presId="urn:microsoft.com/office/officeart/2005/8/layout/vList4#16"/>
    <dgm:cxn modelId="{B19FFDF8-DE2E-4C18-B343-67D03AAFEC6A}" type="presParOf" srcId="{A5D01E35-2985-4383-82BB-C2DFFDDFBADE}" destId="{ED6289D0-9D15-46C5-995A-4DC2CBAEB8D8}"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tr-TR"/>
        </a:p>
      </dgm:t>
    </dgm:pt>
    <dgm:pt modelId="{5B5B82CF-5BFF-4F97-89C9-101E682392F9}">
      <dgm:prSet custT="1"/>
      <dgm:spPr/>
      <dgm:t>
        <a:bodyPr/>
        <a:lstStyle/>
        <a:p>
          <a:pPr algn="just"/>
          <a:r>
            <a:rPr lang="tr-TR" sz="2000" dirty="0" smtClean="0"/>
            <a:t>TBMM ziyaretleri</a:t>
          </a:r>
          <a:endParaRPr lang="tr-TR" sz="2000" dirty="0"/>
        </a:p>
      </dgm:t>
    </dgm:pt>
    <dgm:pt modelId="{1A29E27F-28B5-45D7-B1F5-83343E11204E}" type="parTrans" cxnId="{23AC3AB8-735C-448B-BFD9-EE1E47FD56D7}">
      <dgm:prSet/>
      <dgm:spPr/>
      <dgm:t>
        <a:bodyPr/>
        <a:lstStyle/>
        <a:p>
          <a:endParaRPr lang="tr-TR"/>
        </a:p>
      </dgm:t>
    </dgm:pt>
    <dgm:pt modelId="{841ECE3D-3755-4A9D-8E40-6AC5146DE95D}" type="sibTrans" cxnId="{23AC3AB8-735C-448B-BFD9-EE1E47FD56D7}">
      <dgm:prSet/>
      <dgm:spPr/>
      <dgm:t>
        <a:bodyPr/>
        <a:lstStyle/>
        <a:p>
          <a:endParaRPr lang="tr-TR"/>
        </a:p>
      </dgm:t>
    </dgm:pt>
    <dgm:pt modelId="{A26E8492-8FFA-4CE0-BC58-765FC86AAEF2}">
      <dgm:prSet custT="1"/>
      <dgm:spPr/>
      <dgm:t>
        <a:bodyPr/>
        <a:lstStyle/>
        <a:p>
          <a:r>
            <a:rPr lang="tr-TR" sz="2000" dirty="0" smtClean="0"/>
            <a:t>TÜSİAD </a:t>
          </a:r>
          <a:r>
            <a:rPr lang="tr-TR" sz="2000" dirty="0" smtClean="0"/>
            <a:t>En İyi Genç Hukukçu </a:t>
          </a:r>
          <a:r>
            <a:rPr lang="tr-TR" sz="2000" dirty="0" smtClean="0"/>
            <a:t>Ödülü</a:t>
          </a:r>
          <a:endParaRPr lang="tr-TR" sz="2000" dirty="0"/>
        </a:p>
      </dgm:t>
    </dgm:pt>
    <dgm:pt modelId="{4B002D36-9CE3-4DDD-89F3-B8D2BC9123C2}" type="parTrans" cxnId="{EC793873-322B-407C-9D87-EDDFD382A847}">
      <dgm:prSet/>
      <dgm:spPr/>
      <dgm:t>
        <a:bodyPr/>
        <a:lstStyle/>
        <a:p>
          <a:endParaRPr lang="tr-TR"/>
        </a:p>
      </dgm:t>
    </dgm:pt>
    <dgm:pt modelId="{2FAFA1CC-B8D9-43C0-9293-A23F55D169A8}" type="sibTrans" cxnId="{EC793873-322B-407C-9D87-EDDFD382A847}">
      <dgm:prSet/>
      <dgm:spPr/>
      <dgm:t>
        <a:bodyPr/>
        <a:lstStyle/>
        <a:p>
          <a:endParaRPr lang="tr-TR"/>
        </a:p>
      </dgm:t>
    </dgm:pt>
    <dgm:pt modelId="{A4D21A81-7CC2-43F6-B345-EE033D49A316}">
      <dgm:prSet custT="1"/>
      <dgm:spPr/>
      <dgm:t>
        <a:bodyPr/>
        <a:lstStyle/>
        <a:p>
          <a:r>
            <a:rPr lang="tr-TR" sz="2000" dirty="0" smtClean="0"/>
            <a:t>Yeni anayasa çalışmaları çerçevesinde, Yuvarlak Masa Toplantıları </a:t>
          </a:r>
          <a:r>
            <a:rPr lang="tr-TR" sz="2000" dirty="0" smtClean="0"/>
            <a:t>Dizisi: I - Anayasa Yapım Yöntemi, II - Temel İlke ve Kurumlar, III - Kimlikler, IV - Din ve Vicdan Özgürlüğü,       V - Kuvvetler Ayrılığı</a:t>
          </a:r>
          <a:endParaRPr lang="tr-TR" sz="2000" dirty="0"/>
        </a:p>
      </dgm:t>
    </dgm:pt>
    <dgm:pt modelId="{05A90B3A-75F0-458D-9491-9084954ECD2F}" type="sibTrans" cxnId="{640AE300-E637-4A4D-9511-F26996FE7E2A}">
      <dgm:prSet/>
      <dgm:spPr/>
      <dgm:t>
        <a:bodyPr/>
        <a:lstStyle/>
        <a:p>
          <a:endParaRPr lang="tr-TR"/>
        </a:p>
      </dgm:t>
    </dgm:pt>
    <dgm:pt modelId="{4E480463-57C3-468F-9C2F-40FCFA596AC5}" type="parTrans" cxnId="{640AE300-E637-4A4D-9511-F26996FE7E2A}">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607C7C14-B636-4346-806C-E1F6FF659EF8}" type="pres">
      <dgm:prSet presAssocID="{A4D21A81-7CC2-43F6-B345-EE033D49A316}" presName="comp" presStyleCnt="0"/>
      <dgm:spPr/>
    </dgm:pt>
    <dgm:pt modelId="{0BB30879-44B9-48E9-9754-B5DEA5A8571B}" type="pres">
      <dgm:prSet presAssocID="{A4D21A81-7CC2-43F6-B345-EE033D49A316}" presName="box" presStyleLbl="node1" presStyleIdx="0" presStyleCnt="3"/>
      <dgm:spPr/>
      <dgm:t>
        <a:bodyPr/>
        <a:lstStyle/>
        <a:p>
          <a:endParaRPr lang="tr-TR"/>
        </a:p>
      </dgm:t>
    </dgm:pt>
    <dgm:pt modelId="{2C10DEEE-D705-4647-8323-135E161A7C1C}" type="pres">
      <dgm:prSet presAssocID="{A4D21A81-7CC2-43F6-B345-EE033D49A316}" presName="img" presStyleLbl="fgImgPlace1" presStyleIdx="0" presStyleCnt="3"/>
      <dgm:spPr>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dgm:spPr>
      <dgm:t>
        <a:bodyPr/>
        <a:lstStyle/>
        <a:p>
          <a:endParaRPr lang="tr-TR"/>
        </a:p>
      </dgm:t>
    </dgm:pt>
    <dgm:pt modelId="{11553CC1-5E13-4A8F-9919-B3031702D29C}" type="pres">
      <dgm:prSet presAssocID="{A4D21A81-7CC2-43F6-B345-EE033D49A316}" presName="text" presStyleLbl="node1" presStyleIdx="0" presStyleCnt="3">
        <dgm:presLayoutVars>
          <dgm:bulletEnabled val="1"/>
        </dgm:presLayoutVars>
      </dgm:prSet>
      <dgm:spPr/>
      <dgm:t>
        <a:bodyPr/>
        <a:lstStyle/>
        <a:p>
          <a:endParaRPr lang="tr-TR"/>
        </a:p>
      </dgm:t>
    </dgm:pt>
    <dgm:pt modelId="{163F2D50-3A79-490D-A037-3D66F9C9ADDB}" type="pres">
      <dgm:prSet presAssocID="{05A90B3A-75F0-458D-9491-9084954ECD2F}" presName="spacer" presStyleCnt="0"/>
      <dgm:spPr/>
    </dgm:pt>
    <dgm:pt modelId="{2A99EF48-CD38-433E-B5D4-09CCC2E0C513}" type="pres">
      <dgm:prSet presAssocID="{A26E8492-8FFA-4CE0-BC58-765FC86AAEF2}" presName="comp" presStyleCnt="0"/>
      <dgm:spPr/>
    </dgm:pt>
    <dgm:pt modelId="{25EB98A7-D40C-423D-8749-2E450708F214}" type="pres">
      <dgm:prSet presAssocID="{A26E8492-8FFA-4CE0-BC58-765FC86AAEF2}" presName="box" presStyleLbl="node1" presStyleIdx="1" presStyleCnt="3" custScaleY="58200"/>
      <dgm:spPr/>
      <dgm:t>
        <a:bodyPr/>
        <a:lstStyle/>
        <a:p>
          <a:endParaRPr lang="tr-TR"/>
        </a:p>
      </dgm:t>
    </dgm:pt>
    <dgm:pt modelId="{8D331396-7698-4111-8465-C4C704C1543D}" type="pres">
      <dgm:prSet presAssocID="{A26E8492-8FFA-4CE0-BC58-765FC86AAEF2}" presName="img" presStyleLbl="fgImgPlace1" presStyleIdx="1" presStyleCnt="3" custScaleY="64771"/>
      <dgm:spPr>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dgm:spPr>
      <dgm:t>
        <a:bodyPr/>
        <a:lstStyle/>
        <a:p>
          <a:endParaRPr lang="tr-TR"/>
        </a:p>
      </dgm:t>
    </dgm:pt>
    <dgm:pt modelId="{92D28B08-33A5-427D-8E6E-F2CB4DF5B7AD}" type="pres">
      <dgm:prSet presAssocID="{A26E8492-8FFA-4CE0-BC58-765FC86AAEF2}" presName="text" presStyleLbl="node1" presStyleIdx="1" presStyleCnt="3">
        <dgm:presLayoutVars>
          <dgm:bulletEnabled val="1"/>
        </dgm:presLayoutVars>
      </dgm:prSet>
      <dgm:spPr/>
      <dgm:t>
        <a:bodyPr/>
        <a:lstStyle/>
        <a:p>
          <a:endParaRPr lang="tr-TR"/>
        </a:p>
      </dgm:t>
    </dgm:pt>
    <dgm:pt modelId="{7E1EE3E0-9F47-48E3-A7F5-49840C9CCF8A}" type="pres">
      <dgm:prSet presAssocID="{2FAFA1CC-B8D9-43C0-9293-A23F55D169A8}" presName="spacer" presStyleCnt="0"/>
      <dgm:spPr/>
    </dgm:pt>
    <dgm:pt modelId="{70D61348-CEF9-40F9-AAC2-7346193E6DC2}" type="pres">
      <dgm:prSet presAssocID="{5B5B82CF-5BFF-4F97-89C9-101E682392F9}" presName="comp" presStyleCnt="0"/>
      <dgm:spPr/>
    </dgm:pt>
    <dgm:pt modelId="{80DD79D8-9284-4EEB-9B43-D50DC4CBD6CA}" type="pres">
      <dgm:prSet presAssocID="{5B5B82CF-5BFF-4F97-89C9-101E682392F9}" presName="box" presStyleLbl="node1" presStyleIdx="2" presStyleCnt="3" custScaleY="53008"/>
      <dgm:spPr/>
      <dgm:t>
        <a:bodyPr/>
        <a:lstStyle/>
        <a:p>
          <a:endParaRPr lang="tr-TR"/>
        </a:p>
      </dgm:t>
    </dgm:pt>
    <dgm:pt modelId="{B496460A-405A-41C5-A334-A3106E95ADF3}" type="pres">
      <dgm:prSet presAssocID="{5B5B82CF-5BFF-4F97-89C9-101E682392F9}" presName="img" presStyleLbl="fgImgPlace1" presStyleIdx="2" presStyleCnt="3" custScaleY="56085"/>
      <dgm:spPr>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dgm:spPr>
      <dgm:t>
        <a:bodyPr/>
        <a:lstStyle/>
        <a:p>
          <a:endParaRPr lang="tr-TR"/>
        </a:p>
      </dgm:t>
    </dgm:pt>
    <dgm:pt modelId="{7429EDD6-CC3B-4EDA-BC7C-D4EA6AC25397}" type="pres">
      <dgm:prSet presAssocID="{5B5B82CF-5BFF-4F97-89C9-101E682392F9}" presName="text" presStyleLbl="node1" presStyleIdx="2" presStyleCnt="3">
        <dgm:presLayoutVars>
          <dgm:bulletEnabled val="1"/>
        </dgm:presLayoutVars>
      </dgm:prSet>
      <dgm:spPr/>
      <dgm:t>
        <a:bodyPr/>
        <a:lstStyle/>
        <a:p>
          <a:endParaRPr lang="tr-TR"/>
        </a:p>
      </dgm:t>
    </dgm:pt>
  </dgm:ptLst>
  <dgm:cxnLst>
    <dgm:cxn modelId="{A83E5847-9844-430F-B162-3CC7A6270B9A}" type="presOf" srcId="{A26E8492-8FFA-4CE0-BC58-765FC86AAEF2}" destId="{25EB98A7-D40C-423D-8749-2E450708F214}" srcOrd="0" destOrd="0" presId="urn:microsoft.com/office/officeart/2005/8/layout/vList4#16"/>
    <dgm:cxn modelId="{23AC3AB8-735C-448B-BFD9-EE1E47FD56D7}" srcId="{90A92207-FAAC-4127-81BF-8C93C7ABD83C}" destId="{5B5B82CF-5BFF-4F97-89C9-101E682392F9}" srcOrd="2" destOrd="0" parTransId="{1A29E27F-28B5-45D7-B1F5-83343E11204E}" sibTransId="{841ECE3D-3755-4A9D-8E40-6AC5146DE95D}"/>
    <dgm:cxn modelId="{685023C9-673C-4649-B31A-6788B27392F7}" type="presOf" srcId="{A26E8492-8FFA-4CE0-BC58-765FC86AAEF2}" destId="{92D28B08-33A5-427D-8E6E-F2CB4DF5B7AD}" srcOrd="1" destOrd="0" presId="urn:microsoft.com/office/officeart/2005/8/layout/vList4#16"/>
    <dgm:cxn modelId="{D64BB6F2-5A4E-479B-91FB-768F4E62F348}" type="presOf" srcId="{A4D21A81-7CC2-43F6-B345-EE033D49A316}" destId="{0BB30879-44B9-48E9-9754-B5DEA5A8571B}" srcOrd="0" destOrd="0" presId="urn:microsoft.com/office/officeart/2005/8/layout/vList4#16"/>
    <dgm:cxn modelId="{A5DF9E1E-C1EA-490F-8945-5C55DE703463}" type="presOf" srcId="{5B5B82CF-5BFF-4F97-89C9-101E682392F9}" destId="{80DD79D8-9284-4EEB-9B43-D50DC4CBD6CA}" srcOrd="0" destOrd="0" presId="urn:microsoft.com/office/officeart/2005/8/layout/vList4#16"/>
    <dgm:cxn modelId="{EC793873-322B-407C-9D87-EDDFD382A847}" srcId="{90A92207-FAAC-4127-81BF-8C93C7ABD83C}" destId="{A26E8492-8FFA-4CE0-BC58-765FC86AAEF2}" srcOrd="1" destOrd="0" parTransId="{4B002D36-9CE3-4DDD-89F3-B8D2BC9123C2}" sibTransId="{2FAFA1CC-B8D9-43C0-9293-A23F55D169A8}"/>
    <dgm:cxn modelId="{12617D21-0243-4ADC-8014-69153EC7ACCE}" type="presOf" srcId="{5B5B82CF-5BFF-4F97-89C9-101E682392F9}" destId="{7429EDD6-CC3B-4EDA-BC7C-D4EA6AC25397}" srcOrd="1" destOrd="0" presId="urn:microsoft.com/office/officeart/2005/8/layout/vList4#16"/>
    <dgm:cxn modelId="{159A36F8-EEE5-4B45-87B3-A5E1DF6FBB1C}" type="presOf" srcId="{90A92207-FAAC-4127-81BF-8C93C7ABD83C}" destId="{0E041A5B-DFDC-49F0-A268-D328046EF6D3}" srcOrd="0" destOrd="0" presId="urn:microsoft.com/office/officeart/2005/8/layout/vList4#16"/>
    <dgm:cxn modelId="{81C3A6BA-E1B0-43F8-9664-D79DE5C4449B}" type="presOf" srcId="{A4D21A81-7CC2-43F6-B345-EE033D49A316}" destId="{11553CC1-5E13-4A8F-9919-B3031702D29C}" srcOrd="1" destOrd="0" presId="urn:microsoft.com/office/officeart/2005/8/layout/vList4#16"/>
    <dgm:cxn modelId="{640AE300-E637-4A4D-9511-F26996FE7E2A}" srcId="{90A92207-FAAC-4127-81BF-8C93C7ABD83C}" destId="{A4D21A81-7CC2-43F6-B345-EE033D49A316}" srcOrd="0" destOrd="0" parTransId="{4E480463-57C3-468F-9C2F-40FCFA596AC5}" sibTransId="{05A90B3A-75F0-458D-9491-9084954ECD2F}"/>
    <dgm:cxn modelId="{A09EC93D-8075-4640-B0C1-8D57A20798DC}" type="presParOf" srcId="{0E041A5B-DFDC-49F0-A268-D328046EF6D3}" destId="{607C7C14-B636-4346-806C-E1F6FF659EF8}" srcOrd="0" destOrd="0" presId="urn:microsoft.com/office/officeart/2005/8/layout/vList4#16"/>
    <dgm:cxn modelId="{72FDD88D-2E76-477A-BFCA-51F940511A0F}" type="presParOf" srcId="{607C7C14-B636-4346-806C-E1F6FF659EF8}" destId="{0BB30879-44B9-48E9-9754-B5DEA5A8571B}" srcOrd="0" destOrd="0" presId="urn:microsoft.com/office/officeart/2005/8/layout/vList4#16"/>
    <dgm:cxn modelId="{8856EC6F-A8D3-4C77-94DE-F408678BC3FC}" type="presParOf" srcId="{607C7C14-B636-4346-806C-E1F6FF659EF8}" destId="{2C10DEEE-D705-4647-8323-135E161A7C1C}" srcOrd="1" destOrd="0" presId="urn:microsoft.com/office/officeart/2005/8/layout/vList4#16"/>
    <dgm:cxn modelId="{18D67244-A0DF-492C-85A4-3F5CAA1FC544}" type="presParOf" srcId="{607C7C14-B636-4346-806C-E1F6FF659EF8}" destId="{11553CC1-5E13-4A8F-9919-B3031702D29C}" srcOrd="2" destOrd="0" presId="urn:microsoft.com/office/officeart/2005/8/layout/vList4#16"/>
    <dgm:cxn modelId="{965BDAC0-91E4-4857-9359-10E739D66758}" type="presParOf" srcId="{0E041A5B-DFDC-49F0-A268-D328046EF6D3}" destId="{163F2D50-3A79-490D-A037-3D66F9C9ADDB}" srcOrd="1" destOrd="0" presId="urn:microsoft.com/office/officeart/2005/8/layout/vList4#16"/>
    <dgm:cxn modelId="{C6F70093-F8C0-4DD2-9644-3DDAD2A05EA4}" type="presParOf" srcId="{0E041A5B-DFDC-49F0-A268-D328046EF6D3}" destId="{2A99EF48-CD38-433E-B5D4-09CCC2E0C513}" srcOrd="2" destOrd="0" presId="urn:microsoft.com/office/officeart/2005/8/layout/vList4#16"/>
    <dgm:cxn modelId="{927B45C8-D3FC-419D-8C4C-86218FB68730}" type="presParOf" srcId="{2A99EF48-CD38-433E-B5D4-09CCC2E0C513}" destId="{25EB98A7-D40C-423D-8749-2E450708F214}" srcOrd="0" destOrd="0" presId="urn:microsoft.com/office/officeart/2005/8/layout/vList4#16"/>
    <dgm:cxn modelId="{7242E6A1-9CB4-4DCB-9DD8-C30EECD0FC46}" type="presParOf" srcId="{2A99EF48-CD38-433E-B5D4-09CCC2E0C513}" destId="{8D331396-7698-4111-8465-C4C704C1543D}" srcOrd="1" destOrd="0" presId="urn:microsoft.com/office/officeart/2005/8/layout/vList4#16"/>
    <dgm:cxn modelId="{187F0E2D-AE0E-4B3D-9F0F-75B3DC7D2952}" type="presParOf" srcId="{2A99EF48-CD38-433E-B5D4-09CCC2E0C513}" destId="{92D28B08-33A5-427D-8E6E-F2CB4DF5B7AD}" srcOrd="2" destOrd="0" presId="urn:microsoft.com/office/officeart/2005/8/layout/vList4#16"/>
    <dgm:cxn modelId="{95BCF7B1-F07B-4BAD-824E-0E1FB64398C9}" type="presParOf" srcId="{0E041A5B-DFDC-49F0-A268-D328046EF6D3}" destId="{7E1EE3E0-9F47-48E3-A7F5-49840C9CCF8A}" srcOrd="3" destOrd="0" presId="urn:microsoft.com/office/officeart/2005/8/layout/vList4#16"/>
    <dgm:cxn modelId="{A834A0E7-23EB-4394-B933-C66F8FD0902F}" type="presParOf" srcId="{0E041A5B-DFDC-49F0-A268-D328046EF6D3}" destId="{70D61348-CEF9-40F9-AAC2-7346193E6DC2}" srcOrd="4" destOrd="0" presId="urn:microsoft.com/office/officeart/2005/8/layout/vList4#16"/>
    <dgm:cxn modelId="{0C078D6C-5467-4AD8-9791-36DB2E0F3C86}" type="presParOf" srcId="{70D61348-CEF9-40F9-AAC2-7346193E6DC2}" destId="{80DD79D8-9284-4EEB-9B43-D50DC4CBD6CA}" srcOrd="0" destOrd="0" presId="urn:microsoft.com/office/officeart/2005/8/layout/vList4#16"/>
    <dgm:cxn modelId="{7E8F1D55-8C67-4CE1-975A-B78FC8828229}" type="presParOf" srcId="{70D61348-CEF9-40F9-AAC2-7346193E6DC2}" destId="{B496460A-405A-41C5-A334-A3106E95ADF3}" srcOrd="1" destOrd="0" presId="urn:microsoft.com/office/officeart/2005/8/layout/vList4#16"/>
    <dgm:cxn modelId="{E0D0E397-C8CB-4ECA-846C-6B2B811EFEA6}" type="presParOf" srcId="{70D61348-CEF9-40F9-AAC2-7346193E6DC2}" destId="{7429EDD6-CC3B-4EDA-BC7C-D4EA6AC25397}"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tr-TR"/>
        </a:p>
      </dgm:t>
    </dgm:pt>
    <dgm:pt modelId="{5B5B82CF-5BFF-4F97-89C9-101E682392F9}">
      <dgm:prSet custT="1"/>
      <dgm:spPr/>
      <dgm:t>
        <a:bodyPr/>
        <a:lstStyle/>
        <a:p>
          <a:pPr algn="just"/>
          <a:r>
            <a:rPr lang="tr-TR" sz="2000" dirty="0" smtClean="0"/>
            <a:t>“AB ile Gümrük Birliği’nin 15. Yılı: Genel Bilanço” Semineri</a:t>
          </a:r>
          <a:endParaRPr lang="tr-TR" sz="2000" dirty="0"/>
        </a:p>
      </dgm:t>
    </dgm:pt>
    <dgm:pt modelId="{1A29E27F-28B5-45D7-B1F5-83343E11204E}" type="parTrans" cxnId="{23AC3AB8-735C-448B-BFD9-EE1E47FD56D7}">
      <dgm:prSet/>
      <dgm:spPr/>
      <dgm:t>
        <a:bodyPr/>
        <a:lstStyle/>
        <a:p>
          <a:endParaRPr lang="tr-TR"/>
        </a:p>
      </dgm:t>
    </dgm:pt>
    <dgm:pt modelId="{841ECE3D-3755-4A9D-8E40-6AC5146DE95D}" type="sibTrans" cxnId="{23AC3AB8-735C-448B-BFD9-EE1E47FD56D7}">
      <dgm:prSet/>
      <dgm:spPr/>
      <dgm:t>
        <a:bodyPr/>
        <a:lstStyle/>
        <a:p>
          <a:endParaRPr lang="tr-TR"/>
        </a:p>
      </dgm:t>
    </dgm:pt>
    <dgm:pt modelId="{E720ACB0-4315-4714-84EF-BC8AA09CD91F}">
      <dgm:prSet custT="1"/>
      <dgm:spPr/>
      <dgm:t>
        <a:bodyPr/>
        <a:lstStyle/>
        <a:p>
          <a:pPr algn="just"/>
          <a:r>
            <a:rPr lang="tr-TR" sz="2000" dirty="0" smtClean="0"/>
            <a:t>“Türkiye gümrük bölgesinde lojistik masrafları” konulu rapor</a:t>
          </a:r>
          <a:endParaRPr lang="tr-TR" sz="2000" dirty="0"/>
        </a:p>
      </dgm:t>
    </dgm:pt>
    <dgm:pt modelId="{72301482-2134-4F14-ABE9-07956E4728B3}" type="parTrans" cxnId="{4461F1D2-A822-4BD9-B664-1B5E5EF9AC84}">
      <dgm:prSet/>
      <dgm:spPr/>
      <dgm:t>
        <a:bodyPr/>
        <a:lstStyle/>
        <a:p>
          <a:endParaRPr lang="tr-TR"/>
        </a:p>
      </dgm:t>
    </dgm:pt>
    <dgm:pt modelId="{7E3A3A03-BD6F-4A60-B563-86994E0A0F70}" type="sibTrans" cxnId="{4461F1D2-A822-4BD9-B664-1B5E5EF9AC84}">
      <dgm:prSet/>
      <dgm:spPr/>
      <dgm:t>
        <a:bodyPr/>
        <a:lstStyle/>
        <a:p>
          <a:endParaRPr lang="tr-TR"/>
        </a:p>
      </dgm:t>
    </dgm:pt>
    <dgm:pt modelId="{A26E8492-8FFA-4CE0-BC58-765FC86AAEF2}">
      <dgm:prSet custT="1"/>
      <dgm:spPr/>
      <dgm:t>
        <a:bodyPr/>
        <a:lstStyle/>
        <a:p>
          <a:r>
            <a:rPr lang="tr-TR" sz="2000" dirty="0" smtClean="0"/>
            <a:t>“AB-Türkiye Müzakereleri: Üyelik Yakınlaşıyor mu Uzaklaşıyor mu?” konulu toplantı</a:t>
          </a:r>
          <a:endParaRPr lang="tr-TR" sz="2000" dirty="0"/>
        </a:p>
      </dgm:t>
    </dgm:pt>
    <dgm:pt modelId="{4B002D36-9CE3-4DDD-89F3-B8D2BC9123C2}" type="parTrans" cxnId="{EC793873-322B-407C-9D87-EDDFD382A847}">
      <dgm:prSet/>
      <dgm:spPr/>
      <dgm:t>
        <a:bodyPr/>
        <a:lstStyle/>
        <a:p>
          <a:endParaRPr lang="tr-TR"/>
        </a:p>
      </dgm:t>
    </dgm:pt>
    <dgm:pt modelId="{2FAFA1CC-B8D9-43C0-9293-A23F55D169A8}" type="sibTrans" cxnId="{EC793873-322B-407C-9D87-EDDFD382A847}">
      <dgm:prSet/>
      <dgm:spPr/>
      <dgm:t>
        <a:bodyPr/>
        <a:lstStyle/>
        <a:p>
          <a:endParaRPr lang="tr-TR"/>
        </a:p>
      </dgm:t>
    </dgm:pt>
    <dgm:pt modelId="{A4D21A81-7CC2-43F6-B345-EE033D49A316}">
      <dgm:prSet custT="1"/>
      <dgm:spPr/>
      <dgm:t>
        <a:bodyPr/>
        <a:lstStyle/>
        <a:p>
          <a:r>
            <a:rPr lang="tr-TR" sz="2000" dirty="0" smtClean="0"/>
            <a:t>Alman Dış İlişkiler Konseyi (DGAP) ve Fransız Uluslararası İlişkiler Enstitüsü (IFRI) ile bir strateji grubunun oluşturulması</a:t>
          </a:r>
          <a:endParaRPr lang="tr-TR" sz="2000" dirty="0"/>
        </a:p>
      </dgm:t>
    </dgm:pt>
    <dgm:pt modelId="{4E480463-57C3-468F-9C2F-40FCFA596AC5}" type="parTrans" cxnId="{640AE300-E637-4A4D-9511-F26996FE7E2A}">
      <dgm:prSet/>
      <dgm:spPr/>
      <dgm:t>
        <a:bodyPr/>
        <a:lstStyle/>
        <a:p>
          <a:endParaRPr lang="tr-TR"/>
        </a:p>
      </dgm:t>
    </dgm:pt>
    <dgm:pt modelId="{05A90B3A-75F0-458D-9491-9084954ECD2F}" type="sibTrans" cxnId="{640AE300-E637-4A4D-9511-F26996FE7E2A}">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607C7C14-B636-4346-806C-E1F6FF659EF8}" type="pres">
      <dgm:prSet presAssocID="{A4D21A81-7CC2-43F6-B345-EE033D49A316}" presName="comp" presStyleCnt="0"/>
      <dgm:spPr/>
    </dgm:pt>
    <dgm:pt modelId="{0BB30879-44B9-48E9-9754-B5DEA5A8571B}" type="pres">
      <dgm:prSet presAssocID="{A4D21A81-7CC2-43F6-B345-EE033D49A316}" presName="box" presStyleLbl="node1" presStyleIdx="0" presStyleCnt="4"/>
      <dgm:spPr/>
      <dgm:t>
        <a:bodyPr/>
        <a:lstStyle/>
        <a:p>
          <a:endParaRPr lang="tr-TR"/>
        </a:p>
      </dgm:t>
    </dgm:pt>
    <dgm:pt modelId="{2C10DEEE-D705-4647-8323-135E161A7C1C}" type="pres">
      <dgm:prSet presAssocID="{A4D21A81-7CC2-43F6-B345-EE033D49A316}" presName="img" presStyleLbl="fgImgPlace1" presStyleIdx="0" presStyleCnt="4"/>
      <dgm:spPr>
        <a:blipFill rotWithShape="1">
          <a:blip xmlns:r="http://schemas.openxmlformats.org/officeDocument/2006/relationships" r:embed="rId1"/>
          <a:stretch>
            <a:fillRect/>
          </a:stretch>
        </a:blipFill>
      </dgm:spPr>
      <dgm:t>
        <a:bodyPr/>
        <a:lstStyle/>
        <a:p>
          <a:endParaRPr lang="tr-TR"/>
        </a:p>
      </dgm:t>
    </dgm:pt>
    <dgm:pt modelId="{11553CC1-5E13-4A8F-9919-B3031702D29C}" type="pres">
      <dgm:prSet presAssocID="{A4D21A81-7CC2-43F6-B345-EE033D49A316}" presName="text" presStyleLbl="node1" presStyleIdx="0" presStyleCnt="4">
        <dgm:presLayoutVars>
          <dgm:bulletEnabled val="1"/>
        </dgm:presLayoutVars>
      </dgm:prSet>
      <dgm:spPr/>
      <dgm:t>
        <a:bodyPr/>
        <a:lstStyle/>
        <a:p>
          <a:endParaRPr lang="tr-TR"/>
        </a:p>
      </dgm:t>
    </dgm:pt>
    <dgm:pt modelId="{163F2D50-3A79-490D-A037-3D66F9C9ADDB}" type="pres">
      <dgm:prSet presAssocID="{05A90B3A-75F0-458D-9491-9084954ECD2F}" presName="spacer" presStyleCnt="0"/>
      <dgm:spPr/>
    </dgm:pt>
    <dgm:pt modelId="{2A99EF48-CD38-433E-B5D4-09CCC2E0C513}" type="pres">
      <dgm:prSet presAssocID="{A26E8492-8FFA-4CE0-BC58-765FC86AAEF2}" presName="comp" presStyleCnt="0"/>
      <dgm:spPr/>
    </dgm:pt>
    <dgm:pt modelId="{25EB98A7-D40C-423D-8749-2E450708F214}" type="pres">
      <dgm:prSet presAssocID="{A26E8492-8FFA-4CE0-BC58-765FC86AAEF2}" presName="box" presStyleLbl="node1" presStyleIdx="1" presStyleCnt="4"/>
      <dgm:spPr/>
      <dgm:t>
        <a:bodyPr/>
        <a:lstStyle/>
        <a:p>
          <a:endParaRPr lang="tr-TR"/>
        </a:p>
      </dgm:t>
    </dgm:pt>
    <dgm:pt modelId="{8D331396-7698-4111-8465-C4C704C1543D}" type="pres">
      <dgm:prSet presAssocID="{A26E8492-8FFA-4CE0-BC58-765FC86AAEF2}" presName="img" presStyleLbl="fgImgPlace1" presStyleIdx="1" presStyleCnt="4"/>
      <dgm:spPr>
        <a:blipFill rotWithShape="1">
          <a:blip xmlns:r="http://schemas.openxmlformats.org/officeDocument/2006/relationships" r:embed="rId2"/>
          <a:stretch>
            <a:fillRect/>
          </a:stretch>
        </a:blipFill>
      </dgm:spPr>
      <dgm:t>
        <a:bodyPr/>
        <a:lstStyle/>
        <a:p>
          <a:endParaRPr lang="tr-TR"/>
        </a:p>
      </dgm:t>
    </dgm:pt>
    <dgm:pt modelId="{92D28B08-33A5-427D-8E6E-F2CB4DF5B7AD}" type="pres">
      <dgm:prSet presAssocID="{A26E8492-8FFA-4CE0-BC58-765FC86AAEF2}" presName="text" presStyleLbl="node1" presStyleIdx="1" presStyleCnt="4">
        <dgm:presLayoutVars>
          <dgm:bulletEnabled val="1"/>
        </dgm:presLayoutVars>
      </dgm:prSet>
      <dgm:spPr/>
      <dgm:t>
        <a:bodyPr/>
        <a:lstStyle/>
        <a:p>
          <a:endParaRPr lang="tr-TR"/>
        </a:p>
      </dgm:t>
    </dgm:pt>
    <dgm:pt modelId="{7E1EE3E0-9F47-48E3-A7F5-49840C9CCF8A}" type="pres">
      <dgm:prSet presAssocID="{2FAFA1CC-B8D9-43C0-9293-A23F55D169A8}" presName="spacer" presStyleCnt="0"/>
      <dgm:spPr/>
    </dgm:pt>
    <dgm:pt modelId="{70D61348-CEF9-40F9-AAC2-7346193E6DC2}" type="pres">
      <dgm:prSet presAssocID="{5B5B82CF-5BFF-4F97-89C9-101E682392F9}" presName="comp" presStyleCnt="0"/>
      <dgm:spPr/>
    </dgm:pt>
    <dgm:pt modelId="{80DD79D8-9284-4EEB-9B43-D50DC4CBD6CA}" type="pres">
      <dgm:prSet presAssocID="{5B5B82CF-5BFF-4F97-89C9-101E682392F9}" presName="box" presStyleLbl="node1" presStyleIdx="2" presStyleCnt="4"/>
      <dgm:spPr/>
      <dgm:t>
        <a:bodyPr/>
        <a:lstStyle/>
        <a:p>
          <a:endParaRPr lang="tr-TR"/>
        </a:p>
      </dgm:t>
    </dgm:pt>
    <dgm:pt modelId="{B496460A-405A-41C5-A334-A3106E95ADF3}" type="pres">
      <dgm:prSet presAssocID="{5B5B82CF-5BFF-4F97-89C9-101E682392F9}" presName="img" presStyleLbl="fgImgPlace1" presStyleIdx="2" presStyleCnt="4" custScaleX="93307" custScaleY="112853" custLinFactNeighborX="-2962"/>
      <dgm:spPr>
        <a:blipFill rotWithShape="1">
          <a:blip xmlns:r="http://schemas.openxmlformats.org/officeDocument/2006/relationships" r:embed="rId3" cstate="screen">
            <a:extLst>
              <a:ext uri="{28A0092B-C50C-407E-A947-70E740481C1C}">
                <a14:useLocalDpi xmlns:a14="http://schemas.microsoft.com/office/drawing/2010/main"/>
              </a:ext>
            </a:extLst>
          </a:blip>
          <a:stretch>
            <a:fillRect/>
          </a:stretch>
        </a:blipFill>
      </dgm:spPr>
      <dgm:t>
        <a:bodyPr/>
        <a:lstStyle/>
        <a:p>
          <a:endParaRPr lang="tr-TR"/>
        </a:p>
      </dgm:t>
    </dgm:pt>
    <dgm:pt modelId="{7429EDD6-CC3B-4EDA-BC7C-D4EA6AC25397}" type="pres">
      <dgm:prSet presAssocID="{5B5B82CF-5BFF-4F97-89C9-101E682392F9}" presName="text" presStyleLbl="node1" presStyleIdx="2" presStyleCnt="4">
        <dgm:presLayoutVars>
          <dgm:bulletEnabled val="1"/>
        </dgm:presLayoutVars>
      </dgm:prSet>
      <dgm:spPr/>
      <dgm:t>
        <a:bodyPr/>
        <a:lstStyle/>
        <a:p>
          <a:endParaRPr lang="tr-TR"/>
        </a:p>
      </dgm:t>
    </dgm:pt>
    <dgm:pt modelId="{E68868FF-56D0-4094-BC60-6A78EEEF557D}" type="pres">
      <dgm:prSet presAssocID="{841ECE3D-3755-4A9D-8E40-6AC5146DE95D}" presName="spacer" presStyleCnt="0"/>
      <dgm:spPr/>
    </dgm:pt>
    <dgm:pt modelId="{A5D01E35-2985-4383-82BB-C2DFFDDFBADE}" type="pres">
      <dgm:prSet presAssocID="{E720ACB0-4315-4714-84EF-BC8AA09CD91F}" presName="comp" presStyleCnt="0"/>
      <dgm:spPr/>
    </dgm:pt>
    <dgm:pt modelId="{7356783B-8DDC-439B-87E9-EA80DC6D0102}" type="pres">
      <dgm:prSet presAssocID="{E720ACB0-4315-4714-84EF-BC8AA09CD91F}" presName="box" presStyleLbl="node1" presStyleIdx="3" presStyleCnt="4"/>
      <dgm:spPr/>
      <dgm:t>
        <a:bodyPr/>
        <a:lstStyle/>
        <a:p>
          <a:endParaRPr lang="tr-TR"/>
        </a:p>
      </dgm:t>
    </dgm:pt>
    <dgm:pt modelId="{22E3F798-16FB-43EF-90C8-2034310EAC44}" type="pres">
      <dgm:prSet presAssocID="{E720ACB0-4315-4714-84EF-BC8AA09CD91F}" presName="img" presStyleLbl="fgImgPlace1" presStyleIdx="3" presStyleCnt="4" custLinFactNeighborX="385" custLinFactNeighborY="1274"/>
      <dgm:spPr>
        <a:blipFill rotWithShape="1">
          <a:blip xmlns:r="http://schemas.openxmlformats.org/officeDocument/2006/relationships" r:embed="rId4" cstate="screen">
            <a:extLst>
              <a:ext uri="{28A0092B-C50C-407E-A947-70E740481C1C}">
                <a14:useLocalDpi xmlns:a14="http://schemas.microsoft.com/office/drawing/2010/main"/>
              </a:ext>
            </a:extLst>
          </a:blip>
          <a:stretch>
            <a:fillRect/>
          </a:stretch>
        </a:blipFill>
      </dgm:spPr>
      <dgm:t>
        <a:bodyPr/>
        <a:lstStyle/>
        <a:p>
          <a:endParaRPr lang="tr-TR"/>
        </a:p>
      </dgm:t>
    </dgm:pt>
    <dgm:pt modelId="{ED6289D0-9D15-46C5-995A-4DC2CBAEB8D8}" type="pres">
      <dgm:prSet presAssocID="{E720ACB0-4315-4714-84EF-BC8AA09CD91F}" presName="text" presStyleLbl="node1" presStyleIdx="3" presStyleCnt="4">
        <dgm:presLayoutVars>
          <dgm:bulletEnabled val="1"/>
        </dgm:presLayoutVars>
      </dgm:prSet>
      <dgm:spPr/>
      <dgm:t>
        <a:bodyPr/>
        <a:lstStyle/>
        <a:p>
          <a:endParaRPr lang="tr-TR"/>
        </a:p>
      </dgm:t>
    </dgm:pt>
  </dgm:ptLst>
  <dgm:cxnLst>
    <dgm:cxn modelId="{23AC3AB8-735C-448B-BFD9-EE1E47FD56D7}" srcId="{90A92207-FAAC-4127-81BF-8C93C7ABD83C}" destId="{5B5B82CF-5BFF-4F97-89C9-101E682392F9}" srcOrd="2" destOrd="0" parTransId="{1A29E27F-28B5-45D7-B1F5-83343E11204E}" sibTransId="{841ECE3D-3755-4A9D-8E40-6AC5146DE95D}"/>
    <dgm:cxn modelId="{8F9FCC8E-391A-4886-8FA7-5052FD58DFE6}" type="presOf" srcId="{A26E8492-8FFA-4CE0-BC58-765FC86AAEF2}" destId="{25EB98A7-D40C-423D-8749-2E450708F214}" srcOrd="0" destOrd="0" presId="urn:microsoft.com/office/officeart/2005/8/layout/vList4#16"/>
    <dgm:cxn modelId="{E11D5A00-3266-491D-A795-92815F3E74E1}" type="presOf" srcId="{A4D21A81-7CC2-43F6-B345-EE033D49A316}" destId="{11553CC1-5E13-4A8F-9919-B3031702D29C}" srcOrd="1" destOrd="0" presId="urn:microsoft.com/office/officeart/2005/8/layout/vList4#16"/>
    <dgm:cxn modelId="{640AE300-E637-4A4D-9511-F26996FE7E2A}" srcId="{90A92207-FAAC-4127-81BF-8C93C7ABD83C}" destId="{A4D21A81-7CC2-43F6-B345-EE033D49A316}" srcOrd="0" destOrd="0" parTransId="{4E480463-57C3-468F-9C2F-40FCFA596AC5}" sibTransId="{05A90B3A-75F0-458D-9491-9084954ECD2F}"/>
    <dgm:cxn modelId="{804A91B5-F0AE-4208-9F72-C2FDA877B9A6}" type="presOf" srcId="{E720ACB0-4315-4714-84EF-BC8AA09CD91F}" destId="{ED6289D0-9D15-46C5-995A-4DC2CBAEB8D8}" srcOrd="1" destOrd="0" presId="urn:microsoft.com/office/officeart/2005/8/layout/vList4#16"/>
    <dgm:cxn modelId="{087C00CA-46F8-481B-802A-B1760E27CDF8}" type="presOf" srcId="{A4D21A81-7CC2-43F6-B345-EE033D49A316}" destId="{0BB30879-44B9-48E9-9754-B5DEA5A8571B}" srcOrd="0" destOrd="0" presId="urn:microsoft.com/office/officeart/2005/8/layout/vList4#16"/>
    <dgm:cxn modelId="{DA683C70-A995-46AD-975B-45A12BEED8CF}" type="presOf" srcId="{90A92207-FAAC-4127-81BF-8C93C7ABD83C}" destId="{0E041A5B-DFDC-49F0-A268-D328046EF6D3}" srcOrd="0" destOrd="0" presId="urn:microsoft.com/office/officeart/2005/8/layout/vList4#16"/>
    <dgm:cxn modelId="{A3FE809B-A7F5-46F9-8954-1D49C34CC899}" type="presOf" srcId="{E720ACB0-4315-4714-84EF-BC8AA09CD91F}" destId="{7356783B-8DDC-439B-87E9-EA80DC6D0102}" srcOrd="0" destOrd="0" presId="urn:microsoft.com/office/officeart/2005/8/layout/vList4#16"/>
    <dgm:cxn modelId="{EC793873-322B-407C-9D87-EDDFD382A847}" srcId="{90A92207-FAAC-4127-81BF-8C93C7ABD83C}" destId="{A26E8492-8FFA-4CE0-BC58-765FC86AAEF2}" srcOrd="1" destOrd="0" parTransId="{4B002D36-9CE3-4DDD-89F3-B8D2BC9123C2}" sibTransId="{2FAFA1CC-B8D9-43C0-9293-A23F55D169A8}"/>
    <dgm:cxn modelId="{1E54409A-D6F2-4FED-9F9F-E0832E8007C8}" type="presOf" srcId="{5B5B82CF-5BFF-4F97-89C9-101E682392F9}" destId="{7429EDD6-CC3B-4EDA-BC7C-D4EA6AC25397}" srcOrd="1" destOrd="0" presId="urn:microsoft.com/office/officeart/2005/8/layout/vList4#16"/>
    <dgm:cxn modelId="{5D01AD00-198D-44E6-BE3E-2330EF3CC6B5}" type="presOf" srcId="{A26E8492-8FFA-4CE0-BC58-765FC86AAEF2}" destId="{92D28B08-33A5-427D-8E6E-F2CB4DF5B7AD}" srcOrd="1" destOrd="0" presId="urn:microsoft.com/office/officeart/2005/8/layout/vList4#16"/>
    <dgm:cxn modelId="{0CDB5CD1-25BB-491D-8049-B402875892C8}" type="presOf" srcId="{5B5B82CF-5BFF-4F97-89C9-101E682392F9}" destId="{80DD79D8-9284-4EEB-9B43-D50DC4CBD6CA}" srcOrd="0" destOrd="0" presId="urn:microsoft.com/office/officeart/2005/8/layout/vList4#16"/>
    <dgm:cxn modelId="{4461F1D2-A822-4BD9-B664-1B5E5EF9AC84}" srcId="{90A92207-FAAC-4127-81BF-8C93C7ABD83C}" destId="{E720ACB0-4315-4714-84EF-BC8AA09CD91F}" srcOrd="3" destOrd="0" parTransId="{72301482-2134-4F14-ABE9-07956E4728B3}" sibTransId="{7E3A3A03-BD6F-4A60-B563-86994E0A0F70}"/>
    <dgm:cxn modelId="{726BA5FF-C59A-4994-B907-FBD4387B593D}" type="presParOf" srcId="{0E041A5B-DFDC-49F0-A268-D328046EF6D3}" destId="{607C7C14-B636-4346-806C-E1F6FF659EF8}" srcOrd="0" destOrd="0" presId="urn:microsoft.com/office/officeart/2005/8/layout/vList4#16"/>
    <dgm:cxn modelId="{11966BDB-FBD0-4A4C-9A06-986A42237082}" type="presParOf" srcId="{607C7C14-B636-4346-806C-E1F6FF659EF8}" destId="{0BB30879-44B9-48E9-9754-B5DEA5A8571B}" srcOrd="0" destOrd="0" presId="urn:microsoft.com/office/officeart/2005/8/layout/vList4#16"/>
    <dgm:cxn modelId="{9F6BC400-5472-4C1F-8FDA-9916F311C6D1}" type="presParOf" srcId="{607C7C14-B636-4346-806C-E1F6FF659EF8}" destId="{2C10DEEE-D705-4647-8323-135E161A7C1C}" srcOrd="1" destOrd="0" presId="urn:microsoft.com/office/officeart/2005/8/layout/vList4#16"/>
    <dgm:cxn modelId="{4645AA13-CA94-4514-B9CA-781D1EA18C1B}" type="presParOf" srcId="{607C7C14-B636-4346-806C-E1F6FF659EF8}" destId="{11553CC1-5E13-4A8F-9919-B3031702D29C}" srcOrd="2" destOrd="0" presId="urn:microsoft.com/office/officeart/2005/8/layout/vList4#16"/>
    <dgm:cxn modelId="{1A2E60EE-3AD9-46B7-B7A8-7F8D239151F6}" type="presParOf" srcId="{0E041A5B-DFDC-49F0-A268-D328046EF6D3}" destId="{163F2D50-3A79-490D-A037-3D66F9C9ADDB}" srcOrd="1" destOrd="0" presId="urn:microsoft.com/office/officeart/2005/8/layout/vList4#16"/>
    <dgm:cxn modelId="{4D72B54F-F548-4143-8788-AF153D98646A}" type="presParOf" srcId="{0E041A5B-DFDC-49F0-A268-D328046EF6D3}" destId="{2A99EF48-CD38-433E-B5D4-09CCC2E0C513}" srcOrd="2" destOrd="0" presId="urn:microsoft.com/office/officeart/2005/8/layout/vList4#16"/>
    <dgm:cxn modelId="{BFF16F0F-4289-4527-989F-305EFCBEDDBD}" type="presParOf" srcId="{2A99EF48-CD38-433E-B5D4-09CCC2E0C513}" destId="{25EB98A7-D40C-423D-8749-2E450708F214}" srcOrd="0" destOrd="0" presId="urn:microsoft.com/office/officeart/2005/8/layout/vList4#16"/>
    <dgm:cxn modelId="{48892106-060C-4148-B77A-417ADA0CEE27}" type="presParOf" srcId="{2A99EF48-CD38-433E-B5D4-09CCC2E0C513}" destId="{8D331396-7698-4111-8465-C4C704C1543D}" srcOrd="1" destOrd="0" presId="urn:microsoft.com/office/officeart/2005/8/layout/vList4#16"/>
    <dgm:cxn modelId="{76BC9D81-8941-4DE6-A709-0E9CBAD7D984}" type="presParOf" srcId="{2A99EF48-CD38-433E-B5D4-09CCC2E0C513}" destId="{92D28B08-33A5-427D-8E6E-F2CB4DF5B7AD}" srcOrd="2" destOrd="0" presId="urn:microsoft.com/office/officeart/2005/8/layout/vList4#16"/>
    <dgm:cxn modelId="{57E2598A-517B-434C-9B86-FD00CF2966D0}" type="presParOf" srcId="{0E041A5B-DFDC-49F0-A268-D328046EF6D3}" destId="{7E1EE3E0-9F47-48E3-A7F5-49840C9CCF8A}" srcOrd="3" destOrd="0" presId="urn:microsoft.com/office/officeart/2005/8/layout/vList4#16"/>
    <dgm:cxn modelId="{E9C582BC-ED67-4316-BF88-84979BBDD609}" type="presParOf" srcId="{0E041A5B-DFDC-49F0-A268-D328046EF6D3}" destId="{70D61348-CEF9-40F9-AAC2-7346193E6DC2}" srcOrd="4" destOrd="0" presId="urn:microsoft.com/office/officeart/2005/8/layout/vList4#16"/>
    <dgm:cxn modelId="{B784FD9C-8953-4D35-A6B9-250B5105D613}" type="presParOf" srcId="{70D61348-CEF9-40F9-AAC2-7346193E6DC2}" destId="{80DD79D8-9284-4EEB-9B43-D50DC4CBD6CA}" srcOrd="0" destOrd="0" presId="urn:microsoft.com/office/officeart/2005/8/layout/vList4#16"/>
    <dgm:cxn modelId="{B6C85512-A364-42FB-A60F-F1BCDFB3DC12}" type="presParOf" srcId="{70D61348-CEF9-40F9-AAC2-7346193E6DC2}" destId="{B496460A-405A-41C5-A334-A3106E95ADF3}" srcOrd="1" destOrd="0" presId="urn:microsoft.com/office/officeart/2005/8/layout/vList4#16"/>
    <dgm:cxn modelId="{9572A32C-3FC4-42B1-9D49-BA741633F9ED}" type="presParOf" srcId="{70D61348-CEF9-40F9-AAC2-7346193E6DC2}" destId="{7429EDD6-CC3B-4EDA-BC7C-D4EA6AC25397}" srcOrd="2" destOrd="0" presId="urn:microsoft.com/office/officeart/2005/8/layout/vList4#16"/>
    <dgm:cxn modelId="{966696CE-719D-43E8-AC0A-3D9B7D6F0D92}" type="presParOf" srcId="{0E041A5B-DFDC-49F0-A268-D328046EF6D3}" destId="{E68868FF-56D0-4094-BC60-6A78EEEF557D}" srcOrd="5" destOrd="0" presId="urn:microsoft.com/office/officeart/2005/8/layout/vList4#16"/>
    <dgm:cxn modelId="{B1AFA370-550D-4287-8061-81A24DCE5224}" type="presParOf" srcId="{0E041A5B-DFDC-49F0-A268-D328046EF6D3}" destId="{A5D01E35-2985-4383-82BB-C2DFFDDFBADE}" srcOrd="6" destOrd="0" presId="urn:microsoft.com/office/officeart/2005/8/layout/vList4#16"/>
    <dgm:cxn modelId="{DB9AC677-FE28-4866-9736-29D451B98D95}" type="presParOf" srcId="{A5D01E35-2985-4383-82BB-C2DFFDDFBADE}" destId="{7356783B-8DDC-439B-87E9-EA80DC6D0102}" srcOrd="0" destOrd="0" presId="urn:microsoft.com/office/officeart/2005/8/layout/vList4#16"/>
    <dgm:cxn modelId="{9F4A0BBF-C50A-401D-B39C-1A366192302C}" type="presParOf" srcId="{A5D01E35-2985-4383-82BB-C2DFFDDFBADE}" destId="{22E3F798-16FB-43EF-90C8-2034310EAC44}" srcOrd="1" destOrd="0" presId="urn:microsoft.com/office/officeart/2005/8/layout/vList4#16"/>
    <dgm:cxn modelId="{31270166-916B-422E-8A2D-0322F81AF2C2}" type="presParOf" srcId="{A5D01E35-2985-4383-82BB-C2DFFDDFBADE}" destId="{ED6289D0-9D15-46C5-995A-4DC2CBAEB8D8}"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tr-TR"/>
        </a:p>
      </dgm:t>
    </dgm:pt>
    <dgm:pt modelId="{5B5B82CF-5BFF-4F97-89C9-101E682392F9}">
      <dgm:prSet custT="1"/>
      <dgm:spPr/>
      <dgm:t>
        <a:bodyPr/>
        <a:lstStyle/>
        <a:p>
          <a:pPr algn="just"/>
          <a:r>
            <a:rPr lang="tr-TR" sz="2000" b="0" dirty="0" smtClean="0"/>
            <a:t>‘Ar-Ge Teşvikleri’ </a:t>
          </a:r>
          <a:r>
            <a:rPr lang="tr-TR" sz="2000" b="0" dirty="0" smtClean="0"/>
            <a:t>Semineri</a:t>
          </a:r>
          <a:endParaRPr lang="tr-TR" sz="2000" b="0" dirty="0"/>
        </a:p>
      </dgm:t>
    </dgm:pt>
    <dgm:pt modelId="{1A29E27F-28B5-45D7-B1F5-83343E11204E}" type="parTrans" cxnId="{23AC3AB8-735C-448B-BFD9-EE1E47FD56D7}">
      <dgm:prSet/>
      <dgm:spPr/>
      <dgm:t>
        <a:bodyPr/>
        <a:lstStyle/>
        <a:p>
          <a:endParaRPr lang="tr-TR"/>
        </a:p>
      </dgm:t>
    </dgm:pt>
    <dgm:pt modelId="{841ECE3D-3755-4A9D-8E40-6AC5146DE95D}" type="sibTrans" cxnId="{23AC3AB8-735C-448B-BFD9-EE1E47FD56D7}">
      <dgm:prSet/>
      <dgm:spPr/>
      <dgm:t>
        <a:bodyPr/>
        <a:lstStyle/>
        <a:p>
          <a:endParaRPr lang="tr-TR"/>
        </a:p>
      </dgm:t>
    </dgm:pt>
    <dgm:pt modelId="{A26E8492-8FFA-4CE0-BC58-765FC86AAEF2}">
      <dgm:prSet custT="1"/>
      <dgm:spPr/>
      <dgm:t>
        <a:bodyPr/>
        <a:lstStyle/>
        <a:p>
          <a:r>
            <a:rPr lang="tr-TR" sz="2000" b="0" dirty="0" smtClean="0"/>
            <a:t>“Türkiye İçin e-Devlet Yönetim </a:t>
          </a:r>
          <a:r>
            <a:rPr lang="tr-TR" sz="2000" b="0" dirty="0" err="1" smtClean="0"/>
            <a:t>Modeli’ne</a:t>
          </a:r>
          <a:r>
            <a:rPr lang="tr-TR" sz="2000" b="0" dirty="0" smtClean="0"/>
            <a:t> Doğru: Mevcut Durum Değerlendirmesi ve Öneriler” </a:t>
          </a:r>
          <a:r>
            <a:rPr lang="tr-TR" sz="2000" b="0" dirty="0" smtClean="0"/>
            <a:t>raporu</a:t>
          </a:r>
          <a:endParaRPr lang="tr-TR" sz="2000" b="0" dirty="0"/>
        </a:p>
      </dgm:t>
    </dgm:pt>
    <dgm:pt modelId="{4B002D36-9CE3-4DDD-89F3-B8D2BC9123C2}" type="parTrans" cxnId="{EC793873-322B-407C-9D87-EDDFD382A847}">
      <dgm:prSet/>
      <dgm:spPr/>
      <dgm:t>
        <a:bodyPr/>
        <a:lstStyle/>
        <a:p>
          <a:endParaRPr lang="tr-TR"/>
        </a:p>
      </dgm:t>
    </dgm:pt>
    <dgm:pt modelId="{2FAFA1CC-B8D9-43C0-9293-A23F55D169A8}" type="sibTrans" cxnId="{EC793873-322B-407C-9D87-EDDFD382A847}">
      <dgm:prSet/>
      <dgm:spPr/>
      <dgm:t>
        <a:bodyPr/>
        <a:lstStyle/>
        <a:p>
          <a:endParaRPr lang="tr-TR"/>
        </a:p>
      </dgm:t>
    </dgm:pt>
    <dgm:pt modelId="{E720ACB0-4315-4714-84EF-BC8AA09CD91F}">
      <dgm:prSet custT="1"/>
      <dgm:spPr/>
      <dgm:t>
        <a:bodyPr/>
        <a:lstStyle/>
        <a:p>
          <a:pPr algn="just"/>
          <a:r>
            <a:rPr lang="tr-TR" sz="2000" b="0" dirty="0" smtClean="0"/>
            <a:t>9. TÜBİTAK-TTGV-TÜSİAD Teknoloji </a:t>
          </a:r>
          <a:r>
            <a:rPr lang="tr-TR" sz="2000" b="0" dirty="0" smtClean="0"/>
            <a:t>Ödülleri</a:t>
          </a:r>
          <a:endParaRPr lang="tr-TR" sz="2000" b="0" dirty="0"/>
        </a:p>
      </dgm:t>
    </dgm:pt>
    <dgm:pt modelId="{7E3A3A03-BD6F-4A60-B563-86994E0A0F70}" type="sibTrans" cxnId="{4461F1D2-A822-4BD9-B664-1B5E5EF9AC84}">
      <dgm:prSet/>
      <dgm:spPr/>
      <dgm:t>
        <a:bodyPr/>
        <a:lstStyle/>
        <a:p>
          <a:endParaRPr lang="tr-TR"/>
        </a:p>
      </dgm:t>
    </dgm:pt>
    <dgm:pt modelId="{72301482-2134-4F14-ABE9-07956E4728B3}" type="parTrans" cxnId="{4461F1D2-A822-4BD9-B664-1B5E5EF9AC84}">
      <dgm:prSet/>
      <dgm:spPr/>
      <dgm:t>
        <a:bodyPr/>
        <a:lstStyle/>
        <a:p>
          <a:endParaRPr lang="tr-TR"/>
        </a:p>
      </dgm:t>
    </dgm:pt>
    <dgm:pt modelId="{62AF8586-5DBB-41E3-8E58-7CFF93C996D3}">
      <dgm:prSet custT="1"/>
      <dgm:spPr/>
      <dgm:t>
        <a:bodyPr/>
        <a:lstStyle/>
        <a:p>
          <a:r>
            <a:rPr lang="tr-TR" sz="2000" dirty="0" smtClean="0"/>
            <a:t>TÜSİAD – TBV  8. </a:t>
          </a:r>
          <a:r>
            <a:rPr lang="tr-TR" sz="2000" dirty="0" err="1" smtClean="0"/>
            <a:t>eTR</a:t>
          </a:r>
          <a:r>
            <a:rPr lang="tr-TR" sz="2000" dirty="0" smtClean="0"/>
            <a:t> Ödülleri, </a:t>
          </a:r>
          <a:r>
            <a:rPr lang="tr-TR" sz="2000" dirty="0" smtClean="0"/>
            <a:t>TBMM</a:t>
          </a:r>
          <a:endParaRPr lang="tr-TR" sz="2000" dirty="0"/>
        </a:p>
      </dgm:t>
    </dgm:pt>
    <dgm:pt modelId="{8E45828C-3AF6-424E-87CC-2C1C0663C769}" type="parTrans" cxnId="{A855B687-1FF7-4A61-B659-4923F498A815}">
      <dgm:prSet/>
      <dgm:spPr/>
      <dgm:t>
        <a:bodyPr/>
        <a:lstStyle/>
        <a:p>
          <a:endParaRPr lang="tr-TR"/>
        </a:p>
      </dgm:t>
    </dgm:pt>
    <dgm:pt modelId="{5F6F5364-FAFF-42C7-864B-5D5E293BB5B0}" type="sibTrans" cxnId="{A855B687-1FF7-4A61-B659-4923F498A815}">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2A99EF48-CD38-433E-B5D4-09CCC2E0C513}" type="pres">
      <dgm:prSet presAssocID="{A26E8492-8FFA-4CE0-BC58-765FC86AAEF2}" presName="comp" presStyleCnt="0"/>
      <dgm:spPr/>
    </dgm:pt>
    <dgm:pt modelId="{25EB98A7-D40C-423D-8749-2E450708F214}" type="pres">
      <dgm:prSet presAssocID="{A26E8492-8FFA-4CE0-BC58-765FC86AAEF2}" presName="box" presStyleLbl="node1" presStyleIdx="0" presStyleCnt="4"/>
      <dgm:spPr/>
      <dgm:t>
        <a:bodyPr/>
        <a:lstStyle/>
        <a:p>
          <a:endParaRPr lang="tr-TR"/>
        </a:p>
      </dgm:t>
    </dgm:pt>
    <dgm:pt modelId="{8D331396-7698-4111-8465-C4C704C1543D}" type="pres">
      <dgm:prSet presAssocID="{A26E8492-8FFA-4CE0-BC58-765FC86AAEF2}" presName="img" presStyleLbl="fgImgPlace1" presStyleIdx="0" presStyleCnt="4"/>
      <dgm:spPr>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dgm:spPr>
      <dgm:t>
        <a:bodyPr/>
        <a:lstStyle/>
        <a:p>
          <a:endParaRPr lang="tr-TR"/>
        </a:p>
      </dgm:t>
    </dgm:pt>
    <dgm:pt modelId="{92D28B08-33A5-427D-8E6E-F2CB4DF5B7AD}" type="pres">
      <dgm:prSet presAssocID="{A26E8492-8FFA-4CE0-BC58-765FC86AAEF2}" presName="text" presStyleLbl="node1" presStyleIdx="0" presStyleCnt="4">
        <dgm:presLayoutVars>
          <dgm:bulletEnabled val="1"/>
        </dgm:presLayoutVars>
      </dgm:prSet>
      <dgm:spPr/>
      <dgm:t>
        <a:bodyPr/>
        <a:lstStyle/>
        <a:p>
          <a:endParaRPr lang="tr-TR"/>
        </a:p>
      </dgm:t>
    </dgm:pt>
    <dgm:pt modelId="{7E1EE3E0-9F47-48E3-A7F5-49840C9CCF8A}" type="pres">
      <dgm:prSet presAssocID="{2FAFA1CC-B8D9-43C0-9293-A23F55D169A8}" presName="spacer" presStyleCnt="0"/>
      <dgm:spPr/>
    </dgm:pt>
    <dgm:pt modelId="{70D61348-CEF9-40F9-AAC2-7346193E6DC2}" type="pres">
      <dgm:prSet presAssocID="{5B5B82CF-5BFF-4F97-89C9-101E682392F9}" presName="comp" presStyleCnt="0"/>
      <dgm:spPr/>
    </dgm:pt>
    <dgm:pt modelId="{80DD79D8-9284-4EEB-9B43-D50DC4CBD6CA}" type="pres">
      <dgm:prSet presAssocID="{5B5B82CF-5BFF-4F97-89C9-101E682392F9}" presName="box" presStyleLbl="node1" presStyleIdx="1" presStyleCnt="4" custLinFactNeighborX="480" custLinFactNeighborY="-2197"/>
      <dgm:spPr/>
      <dgm:t>
        <a:bodyPr/>
        <a:lstStyle/>
        <a:p>
          <a:endParaRPr lang="tr-TR"/>
        </a:p>
      </dgm:t>
    </dgm:pt>
    <dgm:pt modelId="{B496460A-405A-41C5-A334-A3106E95ADF3}" type="pres">
      <dgm:prSet presAssocID="{5B5B82CF-5BFF-4F97-89C9-101E682392F9}" presName="img" presStyleLbl="fgImgPlace1" presStyleIdx="1" presStyleCnt="4"/>
      <dgm:spPr>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dgm:spPr>
      <dgm:t>
        <a:bodyPr/>
        <a:lstStyle/>
        <a:p>
          <a:endParaRPr lang="tr-TR"/>
        </a:p>
      </dgm:t>
    </dgm:pt>
    <dgm:pt modelId="{7429EDD6-CC3B-4EDA-BC7C-D4EA6AC25397}" type="pres">
      <dgm:prSet presAssocID="{5B5B82CF-5BFF-4F97-89C9-101E682392F9}" presName="text" presStyleLbl="node1" presStyleIdx="1" presStyleCnt="4">
        <dgm:presLayoutVars>
          <dgm:bulletEnabled val="1"/>
        </dgm:presLayoutVars>
      </dgm:prSet>
      <dgm:spPr/>
      <dgm:t>
        <a:bodyPr/>
        <a:lstStyle/>
        <a:p>
          <a:endParaRPr lang="tr-TR"/>
        </a:p>
      </dgm:t>
    </dgm:pt>
    <dgm:pt modelId="{E68868FF-56D0-4094-BC60-6A78EEEF557D}" type="pres">
      <dgm:prSet presAssocID="{841ECE3D-3755-4A9D-8E40-6AC5146DE95D}" presName="spacer" presStyleCnt="0"/>
      <dgm:spPr/>
    </dgm:pt>
    <dgm:pt modelId="{A5D01E35-2985-4383-82BB-C2DFFDDFBADE}" type="pres">
      <dgm:prSet presAssocID="{E720ACB0-4315-4714-84EF-BC8AA09CD91F}" presName="comp" presStyleCnt="0"/>
      <dgm:spPr/>
    </dgm:pt>
    <dgm:pt modelId="{7356783B-8DDC-439B-87E9-EA80DC6D0102}" type="pres">
      <dgm:prSet presAssocID="{E720ACB0-4315-4714-84EF-BC8AA09CD91F}" presName="box" presStyleLbl="node1" presStyleIdx="2" presStyleCnt="4"/>
      <dgm:spPr/>
      <dgm:t>
        <a:bodyPr/>
        <a:lstStyle/>
        <a:p>
          <a:endParaRPr lang="tr-TR"/>
        </a:p>
      </dgm:t>
    </dgm:pt>
    <dgm:pt modelId="{22E3F798-16FB-43EF-90C8-2034310EAC44}" type="pres">
      <dgm:prSet presAssocID="{E720ACB0-4315-4714-84EF-BC8AA09CD91F}" presName="img" presStyleLbl="fgImgPlace1" presStyleIdx="2" presStyleCnt="4"/>
      <dgm:spPr>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dgm:spPr>
      <dgm:t>
        <a:bodyPr/>
        <a:lstStyle/>
        <a:p>
          <a:endParaRPr lang="tr-TR"/>
        </a:p>
      </dgm:t>
    </dgm:pt>
    <dgm:pt modelId="{ED6289D0-9D15-46C5-995A-4DC2CBAEB8D8}" type="pres">
      <dgm:prSet presAssocID="{E720ACB0-4315-4714-84EF-BC8AA09CD91F}" presName="text" presStyleLbl="node1" presStyleIdx="2" presStyleCnt="4">
        <dgm:presLayoutVars>
          <dgm:bulletEnabled val="1"/>
        </dgm:presLayoutVars>
      </dgm:prSet>
      <dgm:spPr/>
      <dgm:t>
        <a:bodyPr/>
        <a:lstStyle/>
        <a:p>
          <a:endParaRPr lang="tr-TR"/>
        </a:p>
      </dgm:t>
    </dgm:pt>
    <dgm:pt modelId="{C00A5A82-A267-4512-9192-321574BDF3FE}" type="pres">
      <dgm:prSet presAssocID="{7E3A3A03-BD6F-4A60-B563-86994E0A0F70}" presName="spacer" presStyleCnt="0"/>
      <dgm:spPr/>
    </dgm:pt>
    <dgm:pt modelId="{1639F2D6-3003-4C14-9ABC-B69783437065}" type="pres">
      <dgm:prSet presAssocID="{62AF8586-5DBB-41E3-8E58-7CFF93C996D3}" presName="comp" presStyleCnt="0"/>
      <dgm:spPr/>
    </dgm:pt>
    <dgm:pt modelId="{459599D4-42B1-4E46-B7A7-85100BD22F55}" type="pres">
      <dgm:prSet presAssocID="{62AF8586-5DBB-41E3-8E58-7CFF93C996D3}" presName="box" presStyleLbl="node1" presStyleIdx="3" presStyleCnt="4"/>
      <dgm:spPr/>
      <dgm:t>
        <a:bodyPr/>
        <a:lstStyle/>
        <a:p>
          <a:endParaRPr lang="tr-TR"/>
        </a:p>
      </dgm:t>
    </dgm:pt>
    <dgm:pt modelId="{4AF60050-BFDA-4593-807D-3F76B1697713}" type="pres">
      <dgm:prSet presAssocID="{62AF8586-5DBB-41E3-8E58-7CFF93C996D3}" presName="img" presStyleLbl="fgImgPlace1" presStyleIdx="3" presStyleCnt="4"/>
      <dgm:spPr>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dgm:spPr>
      <dgm:t>
        <a:bodyPr/>
        <a:lstStyle/>
        <a:p>
          <a:endParaRPr lang="tr-TR"/>
        </a:p>
      </dgm:t>
    </dgm:pt>
    <dgm:pt modelId="{1DC39D12-F949-4314-87AE-0253EBD5D15E}" type="pres">
      <dgm:prSet presAssocID="{62AF8586-5DBB-41E3-8E58-7CFF93C996D3}" presName="text" presStyleLbl="node1" presStyleIdx="3" presStyleCnt="4">
        <dgm:presLayoutVars>
          <dgm:bulletEnabled val="1"/>
        </dgm:presLayoutVars>
      </dgm:prSet>
      <dgm:spPr/>
      <dgm:t>
        <a:bodyPr/>
        <a:lstStyle/>
        <a:p>
          <a:endParaRPr lang="tr-TR"/>
        </a:p>
      </dgm:t>
    </dgm:pt>
  </dgm:ptLst>
  <dgm:cxnLst>
    <dgm:cxn modelId="{4461F1D2-A822-4BD9-B664-1B5E5EF9AC84}" srcId="{90A92207-FAAC-4127-81BF-8C93C7ABD83C}" destId="{E720ACB0-4315-4714-84EF-BC8AA09CD91F}" srcOrd="2" destOrd="0" parTransId="{72301482-2134-4F14-ABE9-07956E4728B3}" sibTransId="{7E3A3A03-BD6F-4A60-B563-86994E0A0F70}"/>
    <dgm:cxn modelId="{DBB197BB-9D72-4C97-A968-20EB0FE14F7D}" type="presOf" srcId="{E720ACB0-4315-4714-84EF-BC8AA09CD91F}" destId="{ED6289D0-9D15-46C5-995A-4DC2CBAEB8D8}" srcOrd="1" destOrd="0" presId="urn:microsoft.com/office/officeart/2005/8/layout/vList4#16"/>
    <dgm:cxn modelId="{23AC3AB8-735C-448B-BFD9-EE1E47FD56D7}" srcId="{90A92207-FAAC-4127-81BF-8C93C7ABD83C}" destId="{5B5B82CF-5BFF-4F97-89C9-101E682392F9}" srcOrd="1" destOrd="0" parTransId="{1A29E27F-28B5-45D7-B1F5-83343E11204E}" sibTransId="{841ECE3D-3755-4A9D-8E40-6AC5146DE95D}"/>
    <dgm:cxn modelId="{64004C8F-DAB8-42B7-8C73-EA6650CB5C8A}" type="presOf" srcId="{5B5B82CF-5BFF-4F97-89C9-101E682392F9}" destId="{80DD79D8-9284-4EEB-9B43-D50DC4CBD6CA}" srcOrd="0" destOrd="0" presId="urn:microsoft.com/office/officeart/2005/8/layout/vList4#16"/>
    <dgm:cxn modelId="{4F95FD23-0C51-47F6-BF43-3E0C0D121E78}" type="presOf" srcId="{E720ACB0-4315-4714-84EF-BC8AA09CD91F}" destId="{7356783B-8DDC-439B-87E9-EA80DC6D0102}" srcOrd="0" destOrd="0" presId="urn:microsoft.com/office/officeart/2005/8/layout/vList4#16"/>
    <dgm:cxn modelId="{64225AFC-4E2B-471F-BAB7-C7734CA5555E}" type="presOf" srcId="{A26E8492-8FFA-4CE0-BC58-765FC86AAEF2}" destId="{25EB98A7-D40C-423D-8749-2E450708F214}" srcOrd="0" destOrd="0" presId="urn:microsoft.com/office/officeart/2005/8/layout/vList4#16"/>
    <dgm:cxn modelId="{A855B687-1FF7-4A61-B659-4923F498A815}" srcId="{90A92207-FAAC-4127-81BF-8C93C7ABD83C}" destId="{62AF8586-5DBB-41E3-8E58-7CFF93C996D3}" srcOrd="3" destOrd="0" parTransId="{8E45828C-3AF6-424E-87CC-2C1C0663C769}" sibTransId="{5F6F5364-FAFF-42C7-864B-5D5E293BB5B0}"/>
    <dgm:cxn modelId="{DD716676-821D-42FF-9EF1-6F20D42D5B14}" type="presOf" srcId="{62AF8586-5DBB-41E3-8E58-7CFF93C996D3}" destId="{459599D4-42B1-4E46-B7A7-85100BD22F55}" srcOrd="0" destOrd="0" presId="urn:microsoft.com/office/officeart/2005/8/layout/vList4#16"/>
    <dgm:cxn modelId="{EC793873-322B-407C-9D87-EDDFD382A847}" srcId="{90A92207-FAAC-4127-81BF-8C93C7ABD83C}" destId="{A26E8492-8FFA-4CE0-BC58-765FC86AAEF2}" srcOrd="0" destOrd="0" parTransId="{4B002D36-9CE3-4DDD-89F3-B8D2BC9123C2}" sibTransId="{2FAFA1CC-B8D9-43C0-9293-A23F55D169A8}"/>
    <dgm:cxn modelId="{2A438D9B-586A-4D19-85AD-3ED8550A4294}" type="presOf" srcId="{A26E8492-8FFA-4CE0-BC58-765FC86AAEF2}" destId="{92D28B08-33A5-427D-8E6E-F2CB4DF5B7AD}" srcOrd="1" destOrd="0" presId="urn:microsoft.com/office/officeart/2005/8/layout/vList4#16"/>
    <dgm:cxn modelId="{6DE60EAC-DA5F-4444-8823-A8C0F546AC77}" type="presOf" srcId="{62AF8586-5DBB-41E3-8E58-7CFF93C996D3}" destId="{1DC39D12-F949-4314-87AE-0253EBD5D15E}" srcOrd="1" destOrd="0" presId="urn:microsoft.com/office/officeart/2005/8/layout/vList4#16"/>
    <dgm:cxn modelId="{D7426D9A-E707-46F6-8776-A58880486108}" type="presOf" srcId="{5B5B82CF-5BFF-4F97-89C9-101E682392F9}" destId="{7429EDD6-CC3B-4EDA-BC7C-D4EA6AC25397}" srcOrd="1" destOrd="0" presId="urn:microsoft.com/office/officeart/2005/8/layout/vList4#16"/>
    <dgm:cxn modelId="{1393E43D-8662-444E-98AF-E621D650EA27}" type="presOf" srcId="{90A92207-FAAC-4127-81BF-8C93C7ABD83C}" destId="{0E041A5B-DFDC-49F0-A268-D328046EF6D3}" srcOrd="0" destOrd="0" presId="urn:microsoft.com/office/officeart/2005/8/layout/vList4#16"/>
    <dgm:cxn modelId="{BCDBDFFC-835F-41FC-866F-DEDDEA56697E}" type="presParOf" srcId="{0E041A5B-DFDC-49F0-A268-D328046EF6D3}" destId="{2A99EF48-CD38-433E-B5D4-09CCC2E0C513}" srcOrd="0" destOrd="0" presId="urn:microsoft.com/office/officeart/2005/8/layout/vList4#16"/>
    <dgm:cxn modelId="{05328787-DC0D-4E65-A3ED-0F421A311FD6}" type="presParOf" srcId="{2A99EF48-CD38-433E-B5D4-09CCC2E0C513}" destId="{25EB98A7-D40C-423D-8749-2E450708F214}" srcOrd="0" destOrd="0" presId="urn:microsoft.com/office/officeart/2005/8/layout/vList4#16"/>
    <dgm:cxn modelId="{20FD4899-0E8A-4BAC-86DE-C8FB9BC5DFF8}" type="presParOf" srcId="{2A99EF48-CD38-433E-B5D4-09CCC2E0C513}" destId="{8D331396-7698-4111-8465-C4C704C1543D}" srcOrd="1" destOrd="0" presId="urn:microsoft.com/office/officeart/2005/8/layout/vList4#16"/>
    <dgm:cxn modelId="{A6645BD7-1B03-4D16-9E00-57E6EEA623A6}" type="presParOf" srcId="{2A99EF48-CD38-433E-B5D4-09CCC2E0C513}" destId="{92D28B08-33A5-427D-8E6E-F2CB4DF5B7AD}" srcOrd="2" destOrd="0" presId="urn:microsoft.com/office/officeart/2005/8/layout/vList4#16"/>
    <dgm:cxn modelId="{88C10AE5-710B-4768-ABEA-4A5A479B9910}" type="presParOf" srcId="{0E041A5B-DFDC-49F0-A268-D328046EF6D3}" destId="{7E1EE3E0-9F47-48E3-A7F5-49840C9CCF8A}" srcOrd="1" destOrd="0" presId="urn:microsoft.com/office/officeart/2005/8/layout/vList4#16"/>
    <dgm:cxn modelId="{670B341E-4D76-48A2-B5C2-5F09AD719BC9}" type="presParOf" srcId="{0E041A5B-DFDC-49F0-A268-D328046EF6D3}" destId="{70D61348-CEF9-40F9-AAC2-7346193E6DC2}" srcOrd="2" destOrd="0" presId="urn:microsoft.com/office/officeart/2005/8/layout/vList4#16"/>
    <dgm:cxn modelId="{0ED8B44D-B2DB-4E14-AF51-0FD96BA0219C}" type="presParOf" srcId="{70D61348-CEF9-40F9-AAC2-7346193E6DC2}" destId="{80DD79D8-9284-4EEB-9B43-D50DC4CBD6CA}" srcOrd="0" destOrd="0" presId="urn:microsoft.com/office/officeart/2005/8/layout/vList4#16"/>
    <dgm:cxn modelId="{273FA700-9D0B-4981-9DD7-5472FF0F7631}" type="presParOf" srcId="{70D61348-CEF9-40F9-AAC2-7346193E6DC2}" destId="{B496460A-405A-41C5-A334-A3106E95ADF3}" srcOrd="1" destOrd="0" presId="urn:microsoft.com/office/officeart/2005/8/layout/vList4#16"/>
    <dgm:cxn modelId="{E2F76BF4-C41B-40AB-B5FA-C243C9310D30}" type="presParOf" srcId="{70D61348-CEF9-40F9-AAC2-7346193E6DC2}" destId="{7429EDD6-CC3B-4EDA-BC7C-D4EA6AC25397}" srcOrd="2" destOrd="0" presId="urn:microsoft.com/office/officeart/2005/8/layout/vList4#16"/>
    <dgm:cxn modelId="{CB899D24-C548-4FFA-81AE-25371F155D80}" type="presParOf" srcId="{0E041A5B-DFDC-49F0-A268-D328046EF6D3}" destId="{E68868FF-56D0-4094-BC60-6A78EEEF557D}" srcOrd="3" destOrd="0" presId="urn:microsoft.com/office/officeart/2005/8/layout/vList4#16"/>
    <dgm:cxn modelId="{C739FE91-E35D-4BB9-AC26-8770512B064E}" type="presParOf" srcId="{0E041A5B-DFDC-49F0-A268-D328046EF6D3}" destId="{A5D01E35-2985-4383-82BB-C2DFFDDFBADE}" srcOrd="4" destOrd="0" presId="urn:microsoft.com/office/officeart/2005/8/layout/vList4#16"/>
    <dgm:cxn modelId="{30759A53-131C-4B7C-939F-8BBB6FD2FCE8}" type="presParOf" srcId="{A5D01E35-2985-4383-82BB-C2DFFDDFBADE}" destId="{7356783B-8DDC-439B-87E9-EA80DC6D0102}" srcOrd="0" destOrd="0" presId="urn:microsoft.com/office/officeart/2005/8/layout/vList4#16"/>
    <dgm:cxn modelId="{E0CE535B-691D-42A9-8FEA-87191E740972}" type="presParOf" srcId="{A5D01E35-2985-4383-82BB-C2DFFDDFBADE}" destId="{22E3F798-16FB-43EF-90C8-2034310EAC44}" srcOrd="1" destOrd="0" presId="urn:microsoft.com/office/officeart/2005/8/layout/vList4#16"/>
    <dgm:cxn modelId="{42A7F142-6A93-43A4-B808-23DB224924E0}" type="presParOf" srcId="{A5D01E35-2985-4383-82BB-C2DFFDDFBADE}" destId="{ED6289D0-9D15-46C5-995A-4DC2CBAEB8D8}" srcOrd="2" destOrd="0" presId="urn:microsoft.com/office/officeart/2005/8/layout/vList4#16"/>
    <dgm:cxn modelId="{4AE4ED07-DCF9-4D76-A364-72DA4F3F9348}" type="presParOf" srcId="{0E041A5B-DFDC-49F0-A268-D328046EF6D3}" destId="{C00A5A82-A267-4512-9192-321574BDF3FE}" srcOrd="5" destOrd="0" presId="urn:microsoft.com/office/officeart/2005/8/layout/vList4#16"/>
    <dgm:cxn modelId="{75129FC4-66D6-4924-A523-CDF00A3FDC9A}" type="presParOf" srcId="{0E041A5B-DFDC-49F0-A268-D328046EF6D3}" destId="{1639F2D6-3003-4C14-9ABC-B69783437065}" srcOrd="6" destOrd="0" presId="urn:microsoft.com/office/officeart/2005/8/layout/vList4#16"/>
    <dgm:cxn modelId="{026DFCF0-01FC-459D-96D3-2E6AC2E2A117}" type="presParOf" srcId="{1639F2D6-3003-4C14-9ABC-B69783437065}" destId="{459599D4-42B1-4E46-B7A7-85100BD22F55}" srcOrd="0" destOrd="0" presId="urn:microsoft.com/office/officeart/2005/8/layout/vList4#16"/>
    <dgm:cxn modelId="{91BF7773-3FE3-4449-B24E-FEA7FA25E1FB}" type="presParOf" srcId="{1639F2D6-3003-4C14-9ABC-B69783437065}" destId="{4AF60050-BFDA-4593-807D-3F76B1697713}" srcOrd="1" destOrd="0" presId="urn:microsoft.com/office/officeart/2005/8/layout/vList4#16"/>
    <dgm:cxn modelId="{C18E9560-1908-4D50-986F-EBEEF78A2CD7}" type="presParOf" srcId="{1639F2D6-3003-4C14-9ABC-B69783437065}" destId="{1DC39D12-F949-4314-87AE-0253EBD5D15E}"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tr-TR"/>
        </a:p>
      </dgm:t>
    </dgm:pt>
    <dgm:pt modelId="{A49C9FAE-7FA8-4A64-8CE7-C191CB465B09}">
      <dgm:prSet custT="1"/>
      <dgm:spPr/>
      <dgm:t>
        <a:bodyPr/>
        <a:lstStyle/>
        <a:p>
          <a:pPr algn="just"/>
          <a:r>
            <a:rPr lang="tr-TR" sz="2000" b="0" i="0" dirty="0" err="1" smtClean="0">
              <a:latin typeface="+mn-lt"/>
            </a:rPr>
            <a:t>Institut</a:t>
          </a:r>
          <a:r>
            <a:rPr lang="tr-TR" sz="2000" b="0" i="0" dirty="0" smtClean="0">
              <a:latin typeface="+mn-lt"/>
            </a:rPr>
            <a:t> </a:t>
          </a:r>
          <a:r>
            <a:rPr lang="tr-TR" sz="2000" b="0" i="0" dirty="0" err="1" smtClean="0">
              <a:latin typeface="+mn-lt"/>
            </a:rPr>
            <a:t>du</a:t>
          </a:r>
          <a:r>
            <a:rPr lang="tr-TR" sz="2000" b="0" i="0" dirty="0" smtClean="0">
              <a:latin typeface="+mn-lt"/>
            </a:rPr>
            <a:t> </a:t>
          </a:r>
          <a:r>
            <a:rPr lang="tr-TR" sz="2000" b="0" i="0" dirty="0" err="1" smtClean="0">
              <a:latin typeface="+mn-lt"/>
            </a:rPr>
            <a:t>Bosphore</a:t>
          </a:r>
          <a:r>
            <a:rPr lang="tr-TR" sz="2000" b="0" i="0" dirty="0" smtClean="0">
              <a:latin typeface="+mn-lt"/>
            </a:rPr>
            <a:t>  II. Senelik </a:t>
          </a:r>
          <a:r>
            <a:rPr lang="tr-TR" sz="2000" b="0" i="0" dirty="0" smtClean="0">
              <a:latin typeface="+mn-lt"/>
            </a:rPr>
            <a:t>Semineri</a:t>
          </a:r>
          <a:endParaRPr lang="tr-TR" sz="2000" b="0" i="0" dirty="0">
            <a:latin typeface="+mn-lt"/>
          </a:endParaRPr>
        </a:p>
      </dgm:t>
    </dgm:pt>
    <dgm:pt modelId="{98E3A0E0-7D4E-49B6-BA14-F6D4E108A1BD}" type="parTrans" cxnId="{65D56C97-0F7D-492D-8E5C-C594D439B83E}">
      <dgm:prSet/>
      <dgm:spPr/>
      <dgm:t>
        <a:bodyPr/>
        <a:lstStyle/>
        <a:p>
          <a:endParaRPr lang="tr-TR"/>
        </a:p>
      </dgm:t>
    </dgm:pt>
    <dgm:pt modelId="{5D7B7DCE-F594-4F64-A534-6D70DB708CA7}" type="sibTrans" cxnId="{65D56C97-0F7D-492D-8E5C-C594D439B83E}">
      <dgm:prSet/>
      <dgm:spPr/>
      <dgm:t>
        <a:bodyPr/>
        <a:lstStyle/>
        <a:p>
          <a:endParaRPr lang="tr-TR"/>
        </a:p>
      </dgm:t>
    </dgm:pt>
    <dgm:pt modelId="{79D9BEE5-5F02-4860-AFDA-6A2E18EF02B5}">
      <dgm:prSet custT="1"/>
      <dgm:spPr/>
      <dgm:t>
        <a:bodyPr/>
        <a:lstStyle/>
        <a:p>
          <a:pPr algn="just"/>
          <a:r>
            <a:rPr lang="tr-TR" sz="2000" b="0" i="0" dirty="0" err="1" smtClean="0">
              <a:latin typeface="+mn-lt"/>
            </a:rPr>
            <a:t>Institut</a:t>
          </a:r>
          <a:r>
            <a:rPr lang="tr-TR" sz="2000" b="0" i="0" dirty="0" smtClean="0">
              <a:latin typeface="+mn-lt"/>
            </a:rPr>
            <a:t> </a:t>
          </a:r>
          <a:r>
            <a:rPr lang="tr-TR" sz="2000" b="0" i="0" dirty="0" err="1" smtClean="0">
              <a:latin typeface="+mn-lt"/>
            </a:rPr>
            <a:t>du</a:t>
          </a:r>
          <a:r>
            <a:rPr lang="tr-TR" sz="2000" b="0" i="0" dirty="0" smtClean="0">
              <a:latin typeface="+mn-lt"/>
            </a:rPr>
            <a:t> </a:t>
          </a:r>
          <a:r>
            <a:rPr lang="tr-TR" sz="2000" b="0" i="0" dirty="0" err="1" smtClean="0">
              <a:latin typeface="+mn-lt"/>
            </a:rPr>
            <a:t>Bosphore</a:t>
          </a:r>
          <a:r>
            <a:rPr lang="tr-TR" sz="2000" b="0" i="0" dirty="0" smtClean="0">
              <a:latin typeface="+mn-lt"/>
            </a:rPr>
            <a:t> </a:t>
          </a:r>
          <a:r>
            <a:rPr lang="tr-TR" sz="2000" b="0" i="0" dirty="0" err="1" smtClean="0">
              <a:latin typeface="+mn-lt"/>
            </a:rPr>
            <a:t>Roadshow</a:t>
          </a:r>
          <a:r>
            <a:rPr lang="tr-TR" sz="2000" b="0" i="0" dirty="0" smtClean="0">
              <a:latin typeface="+mn-lt"/>
            </a:rPr>
            <a:t>: Bordeaux – </a:t>
          </a:r>
          <a:r>
            <a:rPr lang="tr-TR" sz="2000" b="0" i="0" dirty="0" err="1" smtClean="0">
              <a:latin typeface="+mn-lt"/>
            </a:rPr>
            <a:t>Toulouse</a:t>
          </a:r>
          <a:endParaRPr lang="tr-TR" sz="2000" b="0" i="0" dirty="0" smtClean="0">
            <a:latin typeface="+mn-lt"/>
          </a:endParaRPr>
        </a:p>
        <a:p>
          <a:pPr algn="just"/>
          <a:endParaRPr lang="tr-TR" sz="2000" b="0" i="0" dirty="0">
            <a:latin typeface="+mn-lt"/>
          </a:endParaRPr>
        </a:p>
      </dgm:t>
    </dgm:pt>
    <dgm:pt modelId="{33FA4C6C-1868-4396-8A13-791FB9A82E0E}" type="parTrans" cxnId="{B415BB1D-3224-42E9-907C-FB87F97133CA}">
      <dgm:prSet/>
      <dgm:spPr/>
      <dgm:t>
        <a:bodyPr/>
        <a:lstStyle/>
        <a:p>
          <a:endParaRPr lang="tr-TR"/>
        </a:p>
      </dgm:t>
    </dgm:pt>
    <dgm:pt modelId="{340AFBE0-558A-4508-8203-44A999FE3294}" type="sibTrans" cxnId="{B415BB1D-3224-42E9-907C-FB87F97133CA}">
      <dgm:prSet/>
      <dgm:spPr/>
      <dgm:t>
        <a:bodyPr/>
        <a:lstStyle/>
        <a:p>
          <a:endParaRPr lang="tr-TR"/>
        </a:p>
      </dgm:t>
    </dgm:pt>
    <dgm:pt modelId="{E2B1CA63-9A30-4B11-A281-9F59597F81EF}">
      <dgm:prSet custT="1"/>
      <dgm:spPr/>
      <dgm:t>
        <a:bodyPr/>
        <a:lstStyle/>
        <a:p>
          <a:pPr algn="just"/>
          <a:r>
            <a:rPr lang="tr-TR" sz="2000" b="0" i="0" dirty="0" smtClean="0"/>
            <a:t>Euractiv.com/.de</a:t>
          </a:r>
          <a:r>
            <a:rPr lang="tr-TR" sz="2000" b="0" i="0" dirty="0" smtClean="0"/>
            <a:t>/.fr</a:t>
          </a:r>
          <a:r>
            <a:rPr lang="tr-TR" sz="2000" b="0" i="0" dirty="0" smtClean="0"/>
            <a:t>/.tr </a:t>
          </a:r>
          <a:r>
            <a:rPr lang="tr-TR" sz="2000" b="0" i="0" dirty="0" smtClean="0"/>
            <a:t>Ortaklığı</a:t>
          </a:r>
          <a:endParaRPr lang="tr-TR" sz="2000" b="0" i="0" dirty="0"/>
        </a:p>
      </dgm:t>
    </dgm:pt>
    <dgm:pt modelId="{0C11C420-6E7E-46AA-8335-11965A1BBC6A}" type="parTrans" cxnId="{4C4C15AE-4E11-4B66-ADF0-A7918360F47D}">
      <dgm:prSet/>
      <dgm:spPr/>
      <dgm:t>
        <a:bodyPr/>
        <a:lstStyle/>
        <a:p>
          <a:endParaRPr lang="tr-TR"/>
        </a:p>
      </dgm:t>
    </dgm:pt>
    <dgm:pt modelId="{80A04BD9-B59C-497E-88E4-54A6F2ECC514}" type="sibTrans" cxnId="{4C4C15AE-4E11-4B66-ADF0-A7918360F47D}">
      <dgm:prSet/>
      <dgm:spPr/>
      <dgm:t>
        <a:bodyPr/>
        <a:lstStyle/>
        <a:p>
          <a:endParaRPr lang="tr-TR"/>
        </a:p>
      </dgm:t>
    </dgm:pt>
    <dgm:pt modelId="{E801EF27-6659-4452-BFE0-34B72C0FDFF9}">
      <dgm:prSet custT="1"/>
      <dgm:spPr/>
      <dgm:t>
        <a:bodyPr/>
        <a:lstStyle/>
        <a:p>
          <a:pPr algn="just"/>
          <a:r>
            <a:rPr lang="tr-TR" sz="2000" b="0" i="0" dirty="0" err="1" smtClean="0">
              <a:latin typeface="+mn-lt"/>
            </a:rPr>
            <a:t>Institut</a:t>
          </a:r>
          <a:r>
            <a:rPr lang="tr-TR" sz="2000" b="0" i="0" dirty="0" smtClean="0">
              <a:latin typeface="+mn-lt"/>
            </a:rPr>
            <a:t> </a:t>
          </a:r>
          <a:r>
            <a:rPr lang="tr-TR" sz="2000" b="0" i="0" dirty="0" err="1" smtClean="0">
              <a:latin typeface="+mn-lt"/>
            </a:rPr>
            <a:t>du</a:t>
          </a:r>
          <a:r>
            <a:rPr lang="tr-TR" sz="2000" b="0" i="0" dirty="0" smtClean="0">
              <a:latin typeface="+mn-lt"/>
            </a:rPr>
            <a:t> </a:t>
          </a:r>
          <a:r>
            <a:rPr lang="tr-TR" sz="2000" b="0" i="0" dirty="0" err="1" smtClean="0">
              <a:latin typeface="+mn-lt"/>
            </a:rPr>
            <a:t>Bosphore</a:t>
          </a:r>
          <a:r>
            <a:rPr lang="tr-TR" sz="2000" b="0" i="0" dirty="0" smtClean="0">
              <a:latin typeface="+mn-lt"/>
            </a:rPr>
            <a:t> Basın </a:t>
          </a:r>
          <a:r>
            <a:rPr lang="tr-TR" sz="2000" b="0" i="0" dirty="0" smtClean="0">
              <a:latin typeface="+mn-lt"/>
            </a:rPr>
            <a:t>Gezileri</a:t>
          </a:r>
          <a:endParaRPr lang="tr-TR" sz="2000" b="0" i="0" dirty="0">
            <a:latin typeface="+mn-lt"/>
          </a:endParaRPr>
        </a:p>
      </dgm:t>
    </dgm:pt>
    <dgm:pt modelId="{39885EF9-7D68-4F2B-A835-7777BA1100E7}" type="parTrans" cxnId="{191F0743-CD4A-457B-9DBC-61A069307F2B}">
      <dgm:prSet/>
      <dgm:spPr/>
      <dgm:t>
        <a:bodyPr/>
        <a:lstStyle/>
        <a:p>
          <a:endParaRPr lang="tr-TR"/>
        </a:p>
      </dgm:t>
    </dgm:pt>
    <dgm:pt modelId="{48534137-30F1-43C9-BFA0-5190E66268EC}" type="sibTrans" cxnId="{191F0743-CD4A-457B-9DBC-61A069307F2B}">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79CCF42E-3793-4DCE-BF5F-A85C746417B2}" type="pres">
      <dgm:prSet presAssocID="{E801EF27-6659-4452-BFE0-34B72C0FDFF9}" presName="comp" presStyleCnt="0"/>
      <dgm:spPr/>
    </dgm:pt>
    <dgm:pt modelId="{0FD8E6AA-8858-4196-B3EF-57DFED1F07FC}" type="pres">
      <dgm:prSet presAssocID="{E801EF27-6659-4452-BFE0-34B72C0FDFF9}" presName="box" presStyleLbl="node1" presStyleIdx="0" presStyleCnt="4"/>
      <dgm:spPr/>
      <dgm:t>
        <a:bodyPr/>
        <a:lstStyle/>
        <a:p>
          <a:endParaRPr lang="tr-TR"/>
        </a:p>
      </dgm:t>
    </dgm:pt>
    <dgm:pt modelId="{8501E194-F3BB-4DA5-8536-6BFDC598E809}" type="pres">
      <dgm:prSet presAssocID="{E801EF27-6659-4452-BFE0-34B72C0FDFF9}" presName="img" presStyleLbl="fgImgPlace1" presStyleIdx="0" presStyleCnt="4"/>
      <dgm:spPr>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dgm:spPr>
      <dgm:t>
        <a:bodyPr/>
        <a:lstStyle/>
        <a:p>
          <a:endParaRPr lang="tr-TR"/>
        </a:p>
      </dgm:t>
    </dgm:pt>
    <dgm:pt modelId="{A2AD8D09-590E-48D4-9C3B-F1144AAEDFFE}" type="pres">
      <dgm:prSet presAssocID="{E801EF27-6659-4452-BFE0-34B72C0FDFF9}" presName="text" presStyleLbl="node1" presStyleIdx="0" presStyleCnt="4">
        <dgm:presLayoutVars>
          <dgm:bulletEnabled val="1"/>
        </dgm:presLayoutVars>
      </dgm:prSet>
      <dgm:spPr/>
      <dgm:t>
        <a:bodyPr/>
        <a:lstStyle/>
        <a:p>
          <a:endParaRPr lang="tr-TR"/>
        </a:p>
      </dgm:t>
    </dgm:pt>
    <dgm:pt modelId="{91BA1B43-0320-4220-B261-4150B6F78EDD}" type="pres">
      <dgm:prSet presAssocID="{48534137-30F1-43C9-BFA0-5190E66268EC}" presName="spacer" presStyleCnt="0"/>
      <dgm:spPr/>
    </dgm:pt>
    <dgm:pt modelId="{371490D0-32CF-4A19-90B1-25F93F1B109D}" type="pres">
      <dgm:prSet presAssocID="{A49C9FAE-7FA8-4A64-8CE7-C191CB465B09}" presName="comp" presStyleCnt="0"/>
      <dgm:spPr/>
    </dgm:pt>
    <dgm:pt modelId="{7EA155F9-871A-453B-A7EA-9642B41338AB}" type="pres">
      <dgm:prSet presAssocID="{A49C9FAE-7FA8-4A64-8CE7-C191CB465B09}" presName="box" presStyleLbl="node1" presStyleIdx="1" presStyleCnt="4" custLinFactNeighborX="-395" custLinFactNeighborY="-1721"/>
      <dgm:spPr/>
      <dgm:t>
        <a:bodyPr/>
        <a:lstStyle/>
        <a:p>
          <a:endParaRPr lang="tr-TR"/>
        </a:p>
      </dgm:t>
    </dgm:pt>
    <dgm:pt modelId="{FFEFCC20-770A-4B28-A881-4A7053D2CA45}" type="pres">
      <dgm:prSet presAssocID="{A49C9FAE-7FA8-4A64-8CE7-C191CB465B09}" presName="img" presStyleLbl="fgImgPlace1" presStyleIdx="1" presStyleCnt="4"/>
      <dgm:spPr>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dgm:spPr>
      <dgm:t>
        <a:bodyPr/>
        <a:lstStyle/>
        <a:p>
          <a:endParaRPr lang="tr-TR"/>
        </a:p>
      </dgm:t>
    </dgm:pt>
    <dgm:pt modelId="{09AC8470-CE7C-4A0B-9305-D112918780FF}" type="pres">
      <dgm:prSet presAssocID="{A49C9FAE-7FA8-4A64-8CE7-C191CB465B09}" presName="text" presStyleLbl="node1" presStyleIdx="1" presStyleCnt="4">
        <dgm:presLayoutVars>
          <dgm:bulletEnabled val="1"/>
        </dgm:presLayoutVars>
      </dgm:prSet>
      <dgm:spPr/>
      <dgm:t>
        <a:bodyPr/>
        <a:lstStyle/>
        <a:p>
          <a:endParaRPr lang="tr-TR"/>
        </a:p>
      </dgm:t>
    </dgm:pt>
    <dgm:pt modelId="{1C11B709-48A8-4AED-A6F9-58D4E55CED34}" type="pres">
      <dgm:prSet presAssocID="{5D7B7DCE-F594-4F64-A534-6D70DB708CA7}" presName="spacer" presStyleCnt="0"/>
      <dgm:spPr/>
    </dgm:pt>
    <dgm:pt modelId="{C911EDE3-36CA-4115-8210-0F93AEDC83D5}" type="pres">
      <dgm:prSet presAssocID="{79D9BEE5-5F02-4860-AFDA-6A2E18EF02B5}" presName="comp" presStyleCnt="0"/>
      <dgm:spPr/>
    </dgm:pt>
    <dgm:pt modelId="{8BD5F859-CB6B-4F4A-8C0A-2E12B3BAA83E}" type="pres">
      <dgm:prSet presAssocID="{79D9BEE5-5F02-4860-AFDA-6A2E18EF02B5}" presName="box" presStyleLbl="node1" presStyleIdx="2" presStyleCnt="4" custLinFactNeighborX="-395" custLinFactNeighborY="-2197"/>
      <dgm:spPr/>
      <dgm:t>
        <a:bodyPr/>
        <a:lstStyle/>
        <a:p>
          <a:endParaRPr lang="tr-TR"/>
        </a:p>
      </dgm:t>
    </dgm:pt>
    <dgm:pt modelId="{331AD0E9-2F7C-42A8-AF83-0D6EC34ED2EB}" type="pres">
      <dgm:prSet presAssocID="{79D9BEE5-5F02-4860-AFDA-6A2E18EF02B5}" presName="img" presStyleLbl="fgImgPlace1" presStyleIdx="2" presStyleCnt="4" custScaleY="109095" custLinFactNeighborX="385" custLinFactNeighborY="0"/>
      <dgm:spPr>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dgm:spPr>
      <dgm:t>
        <a:bodyPr/>
        <a:lstStyle/>
        <a:p>
          <a:endParaRPr lang="tr-TR"/>
        </a:p>
      </dgm:t>
    </dgm:pt>
    <dgm:pt modelId="{1574CC66-2458-433E-AEAA-13493241EE25}" type="pres">
      <dgm:prSet presAssocID="{79D9BEE5-5F02-4860-AFDA-6A2E18EF02B5}" presName="text" presStyleLbl="node1" presStyleIdx="2" presStyleCnt="4">
        <dgm:presLayoutVars>
          <dgm:bulletEnabled val="1"/>
        </dgm:presLayoutVars>
      </dgm:prSet>
      <dgm:spPr/>
      <dgm:t>
        <a:bodyPr/>
        <a:lstStyle/>
        <a:p>
          <a:endParaRPr lang="tr-TR"/>
        </a:p>
      </dgm:t>
    </dgm:pt>
    <dgm:pt modelId="{77280270-4F5A-4E9F-9214-465132877001}" type="pres">
      <dgm:prSet presAssocID="{340AFBE0-558A-4508-8203-44A999FE3294}" presName="spacer" presStyleCnt="0"/>
      <dgm:spPr/>
    </dgm:pt>
    <dgm:pt modelId="{EE27E7C0-9E4A-4724-8503-6623AC977E36}" type="pres">
      <dgm:prSet presAssocID="{E2B1CA63-9A30-4B11-A281-9F59597F81EF}" presName="comp" presStyleCnt="0"/>
      <dgm:spPr/>
    </dgm:pt>
    <dgm:pt modelId="{3B8A812F-94FA-4696-8CAA-8E126DF6D800}" type="pres">
      <dgm:prSet presAssocID="{E2B1CA63-9A30-4B11-A281-9F59597F81EF}" presName="box" presStyleLbl="node1" presStyleIdx="3" presStyleCnt="4" custLinFactNeighborX="-38019" custLinFactNeighborY="4174"/>
      <dgm:spPr/>
      <dgm:t>
        <a:bodyPr/>
        <a:lstStyle/>
        <a:p>
          <a:endParaRPr lang="tr-TR"/>
        </a:p>
      </dgm:t>
    </dgm:pt>
    <dgm:pt modelId="{438E7205-085C-4A80-AB7A-9AB7007EE0B8}" type="pres">
      <dgm:prSet presAssocID="{E2B1CA63-9A30-4B11-A281-9F59597F81EF}" presName="img" presStyleLbl="fgImgPlace1" presStyleIdx="3" presStyleCnt="4"/>
      <dgm:spPr>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dgm:spPr>
      <dgm:t>
        <a:bodyPr/>
        <a:lstStyle/>
        <a:p>
          <a:endParaRPr lang="tr-TR"/>
        </a:p>
      </dgm:t>
    </dgm:pt>
    <dgm:pt modelId="{2C64F2CF-28EE-42B8-B2EB-B21408FE313F}" type="pres">
      <dgm:prSet presAssocID="{E2B1CA63-9A30-4B11-A281-9F59597F81EF}" presName="text" presStyleLbl="node1" presStyleIdx="3" presStyleCnt="4">
        <dgm:presLayoutVars>
          <dgm:bulletEnabled val="1"/>
        </dgm:presLayoutVars>
      </dgm:prSet>
      <dgm:spPr/>
      <dgm:t>
        <a:bodyPr/>
        <a:lstStyle/>
        <a:p>
          <a:endParaRPr lang="tr-TR"/>
        </a:p>
      </dgm:t>
    </dgm:pt>
  </dgm:ptLst>
  <dgm:cxnLst>
    <dgm:cxn modelId="{4C4C15AE-4E11-4B66-ADF0-A7918360F47D}" srcId="{90A92207-FAAC-4127-81BF-8C93C7ABD83C}" destId="{E2B1CA63-9A30-4B11-A281-9F59597F81EF}" srcOrd="3" destOrd="0" parTransId="{0C11C420-6E7E-46AA-8335-11965A1BBC6A}" sibTransId="{80A04BD9-B59C-497E-88E4-54A6F2ECC514}"/>
    <dgm:cxn modelId="{DDEE38C6-1BE6-42FE-AE33-8EEEF9A4F424}" type="presOf" srcId="{79D9BEE5-5F02-4860-AFDA-6A2E18EF02B5}" destId="{1574CC66-2458-433E-AEAA-13493241EE25}" srcOrd="1" destOrd="0" presId="urn:microsoft.com/office/officeart/2005/8/layout/vList4#16"/>
    <dgm:cxn modelId="{1202A833-9E5D-43A4-AF82-C687397E6FD2}" type="presOf" srcId="{E801EF27-6659-4452-BFE0-34B72C0FDFF9}" destId="{0FD8E6AA-8858-4196-B3EF-57DFED1F07FC}" srcOrd="0" destOrd="0" presId="urn:microsoft.com/office/officeart/2005/8/layout/vList4#16"/>
    <dgm:cxn modelId="{29769451-E56F-4662-B2E9-15F40936468D}" type="presOf" srcId="{E801EF27-6659-4452-BFE0-34B72C0FDFF9}" destId="{A2AD8D09-590E-48D4-9C3B-F1144AAEDFFE}" srcOrd="1" destOrd="0" presId="urn:microsoft.com/office/officeart/2005/8/layout/vList4#16"/>
    <dgm:cxn modelId="{B415BB1D-3224-42E9-907C-FB87F97133CA}" srcId="{90A92207-FAAC-4127-81BF-8C93C7ABD83C}" destId="{79D9BEE5-5F02-4860-AFDA-6A2E18EF02B5}" srcOrd="2" destOrd="0" parTransId="{33FA4C6C-1868-4396-8A13-791FB9A82E0E}" sibTransId="{340AFBE0-558A-4508-8203-44A999FE3294}"/>
    <dgm:cxn modelId="{191F0743-CD4A-457B-9DBC-61A069307F2B}" srcId="{90A92207-FAAC-4127-81BF-8C93C7ABD83C}" destId="{E801EF27-6659-4452-BFE0-34B72C0FDFF9}" srcOrd="0" destOrd="0" parTransId="{39885EF9-7D68-4F2B-A835-7777BA1100E7}" sibTransId="{48534137-30F1-43C9-BFA0-5190E66268EC}"/>
    <dgm:cxn modelId="{02204EED-04C3-4C3F-9638-8CD717478075}" type="presOf" srcId="{A49C9FAE-7FA8-4A64-8CE7-C191CB465B09}" destId="{7EA155F9-871A-453B-A7EA-9642B41338AB}" srcOrd="0" destOrd="0" presId="urn:microsoft.com/office/officeart/2005/8/layout/vList4#16"/>
    <dgm:cxn modelId="{65D56C97-0F7D-492D-8E5C-C594D439B83E}" srcId="{90A92207-FAAC-4127-81BF-8C93C7ABD83C}" destId="{A49C9FAE-7FA8-4A64-8CE7-C191CB465B09}" srcOrd="1" destOrd="0" parTransId="{98E3A0E0-7D4E-49B6-BA14-F6D4E108A1BD}" sibTransId="{5D7B7DCE-F594-4F64-A534-6D70DB708CA7}"/>
    <dgm:cxn modelId="{C631AA1F-46E2-4987-9F30-498774E56DD0}" type="presOf" srcId="{E2B1CA63-9A30-4B11-A281-9F59597F81EF}" destId="{3B8A812F-94FA-4696-8CAA-8E126DF6D800}" srcOrd="0" destOrd="0" presId="urn:microsoft.com/office/officeart/2005/8/layout/vList4#16"/>
    <dgm:cxn modelId="{AD333035-356F-4C11-B1B4-96797087946A}" type="presOf" srcId="{90A92207-FAAC-4127-81BF-8C93C7ABD83C}" destId="{0E041A5B-DFDC-49F0-A268-D328046EF6D3}" srcOrd="0" destOrd="0" presId="urn:microsoft.com/office/officeart/2005/8/layout/vList4#16"/>
    <dgm:cxn modelId="{FE882B14-12AE-4BB5-8BB5-0F996E81F815}" type="presOf" srcId="{79D9BEE5-5F02-4860-AFDA-6A2E18EF02B5}" destId="{8BD5F859-CB6B-4F4A-8C0A-2E12B3BAA83E}" srcOrd="0" destOrd="0" presId="urn:microsoft.com/office/officeart/2005/8/layout/vList4#16"/>
    <dgm:cxn modelId="{4E1F3C0D-C50F-4BF6-9F77-4037E87A4118}" type="presOf" srcId="{A49C9FAE-7FA8-4A64-8CE7-C191CB465B09}" destId="{09AC8470-CE7C-4A0B-9305-D112918780FF}" srcOrd="1" destOrd="0" presId="urn:microsoft.com/office/officeart/2005/8/layout/vList4#16"/>
    <dgm:cxn modelId="{C051486B-3F80-43E8-8937-144FFCC75239}" type="presOf" srcId="{E2B1CA63-9A30-4B11-A281-9F59597F81EF}" destId="{2C64F2CF-28EE-42B8-B2EB-B21408FE313F}" srcOrd="1" destOrd="0" presId="urn:microsoft.com/office/officeart/2005/8/layout/vList4#16"/>
    <dgm:cxn modelId="{1FF8C4D2-EB4F-4591-A6E9-22E51EA00CB4}" type="presParOf" srcId="{0E041A5B-DFDC-49F0-A268-D328046EF6D3}" destId="{79CCF42E-3793-4DCE-BF5F-A85C746417B2}" srcOrd="0" destOrd="0" presId="urn:microsoft.com/office/officeart/2005/8/layout/vList4#16"/>
    <dgm:cxn modelId="{B47CEAC4-6906-4C1F-8B17-23FA07A9BEFF}" type="presParOf" srcId="{79CCF42E-3793-4DCE-BF5F-A85C746417B2}" destId="{0FD8E6AA-8858-4196-B3EF-57DFED1F07FC}" srcOrd="0" destOrd="0" presId="urn:microsoft.com/office/officeart/2005/8/layout/vList4#16"/>
    <dgm:cxn modelId="{D99918D8-C33E-4D81-8F21-0232DABDBBA2}" type="presParOf" srcId="{79CCF42E-3793-4DCE-BF5F-A85C746417B2}" destId="{8501E194-F3BB-4DA5-8536-6BFDC598E809}" srcOrd="1" destOrd="0" presId="urn:microsoft.com/office/officeart/2005/8/layout/vList4#16"/>
    <dgm:cxn modelId="{6DC24A31-3C42-438D-B9A3-238FB07459D9}" type="presParOf" srcId="{79CCF42E-3793-4DCE-BF5F-A85C746417B2}" destId="{A2AD8D09-590E-48D4-9C3B-F1144AAEDFFE}" srcOrd="2" destOrd="0" presId="urn:microsoft.com/office/officeart/2005/8/layout/vList4#16"/>
    <dgm:cxn modelId="{6FD598B6-EF9C-4A39-A627-8CBF77F991AD}" type="presParOf" srcId="{0E041A5B-DFDC-49F0-A268-D328046EF6D3}" destId="{91BA1B43-0320-4220-B261-4150B6F78EDD}" srcOrd="1" destOrd="0" presId="urn:microsoft.com/office/officeart/2005/8/layout/vList4#16"/>
    <dgm:cxn modelId="{90BC4274-1ED4-44AC-98CC-28F670E6ECB7}" type="presParOf" srcId="{0E041A5B-DFDC-49F0-A268-D328046EF6D3}" destId="{371490D0-32CF-4A19-90B1-25F93F1B109D}" srcOrd="2" destOrd="0" presId="urn:microsoft.com/office/officeart/2005/8/layout/vList4#16"/>
    <dgm:cxn modelId="{6678F5B3-6CC6-4562-B43E-C75348AABBFC}" type="presParOf" srcId="{371490D0-32CF-4A19-90B1-25F93F1B109D}" destId="{7EA155F9-871A-453B-A7EA-9642B41338AB}" srcOrd="0" destOrd="0" presId="urn:microsoft.com/office/officeart/2005/8/layout/vList4#16"/>
    <dgm:cxn modelId="{E8A1DE8F-8BD4-4B5C-A634-43D395D01DD4}" type="presParOf" srcId="{371490D0-32CF-4A19-90B1-25F93F1B109D}" destId="{FFEFCC20-770A-4B28-A881-4A7053D2CA45}" srcOrd="1" destOrd="0" presId="urn:microsoft.com/office/officeart/2005/8/layout/vList4#16"/>
    <dgm:cxn modelId="{08C161E7-0603-4FF4-86B0-B473C9233A79}" type="presParOf" srcId="{371490D0-32CF-4A19-90B1-25F93F1B109D}" destId="{09AC8470-CE7C-4A0B-9305-D112918780FF}" srcOrd="2" destOrd="0" presId="urn:microsoft.com/office/officeart/2005/8/layout/vList4#16"/>
    <dgm:cxn modelId="{CFB80EF2-B22E-415A-BCB7-BD377CA5F735}" type="presParOf" srcId="{0E041A5B-DFDC-49F0-A268-D328046EF6D3}" destId="{1C11B709-48A8-4AED-A6F9-58D4E55CED34}" srcOrd="3" destOrd="0" presId="urn:microsoft.com/office/officeart/2005/8/layout/vList4#16"/>
    <dgm:cxn modelId="{12E22AF8-173B-401A-8E26-01EC3378B3F8}" type="presParOf" srcId="{0E041A5B-DFDC-49F0-A268-D328046EF6D3}" destId="{C911EDE3-36CA-4115-8210-0F93AEDC83D5}" srcOrd="4" destOrd="0" presId="urn:microsoft.com/office/officeart/2005/8/layout/vList4#16"/>
    <dgm:cxn modelId="{2F6C5097-C7B1-40BA-B85B-EE9EFBAB8F59}" type="presParOf" srcId="{C911EDE3-36CA-4115-8210-0F93AEDC83D5}" destId="{8BD5F859-CB6B-4F4A-8C0A-2E12B3BAA83E}" srcOrd="0" destOrd="0" presId="urn:microsoft.com/office/officeart/2005/8/layout/vList4#16"/>
    <dgm:cxn modelId="{C711A99A-2EDE-450D-A86F-0DF4BA3731F1}" type="presParOf" srcId="{C911EDE3-36CA-4115-8210-0F93AEDC83D5}" destId="{331AD0E9-2F7C-42A8-AF83-0D6EC34ED2EB}" srcOrd="1" destOrd="0" presId="urn:microsoft.com/office/officeart/2005/8/layout/vList4#16"/>
    <dgm:cxn modelId="{30035C7D-5460-4E92-B893-9F2A13A4D165}" type="presParOf" srcId="{C911EDE3-36CA-4115-8210-0F93AEDC83D5}" destId="{1574CC66-2458-433E-AEAA-13493241EE25}" srcOrd="2" destOrd="0" presId="urn:microsoft.com/office/officeart/2005/8/layout/vList4#16"/>
    <dgm:cxn modelId="{5239C9C6-B412-4FB3-BA6D-EF92E978782A}" type="presParOf" srcId="{0E041A5B-DFDC-49F0-A268-D328046EF6D3}" destId="{77280270-4F5A-4E9F-9214-465132877001}" srcOrd="5" destOrd="0" presId="urn:microsoft.com/office/officeart/2005/8/layout/vList4#16"/>
    <dgm:cxn modelId="{D5F5AEB9-FEEB-4F28-BE4C-406621BAA4A3}" type="presParOf" srcId="{0E041A5B-DFDC-49F0-A268-D328046EF6D3}" destId="{EE27E7C0-9E4A-4724-8503-6623AC977E36}" srcOrd="6" destOrd="0" presId="urn:microsoft.com/office/officeart/2005/8/layout/vList4#16"/>
    <dgm:cxn modelId="{CCF5B91B-7C93-4A73-97EC-735EDDCB201F}" type="presParOf" srcId="{EE27E7C0-9E4A-4724-8503-6623AC977E36}" destId="{3B8A812F-94FA-4696-8CAA-8E126DF6D800}" srcOrd="0" destOrd="0" presId="urn:microsoft.com/office/officeart/2005/8/layout/vList4#16"/>
    <dgm:cxn modelId="{839C6201-C0A2-4D5D-B975-7BE3B2AC81E2}" type="presParOf" srcId="{EE27E7C0-9E4A-4724-8503-6623AC977E36}" destId="{438E7205-085C-4A80-AB7A-9AB7007EE0B8}" srcOrd="1" destOrd="0" presId="urn:microsoft.com/office/officeart/2005/8/layout/vList4#16"/>
    <dgm:cxn modelId="{BD641565-0803-4721-9616-A1FF0830AF55}" type="presParOf" srcId="{EE27E7C0-9E4A-4724-8503-6623AC977E36}" destId="{2C64F2CF-28EE-42B8-B2EB-B21408FE313F}"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2" qsCatId="simple" csTypeId="urn:microsoft.com/office/officeart/2005/8/colors/accent1_2" csCatId="accent1" phldr="1"/>
      <dgm:spPr/>
      <dgm:t>
        <a:bodyPr/>
        <a:lstStyle/>
        <a:p>
          <a:endParaRPr lang="tr-TR"/>
        </a:p>
      </dgm:t>
    </dgm:pt>
    <dgm:pt modelId="{5B5B82CF-5BFF-4F97-89C9-101E682392F9}">
      <dgm:prSet custT="1"/>
      <dgm:spPr/>
      <dgm:t>
        <a:bodyPr/>
        <a:lstStyle/>
        <a:p>
          <a:pPr algn="just"/>
          <a:r>
            <a:rPr lang="tr-TR" sz="2000" dirty="0" err="1" smtClean="0"/>
            <a:t>Institut</a:t>
          </a:r>
          <a:r>
            <a:rPr lang="tr-TR" sz="2000" dirty="0" smtClean="0"/>
            <a:t> </a:t>
          </a:r>
          <a:r>
            <a:rPr lang="tr-TR" sz="2000" dirty="0" err="1" smtClean="0"/>
            <a:t>du</a:t>
          </a:r>
          <a:r>
            <a:rPr lang="tr-TR" sz="2000" dirty="0" smtClean="0"/>
            <a:t> </a:t>
          </a:r>
          <a:r>
            <a:rPr lang="tr-TR" sz="2000" dirty="0" err="1" smtClean="0"/>
            <a:t>Bosphore</a:t>
          </a:r>
          <a:r>
            <a:rPr lang="tr-TR" sz="2000" dirty="0" smtClean="0"/>
            <a:t> III. </a:t>
          </a:r>
          <a:r>
            <a:rPr lang="tr-TR" sz="2000" dirty="0" err="1" smtClean="0"/>
            <a:t>Bosphorous</a:t>
          </a:r>
          <a:r>
            <a:rPr lang="tr-TR" sz="2000" dirty="0" smtClean="0"/>
            <a:t> Semineri – Haziran 2011</a:t>
          </a:r>
          <a:endParaRPr lang="tr-TR" sz="2000" b="1" dirty="0"/>
        </a:p>
      </dgm:t>
    </dgm:pt>
    <dgm:pt modelId="{1A29E27F-28B5-45D7-B1F5-83343E11204E}" type="parTrans" cxnId="{23AC3AB8-735C-448B-BFD9-EE1E47FD56D7}">
      <dgm:prSet/>
      <dgm:spPr/>
      <dgm:t>
        <a:bodyPr/>
        <a:lstStyle/>
        <a:p>
          <a:endParaRPr lang="tr-TR"/>
        </a:p>
      </dgm:t>
    </dgm:pt>
    <dgm:pt modelId="{841ECE3D-3755-4A9D-8E40-6AC5146DE95D}" type="sibTrans" cxnId="{23AC3AB8-735C-448B-BFD9-EE1E47FD56D7}">
      <dgm:prSet/>
      <dgm:spPr/>
      <dgm:t>
        <a:bodyPr/>
        <a:lstStyle/>
        <a:p>
          <a:endParaRPr lang="tr-TR"/>
        </a:p>
      </dgm:t>
    </dgm:pt>
    <dgm:pt modelId="{A26E8492-8FFA-4CE0-BC58-765FC86AAEF2}">
      <dgm:prSet custT="1"/>
      <dgm:spPr/>
      <dgm:t>
        <a:bodyPr/>
        <a:lstStyle/>
        <a:p>
          <a:r>
            <a:rPr lang="tr-TR" sz="2000" dirty="0" smtClean="0"/>
            <a:t>"</a:t>
          </a:r>
          <a:r>
            <a:rPr lang="tr-TR" sz="2000" dirty="0" err="1" smtClean="0"/>
            <a:t>Turkey:Culture</a:t>
          </a:r>
          <a:r>
            <a:rPr lang="tr-TR" sz="2000" dirty="0" smtClean="0"/>
            <a:t> of </a:t>
          </a:r>
          <a:r>
            <a:rPr lang="tr-TR" sz="2000" dirty="0" err="1" smtClean="0"/>
            <a:t>Change</a:t>
          </a:r>
          <a:r>
            <a:rPr lang="tr-TR" sz="2000" dirty="0" smtClean="0"/>
            <a:t>" kitapçığı kapsamında Almanya’da çeşitli etkinlikler gerçekleştirilmesi</a:t>
          </a:r>
          <a:endParaRPr lang="tr-TR" sz="2000" b="1" dirty="0"/>
        </a:p>
      </dgm:t>
    </dgm:pt>
    <dgm:pt modelId="{4B002D36-9CE3-4DDD-89F3-B8D2BC9123C2}" type="parTrans" cxnId="{EC793873-322B-407C-9D87-EDDFD382A847}">
      <dgm:prSet/>
      <dgm:spPr/>
      <dgm:t>
        <a:bodyPr/>
        <a:lstStyle/>
        <a:p>
          <a:endParaRPr lang="tr-TR"/>
        </a:p>
      </dgm:t>
    </dgm:pt>
    <dgm:pt modelId="{2FAFA1CC-B8D9-43C0-9293-A23F55D169A8}" type="sibTrans" cxnId="{EC793873-322B-407C-9D87-EDDFD382A847}">
      <dgm:prSet/>
      <dgm:spPr/>
      <dgm:t>
        <a:bodyPr/>
        <a:lstStyle/>
        <a:p>
          <a:endParaRPr lang="tr-TR"/>
        </a:p>
      </dgm:t>
    </dgm:pt>
    <dgm:pt modelId="{A4D21A81-7CC2-43F6-B345-EE033D49A316}">
      <dgm:prSet custT="1"/>
      <dgm:spPr/>
      <dgm:t>
        <a:bodyPr/>
        <a:lstStyle/>
        <a:p>
          <a:r>
            <a:rPr lang="tr-TR" sz="2000" dirty="0" err="1" smtClean="0"/>
            <a:t>Institut</a:t>
          </a:r>
          <a:r>
            <a:rPr lang="tr-TR" sz="2000" dirty="0" smtClean="0"/>
            <a:t> </a:t>
          </a:r>
          <a:r>
            <a:rPr lang="tr-TR" sz="2000" dirty="0" err="1" smtClean="0"/>
            <a:t>du</a:t>
          </a:r>
          <a:r>
            <a:rPr lang="tr-TR" sz="2000" dirty="0" smtClean="0"/>
            <a:t> </a:t>
          </a:r>
          <a:r>
            <a:rPr lang="tr-TR" sz="2000" dirty="0" err="1" smtClean="0"/>
            <a:t>Bosphore'un</a:t>
          </a:r>
          <a:r>
            <a:rPr lang="tr-TR" sz="2000" dirty="0" smtClean="0"/>
            <a:t> Paris dışı illere ziyaretler dizisi: Lyon</a:t>
          </a:r>
          <a:endParaRPr lang="tr-TR" sz="2000" dirty="0"/>
        </a:p>
      </dgm:t>
    </dgm:pt>
    <dgm:pt modelId="{4E480463-57C3-468F-9C2F-40FCFA596AC5}" type="parTrans" cxnId="{640AE300-E637-4A4D-9511-F26996FE7E2A}">
      <dgm:prSet/>
      <dgm:spPr/>
      <dgm:t>
        <a:bodyPr/>
        <a:lstStyle/>
        <a:p>
          <a:endParaRPr lang="tr-TR"/>
        </a:p>
      </dgm:t>
    </dgm:pt>
    <dgm:pt modelId="{05A90B3A-75F0-458D-9491-9084954ECD2F}" type="sibTrans" cxnId="{640AE300-E637-4A4D-9511-F26996FE7E2A}">
      <dgm:prSet/>
      <dgm:spPr/>
      <dgm:t>
        <a:bodyPr/>
        <a:lstStyle/>
        <a:p>
          <a:endParaRPr lang="tr-TR"/>
        </a:p>
      </dgm:t>
    </dgm:pt>
    <dgm:pt modelId="{E95A7610-CA3C-4987-B8CB-0F400E2C6502}">
      <dgm:prSet custT="1"/>
      <dgm:spPr/>
      <dgm:t>
        <a:bodyPr/>
        <a:lstStyle/>
        <a:p>
          <a:pPr algn="just"/>
          <a:r>
            <a:rPr lang="tr-TR" sz="2000" dirty="0" err="1" smtClean="0"/>
            <a:t>Institut</a:t>
          </a:r>
          <a:r>
            <a:rPr lang="tr-TR" sz="2000" dirty="0" smtClean="0"/>
            <a:t> </a:t>
          </a:r>
          <a:r>
            <a:rPr lang="tr-TR" sz="2000" dirty="0" err="1" smtClean="0"/>
            <a:t>du</a:t>
          </a:r>
          <a:r>
            <a:rPr lang="tr-TR" sz="2000" dirty="0" smtClean="0"/>
            <a:t> </a:t>
          </a:r>
          <a:r>
            <a:rPr lang="tr-TR" sz="2000" dirty="0" err="1" smtClean="0"/>
            <a:t>Bosphore</a:t>
          </a:r>
          <a:r>
            <a:rPr lang="tr-TR" sz="2000" dirty="0" smtClean="0"/>
            <a:t> - Fransız düşünce kuruluşları ile ortak etkinlikler yapılması</a:t>
          </a:r>
          <a:endParaRPr lang="tr-TR" sz="2000" b="1" dirty="0"/>
        </a:p>
      </dgm:t>
    </dgm:pt>
    <dgm:pt modelId="{AC8B9E0D-D279-4F26-8DCC-464AF2DB4258}" type="parTrans" cxnId="{22D5CE3F-A5C4-4A6D-B023-87CA37F668F5}">
      <dgm:prSet/>
      <dgm:spPr/>
      <dgm:t>
        <a:bodyPr/>
        <a:lstStyle/>
        <a:p>
          <a:endParaRPr lang="tr-TR"/>
        </a:p>
      </dgm:t>
    </dgm:pt>
    <dgm:pt modelId="{54796F44-DB3F-468C-A7BF-EAB36A67C6C4}" type="sibTrans" cxnId="{22D5CE3F-A5C4-4A6D-B023-87CA37F668F5}">
      <dgm:prSet/>
      <dgm:spPr/>
      <dgm:t>
        <a:bodyPr/>
        <a:lstStyle/>
        <a:p>
          <a:endParaRPr lang="tr-TR"/>
        </a:p>
      </dgm:t>
    </dgm:pt>
    <dgm:pt modelId="{D19F83AD-5D63-4705-A997-73E6EC5B180A}">
      <dgm:prSet custT="1"/>
      <dgm:spPr/>
      <dgm:t>
        <a:bodyPr/>
        <a:lstStyle/>
        <a:p>
          <a:pPr algn="just"/>
          <a:r>
            <a:rPr lang="tr-TR" sz="2000" dirty="0" smtClean="0"/>
            <a:t>Türkiye'nin Avrupa Birliği üyeliğine ilişkin Fransız kamuoyu algısı ölçümlenmesi</a:t>
          </a:r>
          <a:endParaRPr lang="tr-TR" sz="2000" b="1" dirty="0"/>
        </a:p>
      </dgm:t>
    </dgm:pt>
    <dgm:pt modelId="{9A9839DB-2B8A-4500-B084-44DABF3B2C82}" type="parTrans" cxnId="{52B4DA5F-172B-46B1-B3D9-C72A620DE6C6}">
      <dgm:prSet/>
      <dgm:spPr/>
      <dgm:t>
        <a:bodyPr/>
        <a:lstStyle/>
        <a:p>
          <a:endParaRPr lang="tr-TR"/>
        </a:p>
      </dgm:t>
    </dgm:pt>
    <dgm:pt modelId="{A32CF9A4-B206-4135-A0AC-B5642F5710BC}" type="sibTrans" cxnId="{52B4DA5F-172B-46B1-B3D9-C72A620DE6C6}">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607C7C14-B636-4346-806C-E1F6FF659EF8}" type="pres">
      <dgm:prSet presAssocID="{A4D21A81-7CC2-43F6-B345-EE033D49A316}" presName="comp" presStyleCnt="0"/>
      <dgm:spPr/>
      <dgm:t>
        <a:bodyPr/>
        <a:lstStyle/>
        <a:p>
          <a:endParaRPr lang="tr-TR"/>
        </a:p>
      </dgm:t>
    </dgm:pt>
    <dgm:pt modelId="{0BB30879-44B9-48E9-9754-B5DEA5A8571B}" type="pres">
      <dgm:prSet presAssocID="{A4D21A81-7CC2-43F6-B345-EE033D49A316}" presName="box" presStyleLbl="node1" presStyleIdx="0" presStyleCnt="5"/>
      <dgm:spPr/>
      <dgm:t>
        <a:bodyPr/>
        <a:lstStyle/>
        <a:p>
          <a:endParaRPr lang="tr-TR"/>
        </a:p>
      </dgm:t>
    </dgm:pt>
    <dgm:pt modelId="{2C10DEEE-D705-4647-8323-135E161A7C1C}" type="pres">
      <dgm:prSet presAssocID="{A4D21A81-7CC2-43F6-B345-EE033D49A316}" presName="img" presStyleLbl="fgImgPlace1" presStyleIdx="0" presStyleCnt="5" custScaleX="106363"/>
      <dgm:spPr>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dgm:spPr>
      <dgm:t>
        <a:bodyPr/>
        <a:lstStyle/>
        <a:p>
          <a:endParaRPr lang="tr-TR"/>
        </a:p>
      </dgm:t>
    </dgm:pt>
    <dgm:pt modelId="{11553CC1-5E13-4A8F-9919-B3031702D29C}" type="pres">
      <dgm:prSet presAssocID="{A4D21A81-7CC2-43F6-B345-EE033D49A316}" presName="text" presStyleLbl="node1" presStyleIdx="0" presStyleCnt="5">
        <dgm:presLayoutVars>
          <dgm:bulletEnabled val="1"/>
        </dgm:presLayoutVars>
      </dgm:prSet>
      <dgm:spPr/>
      <dgm:t>
        <a:bodyPr/>
        <a:lstStyle/>
        <a:p>
          <a:endParaRPr lang="tr-TR"/>
        </a:p>
      </dgm:t>
    </dgm:pt>
    <dgm:pt modelId="{163F2D50-3A79-490D-A037-3D66F9C9ADDB}" type="pres">
      <dgm:prSet presAssocID="{05A90B3A-75F0-458D-9491-9084954ECD2F}" presName="spacer" presStyleCnt="0"/>
      <dgm:spPr/>
      <dgm:t>
        <a:bodyPr/>
        <a:lstStyle/>
        <a:p>
          <a:endParaRPr lang="tr-TR"/>
        </a:p>
      </dgm:t>
    </dgm:pt>
    <dgm:pt modelId="{2A99EF48-CD38-433E-B5D4-09CCC2E0C513}" type="pres">
      <dgm:prSet presAssocID="{A26E8492-8FFA-4CE0-BC58-765FC86AAEF2}" presName="comp" presStyleCnt="0"/>
      <dgm:spPr/>
      <dgm:t>
        <a:bodyPr/>
        <a:lstStyle/>
        <a:p>
          <a:endParaRPr lang="tr-TR"/>
        </a:p>
      </dgm:t>
    </dgm:pt>
    <dgm:pt modelId="{25EB98A7-D40C-423D-8749-2E450708F214}" type="pres">
      <dgm:prSet presAssocID="{A26E8492-8FFA-4CE0-BC58-765FC86AAEF2}" presName="box" presStyleLbl="node1" presStyleIdx="1" presStyleCnt="5"/>
      <dgm:spPr/>
      <dgm:t>
        <a:bodyPr/>
        <a:lstStyle/>
        <a:p>
          <a:endParaRPr lang="tr-TR"/>
        </a:p>
      </dgm:t>
    </dgm:pt>
    <dgm:pt modelId="{8D331396-7698-4111-8465-C4C704C1543D}" type="pres">
      <dgm:prSet presAssocID="{A26E8492-8FFA-4CE0-BC58-765FC86AAEF2}" presName="img" presStyleLbl="fgImgPlace1" presStyleIdx="1" presStyleCnt="5"/>
      <dgm:spPr>
        <a:blipFill>
          <a:blip xmlns:r="http://schemas.openxmlformats.org/officeDocument/2006/relationships" r:embed="rId2" cstate="screen">
            <a:extLst>
              <a:ext uri="{28A0092B-C50C-407E-A947-70E740481C1C}">
                <a14:useLocalDpi xmlns:a14="http://schemas.microsoft.com/office/drawing/2010/main"/>
              </a:ext>
            </a:extLst>
          </a:blip>
          <a:srcRect/>
          <a:stretch>
            <a:fillRect t="-42000" b="-42000"/>
          </a:stretch>
        </a:blipFill>
      </dgm:spPr>
      <dgm:t>
        <a:bodyPr/>
        <a:lstStyle/>
        <a:p>
          <a:endParaRPr lang="tr-TR"/>
        </a:p>
      </dgm:t>
    </dgm:pt>
    <dgm:pt modelId="{92D28B08-33A5-427D-8E6E-F2CB4DF5B7AD}" type="pres">
      <dgm:prSet presAssocID="{A26E8492-8FFA-4CE0-BC58-765FC86AAEF2}" presName="text" presStyleLbl="node1" presStyleIdx="1" presStyleCnt="5">
        <dgm:presLayoutVars>
          <dgm:bulletEnabled val="1"/>
        </dgm:presLayoutVars>
      </dgm:prSet>
      <dgm:spPr/>
      <dgm:t>
        <a:bodyPr/>
        <a:lstStyle/>
        <a:p>
          <a:endParaRPr lang="tr-TR"/>
        </a:p>
      </dgm:t>
    </dgm:pt>
    <dgm:pt modelId="{7E1EE3E0-9F47-48E3-A7F5-49840C9CCF8A}" type="pres">
      <dgm:prSet presAssocID="{2FAFA1CC-B8D9-43C0-9293-A23F55D169A8}" presName="spacer" presStyleCnt="0"/>
      <dgm:spPr/>
      <dgm:t>
        <a:bodyPr/>
        <a:lstStyle/>
        <a:p>
          <a:endParaRPr lang="tr-TR"/>
        </a:p>
      </dgm:t>
    </dgm:pt>
    <dgm:pt modelId="{70D61348-CEF9-40F9-AAC2-7346193E6DC2}" type="pres">
      <dgm:prSet presAssocID="{5B5B82CF-5BFF-4F97-89C9-101E682392F9}" presName="comp" presStyleCnt="0"/>
      <dgm:spPr/>
      <dgm:t>
        <a:bodyPr/>
        <a:lstStyle/>
        <a:p>
          <a:endParaRPr lang="tr-TR"/>
        </a:p>
      </dgm:t>
    </dgm:pt>
    <dgm:pt modelId="{80DD79D8-9284-4EEB-9B43-D50DC4CBD6CA}" type="pres">
      <dgm:prSet presAssocID="{5B5B82CF-5BFF-4F97-89C9-101E682392F9}" presName="box" presStyleLbl="node1" presStyleIdx="2" presStyleCnt="5"/>
      <dgm:spPr/>
      <dgm:t>
        <a:bodyPr/>
        <a:lstStyle/>
        <a:p>
          <a:endParaRPr lang="tr-TR"/>
        </a:p>
      </dgm:t>
    </dgm:pt>
    <dgm:pt modelId="{B496460A-405A-41C5-A334-A3106E95ADF3}" type="pres">
      <dgm:prSet presAssocID="{5B5B82CF-5BFF-4F97-89C9-101E682392F9}" presName="img" presStyleLbl="fgImgPlace1" presStyleIdx="2" presStyleCnt="5" custScaleY="96032"/>
      <dgm:spPr>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dgm:spPr>
      <dgm:t>
        <a:bodyPr/>
        <a:lstStyle/>
        <a:p>
          <a:endParaRPr lang="tr-TR"/>
        </a:p>
      </dgm:t>
    </dgm:pt>
    <dgm:pt modelId="{7429EDD6-CC3B-4EDA-BC7C-D4EA6AC25397}" type="pres">
      <dgm:prSet presAssocID="{5B5B82CF-5BFF-4F97-89C9-101E682392F9}" presName="text" presStyleLbl="node1" presStyleIdx="2" presStyleCnt="5">
        <dgm:presLayoutVars>
          <dgm:bulletEnabled val="1"/>
        </dgm:presLayoutVars>
      </dgm:prSet>
      <dgm:spPr/>
      <dgm:t>
        <a:bodyPr/>
        <a:lstStyle/>
        <a:p>
          <a:endParaRPr lang="tr-TR"/>
        </a:p>
      </dgm:t>
    </dgm:pt>
    <dgm:pt modelId="{60677041-C9EA-46B3-ADE1-1E0922AE9822}" type="pres">
      <dgm:prSet presAssocID="{841ECE3D-3755-4A9D-8E40-6AC5146DE95D}" presName="spacer" presStyleCnt="0"/>
      <dgm:spPr/>
    </dgm:pt>
    <dgm:pt modelId="{551FCF7A-19E2-40DB-95F3-5362FA8FD6A4}" type="pres">
      <dgm:prSet presAssocID="{E95A7610-CA3C-4987-B8CB-0F400E2C6502}" presName="comp" presStyleCnt="0"/>
      <dgm:spPr/>
    </dgm:pt>
    <dgm:pt modelId="{3CF12718-A0A5-4CC6-9764-D133733871CC}" type="pres">
      <dgm:prSet presAssocID="{E95A7610-CA3C-4987-B8CB-0F400E2C6502}" presName="box" presStyleLbl="node1" presStyleIdx="3" presStyleCnt="5"/>
      <dgm:spPr/>
      <dgm:t>
        <a:bodyPr/>
        <a:lstStyle/>
        <a:p>
          <a:endParaRPr lang="tr-TR"/>
        </a:p>
      </dgm:t>
    </dgm:pt>
    <dgm:pt modelId="{194F4E8C-125F-4FA5-8E90-5C5D9A6B5B9F}" type="pres">
      <dgm:prSet presAssocID="{E95A7610-CA3C-4987-B8CB-0F400E2C6502}" presName="img" presStyleLbl="fgImgPlace1" presStyleIdx="3" presStyleCnt="5"/>
      <dgm:spPr>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dgm:spPr>
      <dgm:t>
        <a:bodyPr/>
        <a:lstStyle/>
        <a:p>
          <a:endParaRPr lang="tr-TR"/>
        </a:p>
      </dgm:t>
    </dgm:pt>
    <dgm:pt modelId="{5100ECBF-C0AA-4763-9D02-849640E78154}" type="pres">
      <dgm:prSet presAssocID="{E95A7610-CA3C-4987-B8CB-0F400E2C6502}" presName="text" presStyleLbl="node1" presStyleIdx="3" presStyleCnt="5">
        <dgm:presLayoutVars>
          <dgm:bulletEnabled val="1"/>
        </dgm:presLayoutVars>
      </dgm:prSet>
      <dgm:spPr/>
      <dgm:t>
        <a:bodyPr/>
        <a:lstStyle/>
        <a:p>
          <a:endParaRPr lang="tr-TR"/>
        </a:p>
      </dgm:t>
    </dgm:pt>
    <dgm:pt modelId="{B2A4BAAF-699C-4EAF-8D40-D560B8EE0DFB}" type="pres">
      <dgm:prSet presAssocID="{54796F44-DB3F-468C-A7BF-EAB36A67C6C4}" presName="spacer" presStyleCnt="0"/>
      <dgm:spPr/>
    </dgm:pt>
    <dgm:pt modelId="{DB43D69A-EE98-4C9E-98FC-26747BDFF2EF}" type="pres">
      <dgm:prSet presAssocID="{D19F83AD-5D63-4705-A997-73E6EC5B180A}" presName="comp" presStyleCnt="0"/>
      <dgm:spPr/>
    </dgm:pt>
    <dgm:pt modelId="{AF1E13BC-1CF6-4328-AC10-11AB05F82CBC}" type="pres">
      <dgm:prSet presAssocID="{D19F83AD-5D63-4705-A997-73E6EC5B180A}" presName="box" presStyleLbl="node1" presStyleIdx="4" presStyleCnt="5"/>
      <dgm:spPr/>
      <dgm:t>
        <a:bodyPr/>
        <a:lstStyle/>
        <a:p>
          <a:endParaRPr lang="tr-TR"/>
        </a:p>
      </dgm:t>
    </dgm:pt>
    <dgm:pt modelId="{7FC7729A-08E1-4C0F-BBE7-68923BBE5476}" type="pres">
      <dgm:prSet presAssocID="{D19F83AD-5D63-4705-A997-73E6EC5B180A}" presName="img" presStyleLbl="fgImgPlace1" presStyleIdx="4" presStyleCnt="5"/>
      <dgm:spPr>
        <a:blipFill rotWithShape="1">
          <a:blip xmlns:r="http://schemas.openxmlformats.org/officeDocument/2006/relationships" r:embed="rId5" cstate="screen">
            <a:extLst>
              <a:ext uri="{28A0092B-C50C-407E-A947-70E740481C1C}">
                <a14:useLocalDpi xmlns:a14="http://schemas.microsoft.com/office/drawing/2010/main"/>
              </a:ext>
            </a:extLst>
          </a:blip>
          <a:stretch>
            <a:fillRect/>
          </a:stretch>
        </a:blipFill>
      </dgm:spPr>
      <dgm:t>
        <a:bodyPr/>
        <a:lstStyle/>
        <a:p>
          <a:endParaRPr lang="tr-TR"/>
        </a:p>
      </dgm:t>
    </dgm:pt>
    <dgm:pt modelId="{5918C7B2-A524-42A8-BF05-FE8115500875}" type="pres">
      <dgm:prSet presAssocID="{D19F83AD-5D63-4705-A997-73E6EC5B180A}" presName="text" presStyleLbl="node1" presStyleIdx="4" presStyleCnt="5">
        <dgm:presLayoutVars>
          <dgm:bulletEnabled val="1"/>
        </dgm:presLayoutVars>
      </dgm:prSet>
      <dgm:spPr/>
      <dgm:t>
        <a:bodyPr/>
        <a:lstStyle/>
        <a:p>
          <a:endParaRPr lang="tr-TR"/>
        </a:p>
      </dgm:t>
    </dgm:pt>
  </dgm:ptLst>
  <dgm:cxnLst>
    <dgm:cxn modelId="{EC793873-322B-407C-9D87-EDDFD382A847}" srcId="{90A92207-FAAC-4127-81BF-8C93C7ABD83C}" destId="{A26E8492-8FFA-4CE0-BC58-765FC86AAEF2}" srcOrd="1" destOrd="0" parTransId="{4B002D36-9CE3-4DDD-89F3-B8D2BC9123C2}" sibTransId="{2FAFA1CC-B8D9-43C0-9293-A23F55D169A8}"/>
    <dgm:cxn modelId="{23AC3AB8-735C-448B-BFD9-EE1E47FD56D7}" srcId="{90A92207-FAAC-4127-81BF-8C93C7ABD83C}" destId="{5B5B82CF-5BFF-4F97-89C9-101E682392F9}" srcOrd="2" destOrd="0" parTransId="{1A29E27F-28B5-45D7-B1F5-83343E11204E}" sibTransId="{841ECE3D-3755-4A9D-8E40-6AC5146DE95D}"/>
    <dgm:cxn modelId="{5716F95D-710D-4A5F-AC7D-BD5FBEC96AB3}" type="presOf" srcId="{E95A7610-CA3C-4987-B8CB-0F400E2C6502}" destId="{3CF12718-A0A5-4CC6-9764-D133733871CC}" srcOrd="0" destOrd="0" presId="urn:microsoft.com/office/officeart/2005/8/layout/vList4#16"/>
    <dgm:cxn modelId="{B2311771-6602-43AA-AB81-90DA1204358C}" type="presOf" srcId="{5B5B82CF-5BFF-4F97-89C9-101E682392F9}" destId="{7429EDD6-CC3B-4EDA-BC7C-D4EA6AC25397}" srcOrd="1" destOrd="0" presId="urn:microsoft.com/office/officeart/2005/8/layout/vList4#16"/>
    <dgm:cxn modelId="{BCFF9F5C-C891-4389-AE2D-95B4A96C8F3F}" type="presOf" srcId="{5B5B82CF-5BFF-4F97-89C9-101E682392F9}" destId="{80DD79D8-9284-4EEB-9B43-D50DC4CBD6CA}" srcOrd="0" destOrd="0" presId="urn:microsoft.com/office/officeart/2005/8/layout/vList4#16"/>
    <dgm:cxn modelId="{020B7BEB-3C24-4D02-ABF7-7BB35BA74725}" type="presOf" srcId="{A4D21A81-7CC2-43F6-B345-EE033D49A316}" destId="{11553CC1-5E13-4A8F-9919-B3031702D29C}" srcOrd="1" destOrd="0" presId="urn:microsoft.com/office/officeart/2005/8/layout/vList4#16"/>
    <dgm:cxn modelId="{59A57A99-C676-4A0E-9C0C-91EF7C77275E}" type="presOf" srcId="{A26E8492-8FFA-4CE0-BC58-765FC86AAEF2}" destId="{25EB98A7-D40C-423D-8749-2E450708F214}" srcOrd="0" destOrd="0" presId="urn:microsoft.com/office/officeart/2005/8/layout/vList4#16"/>
    <dgm:cxn modelId="{301D7DBF-A095-4257-B55E-E62071E262B8}" type="presOf" srcId="{D19F83AD-5D63-4705-A997-73E6EC5B180A}" destId="{5918C7B2-A524-42A8-BF05-FE8115500875}" srcOrd="1" destOrd="0" presId="urn:microsoft.com/office/officeart/2005/8/layout/vList4#16"/>
    <dgm:cxn modelId="{82FED4E6-6154-4E37-A056-375A772BAD49}" type="presOf" srcId="{A26E8492-8FFA-4CE0-BC58-765FC86AAEF2}" destId="{92D28B08-33A5-427D-8E6E-F2CB4DF5B7AD}" srcOrd="1" destOrd="0" presId="urn:microsoft.com/office/officeart/2005/8/layout/vList4#16"/>
    <dgm:cxn modelId="{53FE9274-B13D-4651-A9BF-062CD2C4B678}" type="presOf" srcId="{D19F83AD-5D63-4705-A997-73E6EC5B180A}" destId="{AF1E13BC-1CF6-4328-AC10-11AB05F82CBC}" srcOrd="0" destOrd="0" presId="urn:microsoft.com/office/officeart/2005/8/layout/vList4#16"/>
    <dgm:cxn modelId="{640AE300-E637-4A4D-9511-F26996FE7E2A}" srcId="{90A92207-FAAC-4127-81BF-8C93C7ABD83C}" destId="{A4D21A81-7CC2-43F6-B345-EE033D49A316}" srcOrd="0" destOrd="0" parTransId="{4E480463-57C3-468F-9C2F-40FCFA596AC5}" sibTransId="{05A90B3A-75F0-458D-9491-9084954ECD2F}"/>
    <dgm:cxn modelId="{FA666FF4-3112-4083-81A8-66CEA94A3B91}" type="presOf" srcId="{A4D21A81-7CC2-43F6-B345-EE033D49A316}" destId="{0BB30879-44B9-48E9-9754-B5DEA5A8571B}" srcOrd="0" destOrd="0" presId="urn:microsoft.com/office/officeart/2005/8/layout/vList4#16"/>
    <dgm:cxn modelId="{52B4DA5F-172B-46B1-B3D9-C72A620DE6C6}" srcId="{90A92207-FAAC-4127-81BF-8C93C7ABD83C}" destId="{D19F83AD-5D63-4705-A997-73E6EC5B180A}" srcOrd="4" destOrd="0" parTransId="{9A9839DB-2B8A-4500-B084-44DABF3B2C82}" sibTransId="{A32CF9A4-B206-4135-A0AC-B5642F5710BC}"/>
    <dgm:cxn modelId="{22D5CE3F-A5C4-4A6D-B023-87CA37F668F5}" srcId="{90A92207-FAAC-4127-81BF-8C93C7ABD83C}" destId="{E95A7610-CA3C-4987-B8CB-0F400E2C6502}" srcOrd="3" destOrd="0" parTransId="{AC8B9E0D-D279-4F26-8DCC-464AF2DB4258}" sibTransId="{54796F44-DB3F-468C-A7BF-EAB36A67C6C4}"/>
    <dgm:cxn modelId="{7F148BBC-E71A-4CAE-993B-E415CC62C48F}" type="presOf" srcId="{90A92207-FAAC-4127-81BF-8C93C7ABD83C}" destId="{0E041A5B-DFDC-49F0-A268-D328046EF6D3}" srcOrd="0" destOrd="0" presId="urn:microsoft.com/office/officeart/2005/8/layout/vList4#16"/>
    <dgm:cxn modelId="{FAA337AD-E46A-4281-90EE-FC6D68EB1EFB}" type="presOf" srcId="{E95A7610-CA3C-4987-B8CB-0F400E2C6502}" destId="{5100ECBF-C0AA-4763-9D02-849640E78154}" srcOrd="1" destOrd="0" presId="urn:microsoft.com/office/officeart/2005/8/layout/vList4#16"/>
    <dgm:cxn modelId="{0B40D5E3-6AEA-459C-A1AB-FAFD0636BAEE}" type="presParOf" srcId="{0E041A5B-DFDC-49F0-A268-D328046EF6D3}" destId="{607C7C14-B636-4346-806C-E1F6FF659EF8}" srcOrd="0" destOrd="0" presId="urn:microsoft.com/office/officeart/2005/8/layout/vList4#16"/>
    <dgm:cxn modelId="{A7F2255F-9DB3-4900-8351-B098EAE00CCB}" type="presParOf" srcId="{607C7C14-B636-4346-806C-E1F6FF659EF8}" destId="{0BB30879-44B9-48E9-9754-B5DEA5A8571B}" srcOrd="0" destOrd="0" presId="urn:microsoft.com/office/officeart/2005/8/layout/vList4#16"/>
    <dgm:cxn modelId="{3037D548-44BA-477D-935A-F1C474B78785}" type="presParOf" srcId="{607C7C14-B636-4346-806C-E1F6FF659EF8}" destId="{2C10DEEE-D705-4647-8323-135E161A7C1C}" srcOrd="1" destOrd="0" presId="urn:microsoft.com/office/officeart/2005/8/layout/vList4#16"/>
    <dgm:cxn modelId="{BD330056-D969-4067-9C63-3E392B6A0326}" type="presParOf" srcId="{607C7C14-B636-4346-806C-E1F6FF659EF8}" destId="{11553CC1-5E13-4A8F-9919-B3031702D29C}" srcOrd="2" destOrd="0" presId="urn:microsoft.com/office/officeart/2005/8/layout/vList4#16"/>
    <dgm:cxn modelId="{09A8F4F5-C2EC-4A85-BA94-C1129FC72D90}" type="presParOf" srcId="{0E041A5B-DFDC-49F0-A268-D328046EF6D3}" destId="{163F2D50-3A79-490D-A037-3D66F9C9ADDB}" srcOrd="1" destOrd="0" presId="urn:microsoft.com/office/officeart/2005/8/layout/vList4#16"/>
    <dgm:cxn modelId="{F647B1D2-7922-44D5-B071-2499CE320112}" type="presParOf" srcId="{0E041A5B-DFDC-49F0-A268-D328046EF6D3}" destId="{2A99EF48-CD38-433E-B5D4-09CCC2E0C513}" srcOrd="2" destOrd="0" presId="urn:microsoft.com/office/officeart/2005/8/layout/vList4#16"/>
    <dgm:cxn modelId="{0018916C-A069-405D-8033-43ADA1D0239D}" type="presParOf" srcId="{2A99EF48-CD38-433E-B5D4-09CCC2E0C513}" destId="{25EB98A7-D40C-423D-8749-2E450708F214}" srcOrd="0" destOrd="0" presId="urn:microsoft.com/office/officeart/2005/8/layout/vList4#16"/>
    <dgm:cxn modelId="{E5D157EA-5CAD-4647-8592-871936E63CF1}" type="presParOf" srcId="{2A99EF48-CD38-433E-B5D4-09CCC2E0C513}" destId="{8D331396-7698-4111-8465-C4C704C1543D}" srcOrd="1" destOrd="0" presId="urn:microsoft.com/office/officeart/2005/8/layout/vList4#16"/>
    <dgm:cxn modelId="{8C606C47-271E-46E8-B6BE-A3432228F5FD}" type="presParOf" srcId="{2A99EF48-CD38-433E-B5D4-09CCC2E0C513}" destId="{92D28B08-33A5-427D-8E6E-F2CB4DF5B7AD}" srcOrd="2" destOrd="0" presId="urn:microsoft.com/office/officeart/2005/8/layout/vList4#16"/>
    <dgm:cxn modelId="{F7620DAF-CB4F-4E15-8F2D-E0134BD46139}" type="presParOf" srcId="{0E041A5B-DFDC-49F0-A268-D328046EF6D3}" destId="{7E1EE3E0-9F47-48E3-A7F5-49840C9CCF8A}" srcOrd="3" destOrd="0" presId="urn:microsoft.com/office/officeart/2005/8/layout/vList4#16"/>
    <dgm:cxn modelId="{C4C885AD-1951-4994-8E55-7173C9A2FBD7}" type="presParOf" srcId="{0E041A5B-DFDC-49F0-A268-D328046EF6D3}" destId="{70D61348-CEF9-40F9-AAC2-7346193E6DC2}" srcOrd="4" destOrd="0" presId="urn:microsoft.com/office/officeart/2005/8/layout/vList4#16"/>
    <dgm:cxn modelId="{D1854D84-6487-40F6-B7B5-D65CB8408FA2}" type="presParOf" srcId="{70D61348-CEF9-40F9-AAC2-7346193E6DC2}" destId="{80DD79D8-9284-4EEB-9B43-D50DC4CBD6CA}" srcOrd="0" destOrd="0" presId="urn:microsoft.com/office/officeart/2005/8/layout/vList4#16"/>
    <dgm:cxn modelId="{01281D36-EC94-427E-AC7C-048FFEE933D1}" type="presParOf" srcId="{70D61348-CEF9-40F9-AAC2-7346193E6DC2}" destId="{B496460A-405A-41C5-A334-A3106E95ADF3}" srcOrd="1" destOrd="0" presId="urn:microsoft.com/office/officeart/2005/8/layout/vList4#16"/>
    <dgm:cxn modelId="{2FED98EF-6A87-4268-B0E3-646424BEBBC6}" type="presParOf" srcId="{70D61348-CEF9-40F9-AAC2-7346193E6DC2}" destId="{7429EDD6-CC3B-4EDA-BC7C-D4EA6AC25397}" srcOrd="2" destOrd="0" presId="urn:microsoft.com/office/officeart/2005/8/layout/vList4#16"/>
    <dgm:cxn modelId="{5EAF4E94-6B22-4A05-A91E-624CDD373EE9}" type="presParOf" srcId="{0E041A5B-DFDC-49F0-A268-D328046EF6D3}" destId="{60677041-C9EA-46B3-ADE1-1E0922AE9822}" srcOrd="5" destOrd="0" presId="urn:microsoft.com/office/officeart/2005/8/layout/vList4#16"/>
    <dgm:cxn modelId="{99B27AB6-96D8-4545-87E3-BD2F661A0B13}" type="presParOf" srcId="{0E041A5B-DFDC-49F0-A268-D328046EF6D3}" destId="{551FCF7A-19E2-40DB-95F3-5362FA8FD6A4}" srcOrd="6" destOrd="0" presId="urn:microsoft.com/office/officeart/2005/8/layout/vList4#16"/>
    <dgm:cxn modelId="{F082ACAE-83A4-4188-88E1-B890F5AD5460}" type="presParOf" srcId="{551FCF7A-19E2-40DB-95F3-5362FA8FD6A4}" destId="{3CF12718-A0A5-4CC6-9764-D133733871CC}" srcOrd="0" destOrd="0" presId="urn:microsoft.com/office/officeart/2005/8/layout/vList4#16"/>
    <dgm:cxn modelId="{EBF04BB3-D2F4-4DC4-B3BC-B332A30018D9}" type="presParOf" srcId="{551FCF7A-19E2-40DB-95F3-5362FA8FD6A4}" destId="{194F4E8C-125F-4FA5-8E90-5C5D9A6B5B9F}" srcOrd="1" destOrd="0" presId="urn:microsoft.com/office/officeart/2005/8/layout/vList4#16"/>
    <dgm:cxn modelId="{41F19C31-62D5-497B-8473-C5AE2AF6C669}" type="presParOf" srcId="{551FCF7A-19E2-40DB-95F3-5362FA8FD6A4}" destId="{5100ECBF-C0AA-4763-9D02-849640E78154}" srcOrd="2" destOrd="0" presId="urn:microsoft.com/office/officeart/2005/8/layout/vList4#16"/>
    <dgm:cxn modelId="{6A1596EB-3792-4B06-A8B9-22A58627D38A}" type="presParOf" srcId="{0E041A5B-DFDC-49F0-A268-D328046EF6D3}" destId="{B2A4BAAF-699C-4EAF-8D40-D560B8EE0DFB}" srcOrd="7" destOrd="0" presId="urn:microsoft.com/office/officeart/2005/8/layout/vList4#16"/>
    <dgm:cxn modelId="{3EF59D09-A9DC-4CFA-A870-377C2562FCC0}" type="presParOf" srcId="{0E041A5B-DFDC-49F0-A268-D328046EF6D3}" destId="{DB43D69A-EE98-4C9E-98FC-26747BDFF2EF}" srcOrd="8" destOrd="0" presId="urn:microsoft.com/office/officeart/2005/8/layout/vList4#16"/>
    <dgm:cxn modelId="{57C45518-FE74-4576-93FB-43094A382E5B}" type="presParOf" srcId="{DB43D69A-EE98-4C9E-98FC-26747BDFF2EF}" destId="{AF1E13BC-1CF6-4328-AC10-11AB05F82CBC}" srcOrd="0" destOrd="0" presId="urn:microsoft.com/office/officeart/2005/8/layout/vList4#16"/>
    <dgm:cxn modelId="{E07BC05E-E584-4998-9814-BE7E310F6550}" type="presParOf" srcId="{DB43D69A-EE98-4C9E-98FC-26747BDFF2EF}" destId="{7FC7729A-08E1-4C0F-BBE7-68923BBE5476}" srcOrd="1" destOrd="0" presId="urn:microsoft.com/office/officeart/2005/8/layout/vList4#16"/>
    <dgm:cxn modelId="{7080B128-791E-4974-87A4-8B5AB09EA8B8}" type="presParOf" srcId="{DB43D69A-EE98-4C9E-98FC-26747BDFF2EF}" destId="{5918C7B2-A524-42A8-BF05-FE8115500875}"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tr-TR"/>
        </a:p>
      </dgm:t>
    </dgm:pt>
    <dgm:pt modelId="{A4D21A81-7CC2-43F6-B345-EE033D49A316}">
      <dgm:prSet custT="1"/>
      <dgm:spPr/>
      <dgm:t>
        <a:bodyPr/>
        <a:lstStyle/>
        <a:p>
          <a:r>
            <a:rPr lang="tr-TR" sz="2000" b="0" dirty="0" smtClean="0"/>
            <a:t>Türkiye-Kore İş Forumu, </a:t>
          </a:r>
          <a:r>
            <a:rPr lang="tr-TR" sz="2000" b="0" dirty="0" smtClean="0"/>
            <a:t>İstanbul</a:t>
          </a:r>
          <a:endParaRPr lang="tr-TR" sz="2000" dirty="0"/>
        </a:p>
      </dgm:t>
    </dgm:pt>
    <dgm:pt modelId="{4E480463-57C3-468F-9C2F-40FCFA596AC5}" type="parTrans" cxnId="{640AE300-E637-4A4D-9511-F26996FE7E2A}">
      <dgm:prSet/>
      <dgm:spPr/>
      <dgm:t>
        <a:bodyPr/>
        <a:lstStyle/>
        <a:p>
          <a:endParaRPr lang="tr-TR"/>
        </a:p>
      </dgm:t>
    </dgm:pt>
    <dgm:pt modelId="{05A90B3A-75F0-458D-9491-9084954ECD2F}" type="sibTrans" cxnId="{640AE300-E637-4A4D-9511-F26996FE7E2A}">
      <dgm:prSet/>
      <dgm:spPr/>
      <dgm:t>
        <a:bodyPr/>
        <a:lstStyle/>
        <a:p>
          <a:endParaRPr lang="tr-TR"/>
        </a:p>
      </dgm:t>
    </dgm:pt>
    <dgm:pt modelId="{9F48CB34-3997-48F5-9F28-4DF443DFEFB9}">
      <dgm:prSet custT="1"/>
      <dgm:spPr/>
      <dgm:t>
        <a:bodyPr/>
        <a:lstStyle/>
        <a:p>
          <a:r>
            <a:rPr lang="tr-TR" sz="2000" b="0" dirty="0" smtClean="0"/>
            <a:t>IKBY Başkanı </a:t>
          </a:r>
          <a:r>
            <a:rPr lang="tr-TR" sz="2000" b="0" dirty="0" err="1" smtClean="0"/>
            <a:t>Mesud</a:t>
          </a:r>
          <a:r>
            <a:rPr lang="tr-TR" sz="2000" b="0" dirty="0" smtClean="0"/>
            <a:t> Barzani başkanlığındaki heyet ile </a:t>
          </a:r>
          <a:r>
            <a:rPr lang="tr-TR" sz="2000" b="0" dirty="0" smtClean="0"/>
            <a:t>toplantı (5 Haziran 2010)</a:t>
          </a:r>
          <a:endParaRPr lang="tr-TR" sz="2000" b="0" dirty="0"/>
        </a:p>
      </dgm:t>
    </dgm:pt>
    <dgm:pt modelId="{BD8D2B7E-A421-4A62-AE20-2987F65138D0}" type="parTrans" cxnId="{CE7E55F9-E28E-445F-96DD-57A1A4211831}">
      <dgm:prSet/>
      <dgm:spPr/>
      <dgm:t>
        <a:bodyPr/>
        <a:lstStyle/>
        <a:p>
          <a:endParaRPr lang="tr-TR"/>
        </a:p>
      </dgm:t>
    </dgm:pt>
    <dgm:pt modelId="{F1B100B2-C86D-4849-BCF9-BB0390DA5B9F}" type="sibTrans" cxnId="{CE7E55F9-E28E-445F-96DD-57A1A4211831}">
      <dgm:prSet/>
      <dgm:spPr/>
      <dgm:t>
        <a:bodyPr/>
        <a:lstStyle/>
        <a:p>
          <a:endParaRPr lang="tr-TR"/>
        </a:p>
      </dgm:t>
    </dgm:pt>
    <dgm:pt modelId="{6F1C30A9-4763-43F3-949A-7F0D170356EF}">
      <dgm:prSet custT="1"/>
      <dgm:spPr/>
      <dgm:t>
        <a:bodyPr/>
        <a:lstStyle/>
        <a:p>
          <a:r>
            <a:rPr lang="tr-TR" sz="2000" b="0" dirty="0" smtClean="0"/>
            <a:t>Türkiye-Yunanistan İş Forumu, </a:t>
          </a:r>
          <a:r>
            <a:rPr lang="tr-TR" sz="2000" b="0" dirty="0" smtClean="0"/>
            <a:t>Atina</a:t>
          </a:r>
          <a:endParaRPr lang="tr-TR" sz="2000" b="0" dirty="0"/>
        </a:p>
      </dgm:t>
    </dgm:pt>
    <dgm:pt modelId="{11E7222D-9922-430E-9898-DFF64DFB3D3D}" type="parTrans" cxnId="{64FA0832-F8BD-4A1C-8E0C-8D310427D4CC}">
      <dgm:prSet/>
      <dgm:spPr/>
      <dgm:t>
        <a:bodyPr/>
        <a:lstStyle/>
        <a:p>
          <a:endParaRPr lang="tr-TR"/>
        </a:p>
      </dgm:t>
    </dgm:pt>
    <dgm:pt modelId="{1C18B18E-322F-4F10-9E6E-38AAA4DA10F0}" type="sibTrans" cxnId="{64FA0832-F8BD-4A1C-8E0C-8D310427D4CC}">
      <dgm:prSet/>
      <dgm:spPr/>
      <dgm:t>
        <a:bodyPr/>
        <a:lstStyle/>
        <a:p>
          <a:endParaRPr lang="tr-TR"/>
        </a:p>
      </dgm:t>
    </dgm:pt>
    <dgm:pt modelId="{3149561E-0732-4ADC-AF3A-636412FFE750}">
      <dgm:prSet custT="1"/>
      <dgm:spPr/>
      <dgm:t>
        <a:bodyPr/>
        <a:lstStyle/>
        <a:p>
          <a:r>
            <a:rPr lang="tr-TR" sz="2000" dirty="0" smtClean="0"/>
            <a:t>Çin iş geliştirme ziyareti, </a:t>
          </a:r>
          <a:r>
            <a:rPr lang="tr-TR" sz="2000" b="0" dirty="0" smtClean="0"/>
            <a:t>Pekin-Şangay-</a:t>
          </a:r>
          <a:r>
            <a:rPr lang="tr-TR" sz="2000" b="0" dirty="0" err="1" smtClean="0"/>
            <a:t>Chongqin</a:t>
          </a:r>
          <a:endParaRPr lang="tr-TR" sz="2000" b="0" dirty="0"/>
        </a:p>
      </dgm:t>
    </dgm:pt>
    <dgm:pt modelId="{03CE0489-4E2E-4953-AE2C-0F10B0DF64F8}" type="parTrans" cxnId="{1916A11F-0591-4249-995C-EE54AB30618D}">
      <dgm:prSet/>
      <dgm:spPr/>
      <dgm:t>
        <a:bodyPr/>
        <a:lstStyle/>
        <a:p>
          <a:endParaRPr lang="tr-TR"/>
        </a:p>
      </dgm:t>
    </dgm:pt>
    <dgm:pt modelId="{2057401D-0F04-4109-87F9-4425D9BE3B05}" type="sibTrans" cxnId="{1916A11F-0591-4249-995C-EE54AB30618D}">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607C7C14-B636-4346-806C-E1F6FF659EF8}" type="pres">
      <dgm:prSet presAssocID="{A4D21A81-7CC2-43F6-B345-EE033D49A316}" presName="comp" presStyleCnt="0"/>
      <dgm:spPr/>
    </dgm:pt>
    <dgm:pt modelId="{0BB30879-44B9-48E9-9754-B5DEA5A8571B}" type="pres">
      <dgm:prSet presAssocID="{A4D21A81-7CC2-43F6-B345-EE033D49A316}" presName="box" presStyleLbl="node1" presStyleIdx="0" presStyleCnt="4" custLinFactNeighborX="-1270" custLinFactNeighborY="-1246"/>
      <dgm:spPr/>
      <dgm:t>
        <a:bodyPr/>
        <a:lstStyle/>
        <a:p>
          <a:endParaRPr lang="tr-TR"/>
        </a:p>
      </dgm:t>
    </dgm:pt>
    <dgm:pt modelId="{2C10DEEE-D705-4647-8323-135E161A7C1C}" type="pres">
      <dgm:prSet presAssocID="{A4D21A81-7CC2-43F6-B345-EE033D49A316}" presName="img" presStyleLbl="fgImgPlace1" presStyleIdx="0" presStyleCnt="4"/>
      <dgm:spPr>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dgm:spPr>
      <dgm:t>
        <a:bodyPr/>
        <a:lstStyle/>
        <a:p>
          <a:endParaRPr lang="tr-TR"/>
        </a:p>
      </dgm:t>
    </dgm:pt>
    <dgm:pt modelId="{11553CC1-5E13-4A8F-9919-B3031702D29C}" type="pres">
      <dgm:prSet presAssocID="{A4D21A81-7CC2-43F6-B345-EE033D49A316}" presName="text" presStyleLbl="node1" presStyleIdx="0" presStyleCnt="4">
        <dgm:presLayoutVars>
          <dgm:bulletEnabled val="1"/>
        </dgm:presLayoutVars>
      </dgm:prSet>
      <dgm:spPr/>
      <dgm:t>
        <a:bodyPr/>
        <a:lstStyle/>
        <a:p>
          <a:endParaRPr lang="tr-TR"/>
        </a:p>
      </dgm:t>
    </dgm:pt>
    <dgm:pt modelId="{163F2D50-3A79-490D-A037-3D66F9C9ADDB}" type="pres">
      <dgm:prSet presAssocID="{05A90B3A-75F0-458D-9491-9084954ECD2F}" presName="spacer" presStyleCnt="0"/>
      <dgm:spPr/>
    </dgm:pt>
    <dgm:pt modelId="{A34B541A-E20F-41DF-8CF9-71ACFD394952}" type="pres">
      <dgm:prSet presAssocID="{9F48CB34-3997-48F5-9F28-4DF443DFEFB9}" presName="comp" presStyleCnt="0"/>
      <dgm:spPr/>
    </dgm:pt>
    <dgm:pt modelId="{B51CBA4F-2E7B-4E78-A2AC-B6D5D7B0E846}" type="pres">
      <dgm:prSet presAssocID="{9F48CB34-3997-48F5-9F28-4DF443DFEFB9}" presName="box" presStyleLbl="node1" presStyleIdx="1" presStyleCnt="4"/>
      <dgm:spPr/>
      <dgm:t>
        <a:bodyPr/>
        <a:lstStyle/>
        <a:p>
          <a:endParaRPr lang="tr-TR"/>
        </a:p>
      </dgm:t>
    </dgm:pt>
    <dgm:pt modelId="{4B6E8B85-C872-4AFD-A425-612A6D57EC1D}" type="pres">
      <dgm:prSet presAssocID="{9F48CB34-3997-48F5-9F28-4DF443DFEFB9}" presName="img" presStyleLbl="fgImgPlace1" presStyleIdx="1" presStyleCnt="4"/>
      <dgm:spPr>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dgm:spPr>
      <dgm:t>
        <a:bodyPr/>
        <a:lstStyle/>
        <a:p>
          <a:endParaRPr lang="tr-TR"/>
        </a:p>
      </dgm:t>
    </dgm:pt>
    <dgm:pt modelId="{C8EF5B9D-0341-4677-BBC2-73B4A098B009}" type="pres">
      <dgm:prSet presAssocID="{9F48CB34-3997-48F5-9F28-4DF443DFEFB9}" presName="text" presStyleLbl="node1" presStyleIdx="1" presStyleCnt="4">
        <dgm:presLayoutVars>
          <dgm:bulletEnabled val="1"/>
        </dgm:presLayoutVars>
      </dgm:prSet>
      <dgm:spPr/>
      <dgm:t>
        <a:bodyPr/>
        <a:lstStyle/>
        <a:p>
          <a:endParaRPr lang="tr-TR"/>
        </a:p>
      </dgm:t>
    </dgm:pt>
    <dgm:pt modelId="{26A9BDE4-D2A8-4058-A9FB-A13F5DFFED7B}" type="pres">
      <dgm:prSet presAssocID="{F1B100B2-C86D-4849-BCF9-BB0390DA5B9F}" presName="spacer" presStyleCnt="0"/>
      <dgm:spPr/>
    </dgm:pt>
    <dgm:pt modelId="{46381675-DA8E-452D-9E2B-19E713420CA1}" type="pres">
      <dgm:prSet presAssocID="{6F1C30A9-4763-43F3-949A-7F0D170356EF}" presName="comp" presStyleCnt="0"/>
      <dgm:spPr/>
    </dgm:pt>
    <dgm:pt modelId="{DCC672BE-BDA8-4180-AD94-6B7ACCFDCDCE}" type="pres">
      <dgm:prSet presAssocID="{6F1C30A9-4763-43F3-949A-7F0D170356EF}" presName="box" presStyleLbl="node1" presStyleIdx="2" presStyleCnt="4"/>
      <dgm:spPr/>
      <dgm:t>
        <a:bodyPr/>
        <a:lstStyle/>
        <a:p>
          <a:endParaRPr lang="tr-TR"/>
        </a:p>
      </dgm:t>
    </dgm:pt>
    <dgm:pt modelId="{D3573532-4DB3-4613-BF41-165B55DE1CD5}" type="pres">
      <dgm:prSet presAssocID="{6F1C30A9-4763-43F3-949A-7F0D170356EF}" presName="img" presStyleLbl="fgImgPlace1" presStyleIdx="2" presStyleCnt="4"/>
      <dgm:spPr>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dgm:spPr>
      <dgm:t>
        <a:bodyPr/>
        <a:lstStyle/>
        <a:p>
          <a:endParaRPr lang="tr-TR"/>
        </a:p>
      </dgm:t>
    </dgm:pt>
    <dgm:pt modelId="{07E218C6-1A1B-42E9-BE0C-1E3A4D516C85}" type="pres">
      <dgm:prSet presAssocID="{6F1C30A9-4763-43F3-949A-7F0D170356EF}" presName="text" presStyleLbl="node1" presStyleIdx="2" presStyleCnt="4">
        <dgm:presLayoutVars>
          <dgm:bulletEnabled val="1"/>
        </dgm:presLayoutVars>
      </dgm:prSet>
      <dgm:spPr/>
      <dgm:t>
        <a:bodyPr/>
        <a:lstStyle/>
        <a:p>
          <a:endParaRPr lang="tr-TR"/>
        </a:p>
      </dgm:t>
    </dgm:pt>
    <dgm:pt modelId="{9AD4F61B-7802-45AA-8E8C-2ABCD20C8820}" type="pres">
      <dgm:prSet presAssocID="{1C18B18E-322F-4F10-9E6E-38AAA4DA10F0}" presName="spacer" presStyleCnt="0"/>
      <dgm:spPr/>
    </dgm:pt>
    <dgm:pt modelId="{ED52EB1A-27FA-434F-A100-A9158345674B}" type="pres">
      <dgm:prSet presAssocID="{3149561E-0732-4ADC-AF3A-636412FFE750}" presName="comp" presStyleCnt="0"/>
      <dgm:spPr/>
    </dgm:pt>
    <dgm:pt modelId="{75DDE3EE-D0AD-4E3D-B24D-DD4C871071A6}" type="pres">
      <dgm:prSet presAssocID="{3149561E-0732-4ADC-AF3A-636412FFE750}" presName="box" presStyleLbl="node1" presStyleIdx="3" presStyleCnt="4"/>
      <dgm:spPr/>
      <dgm:t>
        <a:bodyPr/>
        <a:lstStyle/>
        <a:p>
          <a:endParaRPr lang="tr-TR"/>
        </a:p>
      </dgm:t>
    </dgm:pt>
    <dgm:pt modelId="{63107788-6F21-464A-BCD8-2B83FCDD3664}" type="pres">
      <dgm:prSet presAssocID="{3149561E-0732-4ADC-AF3A-636412FFE750}" presName="img" presStyleLbl="fgImgPlace1" presStyleIdx="3" presStyleCnt="4"/>
      <dgm:spPr>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dgm:spPr>
      <dgm:t>
        <a:bodyPr/>
        <a:lstStyle/>
        <a:p>
          <a:endParaRPr lang="tr-TR"/>
        </a:p>
      </dgm:t>
    </dgm:pt>
    <dgm:pt modelId="{B78688B3-B958-4104-B503-ADB07F0AFAA0}" type="pres">
      <dgm:prSet presAssocID="{3149561E-0732-4ADC-AF3A-636412FFE750}" presName="text" presStyleLbl="node1" presStyleIdx="3" presStyleCnt="4">
        <dgm:presLayoutVars>
          <dgm:bulletEnabled val="1"/>
        </dgm:presLayoutVars>
      </dgm:prSet>
      <dgm:spPr/>
      <dgm:t>
        <a:bodyPr/>
        <a:lstStyle/>
        <a:p>
          <a:endParaRPr lang="tr-TR"/>
        </a:p>
      </dgm:t>
    </dgm:pt>
  </dgm:ptLst>
  <dgm:cxnLst>
    <dgm:cxn modelId="{F728D9EA-55B8-4736-AF9F-758820562D07}" type="presOf" srcId="{9F48CB34-3997-48F5-9F28-4DF443DFEFB9}" destId="{C8EF5B9D-0341-4677-BBC2-73B4A098B009}" srcOrd="1" destOrd="0" presId="urn:microsoft.com/office/officeart/2005/8/layout/vList4#16"/>
    <dgm:cxn modelId="{0ED4B7C4-CE4A-41D9-8697-0FFB053B84E9}" type="presOf" srcId="{6F1C30A9-4763-43F3-949A-7F0D170356EF}" destId="{07E218C6-1A1B-42E9-BE0C-1E3A4D516C85}" srcOrd="1" destOrd="0" presId="urn:microsoft.com/office/officeart/2005/8/layout/vList4#16"/>
    <dgm:cxn modelId="{CE7E55F9-E28E-445F-96DD-57A1A4211831}" srcId="{90A92207-FAAC-4127-81BF-8C93C7ABD83C}" destId="{9F48CB34-3997-48F5-9F28-4DF443DFEFB9}" srcOrd="1" destOrd="0" parTransId="{BD8D2B7E-A421-4A62-AE20-2987F65138D0}" sibTransId="{F1B100B2-C86D-4849-BCF9-BB0390DA5B9F}"/>
    <dgm:cxn modelId="{D5ADB83B-FC79-42A7-A3A4-EC557C141C1F}" type="presOf" srcId="{A4D21A81-7CC2-43F6-B345-EE033D49A316}" destId="{11553CC1-5E13-4A8F-9919-B3031702D29C}" srcOrd="1" destOrd="0" presId="urn:microsoft.com/office/officeart/2005/8/layout/vList4#16"/>
    <dgm:cxn modelId="{75441F08-3987-4C10-89C3-2E575AE259AB}" type="presOf" srcId="{9F48CB34-3997-48F5-9F28-4DF443DFEFB9}" destId="{B51CBA4F-2E7B-4E78-A2AC-B6D5D7B0E846}" srcOrd="0" destOrd="0" presId="urn:microsoft.com/office/officeart/2005/8/layout/vList4#16"/>
    <dgm:cxn modelId="{11B05788-20BF-4327-AA80-F41DB8EEE82C}" type="presOf" srcId="{6F1C30A9-4763-43F3-949A-7F0D170356EF}" destId="{DCC672BE-BDA8-4180-AD94-6B7ACCFDCDCE}" srcOrd="0" destOrd="0" presId="urn:microsoft.com/office/officeart/2005/8/layout/vList4#16"/>
    <dgm:cxn modelId="{64FA0832-F8BD-4A1C-8E0C-8D310427D4CC}" srcId="{90A92207-FAAC-4127-81BF-8C93C7ABD83C}" destId="{6F1C30A9-4763-43F3-949A-7F0D170356EF}" srcOrd="2" destOrd="0" parTransId="{11E7222D-9922-430E-9898-DFF64DFB3D3D}" sibTransId="{1C18B18E-322F-4F10-9E6E-38AAA4DA10F0}"/>
    <dgm:cxn modelId="{80F77042-49CE-4F00-B0E4-E3D31CA8C4C7}" type="presOf" srcId="{3149561E-0732-4ADC-AF3A-636412FFE750}" destId="{B78688B3-B958-4104-B503-ADB07F0AFAA0}" srcOrd="1" destOrd="0" presId="urn:microsoft.com/office/officeart/2005/8/layout/vList4#16"/>
    <dgm:cxn modelId="{512F3DD9-0E4D-4484-AC42-ED2126BD5EA9}" type="presOf" srcId="{90A92207-FAAC-4127-81BF-8C93C7ABD83C}" destId="{0E041A5B-DFDC-49F0-A268-D328046EF6D3}" srcOrd="0" destOrd="0" presId="urn:microsoft.com/office/officeart/2005/8/layout/vList4#16"/>
    <dgm:cxn modelId="{73D295BD-9643-4958-BC77-54A5388F42F5}" type="presOf" srcId="{A4D21A81-7CC2-43F6-B345-EE033D49A316}" destId="{0BB30879-44B9-48E9-9754-B5DEA5A8571B}" srcOrd="0" destOrd="0" presId="urn:microsoft.com/office/officeart/2005/8/layout/vList4#16"/>
    <dgm:cxn modelId="{1916A11F-0591-4249-995C-EE54AB30618D}" srcId="{90A92207-FAAC-4127-81BF-8C93C7ABD83C}" destId="{3149561E-0732-4ADC-AF3A-636412FFE750}" srcOrd="3" destOrd="0" parTransId="{03CE0489-4E2E-4953-AE2C-0F10B0DF64F8}" sibTransId="{2057401D-0F04-4109-87F9-4425D9BE3B05}"/>
    <dgm:cxn modelId="{B219F1F4-22B2-41F0-8CA1-534443D3F7D1}" type="presOf" srcId="{3149561E-0732-4ADC-AF3A-636412FFE750}" destId="{75DDE3EE-D0AD-4E3D-B24D-DD4C871071A6}" srcOrd="0" destOrd="0" presId="urn:microsoft.com/office/officeart/2005/8/layout/vList4#16"/>
    <dgm:cxn modelId="{640AE300-E637-4A4D-9511-F26996FE7E2A}" srcId="{90A92207-FAAC-4127-81BF-8C93C7ABD83C}" destId="{A4D21A81-7CC2-43F6-B345-EE033D49A316}" srcOrd="0" destOrd="0" parTransId="{4E480463-57C3-468F-9C2F-40FCFA596AC5}" sibTransId="{05A90B3A-75F0-458D-9491-9084954ECD2F}"/>
    <dgm:cxn modelId="{E78D71DA-7B44-43DD-855D-C003D282BD1A}" type="presParOf" srcId="{0E041A5B-DFDC-49F0-A268-D328046EF6D3}" destId="{607C7C14-B636-4346-806C-E1F6FF659EF8}" srcOrd="0" destOrd="0" presId="urn:microsoft.com/office/officeart/2005/8/layout/vList4#16"/>
    <dgm:cxn modelId="{4A74A9A4-DAE2-4B2A-A0A2-80020A6BE84C}" type="presParOf" srcId="{607C7C14-B636-4346-806C-E1F6FF659EF8}" destId="{0BB30879-44B9-48E9-9754-B5DEA5A8571B}" srcOrd="0" destOrd="0" presId="urn:microsoft.com/office/officeart/2005/8/layout/vList4#16"/>
    <dgm:cxn modelId="{0427E3C5-AA1E-42B6-8F26-2F757D8838B9}" type="presParOf" srcId="{607C7C14-B636-4346-806C-E1F6FF659EF8}" destId="{2C10DEEE-D705-4647-8323-135E161A7C1C}" srcOrd="1" destOrd="0" presId="urn:microsoft.com/office/officeart/2005/8/layout/vList4#16"/>
    <dgm:cxn modelId="{793025A4-7291-4B26-8F6A-8498ACD72CCE}" type="presParOf" srcId="{607C7C14-B636-4346-806C-E1F6FF659EF8}" destId="{11553CC1-5E13-4A8F-9919-B3031702D29C}" srcOrd="2" destOrd="0" presId="urn:microsoft.com/office/officeart/2005/8/layout/vList4#16"/>
    <dgm:cxn modelId="{AB507727-1690-447A-B141-36699E52071A}" type="presParOf" srcId="{0E041A5B-DFDC-49F0-A268-D328046EF6D3}" destId="{163F2D50-3A79-490D-A037-3D66F9C9ADDB}" srcOrd="1" destOrd="0" presId="urn:microsoft.com/office/officeart/2005/8/layout/vList4#16"/>
    <dgm:cxn modelId="{E1FAB89C-D04C-4C98-B96D-121CE16EAE0B}" type="presParOf" srcId="{0E041A5B-DFDC-49F0-A268-D328046EF6D3}" destId="{A34B541A-E20F-41DF-8CF9-71ACFD394952}" srcOrd="2" destOrd="0" presId="urn:microsoft.com/office/officeart/2005/8/layout/vList4#16"/>
    <dgm:cxn modelId="{6396C469-806C-4FC1-BF1B-4C273C362CDE}" type="presParOf" srcId="{A34B541A-E20F-41DF-8CF9-71ACFD394952}" destId="{B51CBA4F-2E7B-4E78-A2AC-B6D5D7B0E846}" srcOrd="0" destOrd="0" presId="urn:microsoft.com/office/officeart/2005/8/layout/vList4#16"/>
    <dgm:cxn modelId="{1415603E-5D3E-4FDA-8A0E-472EC4365F14}" type="presParOf" srcId="{A34B541A-E20F-41DF-8CF9-71ACFD394952}" destId="{4B6E8B85-C872-4AFD-A425-612A6D57EC1D}" srcOrd="1" destOrd="0" presId="urn:microsoft.com/office/officeart/2005/8/layout/vList4#16"/>
    <dgm:cxn modelId="{3DD82A4D-CBBB-49AF-998B-540A5F5F5ED6}" type="presParOf" srcId="{A34B541A-E20F-41DF-8CF9-71ACFD394952}" destId="{C8EF5B9D-0341-4677-BBC2-73B4A098B009}" srcOrd="2" destOrd="0" presId="urn:microsoft.com/office/officeart/2005/8/layout/vList4#16"/>
    <dgm:cxn modelId="{DA94E19A-36A3-4ED8-82F4-544435C92FDC}" type="presParOf" srcId="{0E041A5B-DFDC-49F0-A268-D328046EF6D3}" destId="{26A9BDE4-D2A8-4058-A9FB-A13F5DFFED7B}" srcOrd="3" destOrd="0" presId="urn:microsoft.com/office/officeart/2005/8/layout/vList4#16"/>
    <dgm:cxn modelId="{51E23009-DF50-4533-83E4-DE24C44B2504}" type="presParOf" srcId="{0E041A5B-DFDC-49F0-A268-D328046EF6D3}" destId="{46381675-DA8E-452D-9E2B-19E713420CA1}" srcOrd="4" destOrd="0" presId="urn:microsoft.com/office/officeart/2005/8/layout/vList4#16"/>
    <dgm:cxn modelId="{A9A57AF2-468B-4180-B715-DBABFD7AF16A}" type="presParOf" srcId="{46381675-DA8E-452D-9E2B-19E713420CA1}" destId="{DCC672BE-BDA8-4180-AD94-6B7ACCFDCDCE}" srcOrd="0" destOrd="0" presId="urn:microsoft.com/office/officeart/2005/8/layout/vList4#16"/>
    <dgm:cxn modelId="{5F946F3F-3A68-49C3-8D63-A205D09D9021}" type="presParOf" srcId="{46381675-DA8E-452D-9E2B-19E713420CA1}" destId="{D3573532-4DB3-4613-BF41-165B55DE1CD5}" srcOrd="1" destOrd="0" presId="urn:microsoft.com/office/officeart/2005/8/layout/vList4#16"/>
    <dgm:cxn modelId="{05A95A4F-3209-42A1-AED1-66212BB11476}" type="presParOf" srcId="{46381675-DA8E-452D-9E2B-19E713420CA1}" destId="{07E218C6-1A1B-42E9-BE0C-1E3A4D516C85}" srcOrd="2" destOrd="0" presId="urn:microsoft.com/office/officeart/2005/8/layout/vList4#16"/>
    <dgm:cxn modelId="{00E68A17-29E8-48A8-845D-B33CEF378119}" type="presParOf" srcId="{0E041A5B-DFDC-49F0-A268-D328046EF6D3}" destId="{9AD4F61B-7802-45AA-8E8C-2ABCD20C8820}" srcOrd="5" destOrd="0" presId="urn:microsoft.com/office/officeart/2005/8/layout/vList4#16"/>
    <dgm:cxn modelId="{69AC948E-A69C-428B-8C78-BF684962673A}" type="presParOf" srcId="{0E041A5B-DFDC-49F0-A268-D328046EF6D3}" destId="{ED52EB1A-27FA-434F-A100-A9158345674B}" srcOrd="6" destOrd="0" presId="urn:microsoft.com/office/officeart/2005/8/layout/vList4#16"/>
    <dgm:cxn modelId="{BB5B3E52-802E-445D-A2E4-D6E6AD33F43A}" type="presParOf" srcId="{ED52EB1A-27FA-434F-A100-A9158345674B}" destId="{75DDE3EE-D0AD-4E3D-B24D-DD4C871071A6}" srcOrd="0" destOrd="0" presId="urn:microsoft.com/office/officeart/2005/8/layout/vList4#16"/>
    <dgm:cxn modelId="{8A79EDE1-DCFC-471A-86ED-9722A3907F53}" type="presParOf" srcId="{ED52EB1A-27FA-434F-A100-A9158345674B}" destId="{63107788-6F21-464A-BCD8-2B83FCDD3664}" srcOrd="1" destOrd="0" presId="urn:microsoft.com/office/officeart/2005/8/layout/vList4#16"/>
    <dgm:cxn modelId="{8F4580CB-7423-4F2E-97D8-4D69096D96CA}" type="presParOf" srcId="{ED52EB1A-27FA-434F-A100-A9158345674B}" destId="{B78688B3-B958-4104-B503-ADB07F0AFAA0}"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0A92207-FAAC-4127-81BF-8C93C7ABD83C}"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tr-TR"/>
        </a:p>
      </dgm:t>
    </dgm:pt>
    <dgm:pt modelId="{507730BD-DFAB-4D0E-AD87-4FDD88C25EAD}">
      <dgm:prSet custT="1"/>
      <dgm:spPr/>
      <dgm:t>
        <a:bodyPr/>
        <a:lstStyle/>
        <a:p>
          <a:r>
            <a:rPr lang="tr-TR" sz="2000" dirty="0" smtClean="0"/>
            <a:t>Hindistan İş Geliştirme Ziyareti</a:t>
          </a:r>
          <a:endParaRPr lang="tr-TR" sz="2000" dirty="0"/>
        </a:p>
      </dgm:t>
    </dgm:pt>
    <dgm:pt modelId="{EE93E586-2D09-4A45-BF07-90DD0E605213}" type="parTrans" cxnId="{3940F998-B1F5-4BA6-A6C6-E96B7DE4CAA1}">
      <dgm:prSet/>
      <dgm:spPr/>
      <dgm:t>
        <a:bodyPr/>
        <a:lstStyle/>
        <a:p>
          <a:endParaRPr lang="tr-TR"/>
        </a:p>
      </dgm:t>
    </dgm:pt>
    <dgm:pt modelId="{7C85EA3B-83F9-4F22-BD83-04D2A748718A}" type="sibTrans" cxnId="{3940F998-B1F5-4BA6-A6C6-E96B7DE4CAA1}">
      <dgm:prSet/>
      <dgm:spPr/>
      <dgm:t>
        <a:bodyPr/>
        <a:lstStyle/>
        <a:p>
          <a:endParaRPr lang="tr-TR"/>
        </a:p>
      </dgm:t>
    </dgm:pt>
    <dgm:pt modelId="{1B908B62-0671-4854-A019-48A8915B6793}">
      <dgm:prSet custT="1"/>
      <dgm:spPr/>
      <dgm:t>
        <a:bodyPr/>
        <a:lstStyle/>
        <a:p>
          <a:r>
            <a:rPr lang="tr-TR" sz="2000" dirty="0" smtClean="0"/>
            <a:t>Türk-Kazak İş Forumu</a:t>
          </a:r>
          <a:endParaRPr lang="tr-TR" sz="2000" i="1" dirty="0"/>
        </a:p>
      </dgm:t>
    </dgm:pt>
    <dgm:pt modelId="{8E8D5758-4B62-4B1A-8A23-5088FC7C27F8}" type="parTrans" cxnId="{F1F9E4B3-42E4-4B05-855E-1B90BE8B8AF1}">
      <dgm:prSet/>
      <dgm:spPr/>
      <dgm:t>
        <a:bodyPr/>
        <a:lstStyle/>
        <a:p>
          <a:endParaRPr lang="tr-TR"/>
        </a:p>
      </dgm:t>
    </dgm:pt>
    <dgm:pt modelId="{59FB7B77-91DA-40A6-B8BF-38E9777F7A03}" type="sibTrans" cxnId="{F1F9E4B3-42E4-4B05-855E-1B90BE8B8AF1}">
      <dgm:prSet/>
      <dgm:spPr/>
      <dgm:t>
        <a:bodyPr/>
        <a:lstStyle/>
        <a:p>
          <a:endParaRPr lang="tr-TR"/>
        </a:p>
      </dgm:t>
    </dgm:pt>
    <dgm:pt modelId="{5EA37024-EB3F-4250-85F0-BCC8C7856383}">
      <dgm:prSet custT="1"/>
      <dgm:spPr/>
      <dgm:t>
        <a:bodyPr/>
        <a:lstStyle/>
        <a:p>
          <a:r>
            <a:rPr lang="tr-TR" sz="2000" dirty="0" smtClean="0"/>
            <a:t>Türk-Alman CEO Forumu </a:t>
          </a:r>
          <a:endParaRPr lang="tr-TR" sz="2000" dirty="0"/>
        </a:p>
      </dgm:t>
    </dgm:pt>
    <dgm:pt modelId="{8C4FB8B0-A350-4E22-967D-9ACA68B83FA2}" type="parTrans" cxnId="{7E90C13F-595D-4C1F-BD9B-1D2C82246BF2}">
      <dgm:prSet/>
      <dgm:spPr/>
      <dgm:t>
        <a:bodyPr/>
        <a:lstStyle/>
        <a:p>
          <a:endParaRPr lang="tr-TR"/>
        </a:p>
      </dgm:t>
    </dgm:pt>
    <dgm:pt modelId="{4B5561C6-6FBF-44FE-9A23-6F2E182AFC87}" type="sibTrans" cxnId="{7E90C13F-595D-4C1F-BD9B-1D2C82246BF2}">
      <dgm:prSet/>
      <dgm:spPr/>
      <dgm:t>
        <a:bodyPr/>
        <a:lstStyle/>
        <a:p>
          <a:endParaRPr lang="tr-TR"/>
        </a:p>
      </dgm:t>
    </dgm:pt>
    <dgm:pt modelId="{FC163828-49FC-482C-9CA5-B5D89C3859B1}">
      <dgm:prSet custT="1"/>
      <dgm:spPr/>
      <dgm:t>
        <a:bodyPr/>
        <a:lstStyle/>
        <a:p>
          <a:r>
            <a:rPr lang="tr-TR" sz="2000" dirty="0" err="1" smtClean="0"/>
            <a:t>St.Petersburg</a:t>
          </a:r>
          <a:r>
            <a:rPr lang="tr-TR" sz="2000" dirty="0" smtClean="0"/>
            <a:t> International </a:t>
          </a:r>
          <a:r>
            <a:rPr lang="tr-TR" sz="2000" dirty="0" err="1" smtClean="0"/>
            <a:t>Economic</a:t>
          </a:r>
          <a:r>
            <a:rPr lang="tr-TR" sz="2000" dirty="0" smtClean="0"/>
            <a:t> Forum kapsamında “</a:t>
          </a:r>
          <a:r>
            <a:rPr lang="tr-TR" sz="2000" dirty="0" err="1" smtClean="0"/>
            <a:t>Turkey-Russia</a:t>
          </a:r>
          <a:r>
            <a:rPr lang="tr-TR" sz="2000" dirty="0" smtClean="0"/>
            <a:t> Business </a:t>
          </a:r>
          <a:r>
            <a:rPr lang="tr-TR" sz="2000" dirty="0" err="1" smtClean="0"/>
            <a:t>Dialogue</a:t>
          </a:r>
          <a:r>
            <a:rPr lang="tr-TR" sz="2000" dirty="0" smtClean="0"/>
            <a:t>” </a:t>
          </a:r>
          <a:r>
            <a:rPr lang="tr-TR" sz="2000" dirty="0" smtClean="0"/>
            <a:t>oturumu)</a:t>
          </a:r>
          <a:endParaRPr lang="tr-TR" sz="2000" b="1" i="1" dirty="0"/>
        </a:p>
      </dgm:t>
    </dgm:pt>
    <dgm:pt modelId="{BE33B943-939C-4D9A-B4B9-E3E1650E6F3C}" type="sibTrans" cxnId="{F7B5AC0C-B36C-410C-9779-A11AECC4D0B0}">
      <dgm:prSet/>
      <dgm:spPr/>
      <dgm:t>
        <a:bodyPr/>
        <a:lstStyle/>
        <a:p>
          <a:endParaRPr lang="tr-TR"/>
        </a:p>
      </dgm:t>
    </dgm:pt>
    <dgm:pt modelId="{2B975802-B72D-481E-9213-8406EDCC64FE}" type="parTrans" cxnId="{F7B5AC0C-B36C-410C-9779-A11AECC4D0B0}">
      <dgm:prSet/>
      <dgm:spPr/>
      <dgm:t>
        <a:bodyPr/>
        <a:lstStyle/>
        <a:p>
          <a:endParaRPr lang="tr-TR"/>
        </a:p>
      </dgm:t>
    </dgm:pt>
    <dgm:pt modelId="{0E041A5B-DFDC-49F0-A268-D328046EF6D3}" type="pres">
      <dgm:prSet presAssocID="{90A92207-FAAC-4127-81BF-8C93C7ABD83C}" presName="linear" presStyleCnt="0">
        <dgm:presLayoutVars>
          <dgm:dir/>
          <dgm:resizeHandles val="exact"/>
        </dgm:presLayoutVars>
      </dgm:prSet>
      <dgm:spPr/>
      <dgm:t>
        <a:bodyPr/>
        <a:lstStyle/>
        <a:p>
          <a:endParaRPr lang="tr-TR"/>
        </a:p>
      </dgm:t>
    </dgm:pt>
    <dgm:pt modelId="{D17E09EE-FCBA-47FA-AFF5-C47395553066}" type="pres">
      <dgm:prSet presAssocID="{507730BD-DFAB-4D0E-AD87-4FDD88C25EAD}" presName="comp" presStyleCnt="0"/>
      <dgm:spPr/>
    </dgm:pt>
    <dgm:pt modelId="{52785C1C-6049-47DC-B420-78480B81E75B}" type="pres">
      <dgm:prSet presAssocID="{507730BD-DFAB-4D0E-AD87-4FDD88C25EAD}" presName="box" presStyleLbl="node1" presStyleIdx="0" presStyleCnt="4"/>
      <dgm:spPr/>
      <dgm:t>
        <a:bodyPr/>
        <a:lstStyle/>
        <a:p>
          <a:endParaRPr lang="tr-TR"/>
        </a:p>
      </dgm:t>
    </dgm:pt>
    <dgm:pt modelId="{816BFB66-B537-4617-85D5-7019A7934AF2}" type="pres">
      <dgm:prSet presAssocID="{507730BD-DFAB-4D0E-AD87-4FDD88C25EAD}" presName="img" presStyleLbl="fgImgPlace1" presStyleIdx="0" presStyleCnt="4"/>
      <dgm:spPr>
        <a:blipFill rotWithShape="1">
          <a:blip xmlns:r="http://schemas.openxmlformats.org/officeDocument/2006/relationships" r:embed="rId1" cstate="screen">
            <a:extLst>
              <a:ext uri="{28A0092B-C50C-407E-A947-70E740481C1C}">
                <a14:useLocalDpi xmlns:a14="http://schemas.microsoft.com/office/drawing/2010/main"/>
              </a:ext>
            </a:extLst>
          </a:blip>
          <a:stretch>
            <a:fillRect/>
          </a:stretch>
        </a:blipFill>
      </dgm:spPr>
      <dgm:t>
        <a:bodyPr/>
        <a:lstStyle/>
        <a:p>
          <a:endParaRPr lang="tr-TR"/>
        </a:p>
      </dgm:t>
    </dgm:pt>
    <dgm:pt modelId="{09097A76-F271-48BC-BEAB-FB91F872A978}" type="pres">
      <dgm:prSet presAssocID="{507730BD-DFAB-4D0E-AD87-4FDD88C25EAD}" presName="text" presStyleLbl="node1" presStyleIdx="0" presStyleCnt="4">
        <dgm:presLayoutVars>
          <dgm:bulletEnabled val="1"/>
        </dgm:presLayoutVars>
      </dgm:prSet>
      <dgm:spPr/>
      <dgm:t>
        <a:bodyPr/>
        <a:lstStyle/>
        <a:p>
          <a:endParaRPr lang="tr-TR"/>
        </a:p>
      </dgm:t>
    </dgm:pt>
    <dgm:pt modelId="{5AAA11B6-8A4F-41D2-85DC-EBE676C64217}" type="pres">
      <dgm:prSet presAssocID="{7C85EA3B-83F9-4F22-BD83-04D2A748718A}" presName="spacer" presStyleCnt="0"/>
      <dgm:spPr/>
    </dgm:pt>
    <dgm:pt modelId="{219A7E8D-6601-42B2-9BBB-E5346A06ED81}" type="pres">
      <dgm:prSet presAssocID="{1B908B62-0671-4854-A019-48A8915B6793}" presName="comp" presStyleCnt="0"/>
      <dgm:spPr/>
    </dgm:pt>
    <dgm:pt modelId="{7D469BF7-EC67-4E66-83DF-41AF9A3E372F}" type="pres">
      <dgm:prSet presAssocID="{1B908B62-0671-4854-A019-48A8915B6793}" presName="box" presStyleLbl="node1" presStyleIdx="1" presStyleCnt="4" custLinFactNeighborX="-15270" custLinFactNeighborY="5124"/>
      <dgm:spPr/>
      <dgm:t>
        <a:bodyPr/>
        <a:lstStyle/>
        <a:p>
          <a:endParaRPr lang="tr-TR"/>
        </a:p>
      </dgm:t>
    </dgm:pt>
    <dgm:pt modelId="{89D2BA85-1F34-43E9-9ADC-14EBE695C5AE}" type="pres">
      <dgm:prSet presAssocID="{1B908B62-0671-4854-A019-48A8915B6793}" presName="img" presStyleLbl="fgImgPlace1" presStyleIdx="1" presStyleCnt="4"/>
      <dgm:spPr>
        <a:blipFill rotWithShape="1">
          <a:blip xmlns:r="http://schemas.openxmlformats.org/officeDocument/2006/relationships" r:embed="rId2" cstate="screen">
            <a:extLst>
              <a:ext uri="{28A0092B-C50C-407E-A947-70E740481C1C}">
                <a14:useLocalDpi xmlns:a14="http://schemas.microsoft.com/office/drawing/2010/main"/>
              </a:ext>
            </a:extLst>
          </a:blip>
          <a:stretch>
            <a:fillRect/>
          </a:stretch>
        </a:blipFill>
      </dgm:spPr>
      <dgm:t>
        <a:bodyPr/>
        <a:lstStyle/>
        <a:p>
          <a:endParaRPr lang="tr-TR"/>
        </a:p>
      </dgm:t>
    </dgm:pt>
    <dgm:pt modelId="{22651ACA-2F01-480D-BC83-658BA3A64542}" type="pres">
      <dgm:prSet presAssocID="{1B908B62-0671-4854-A019-48A8915B6793}" presName="text" presStyleLbl="node1" presStyleIdx="1" presStyleCnt="4">
        <dgm:presLayoutVars>
          <dgm:bulletEnabled val="1"/>
        </dgm:presLayoutVars>
      </dgm:prSet>
      <dgm:spPr/>
      <dgm:t>
        <a:bodyPr/>
        <a:lstStyle/>
        <a:p>
          <a:endParaRPr lang="tr-TR"/>
        </a:p>
      </dgm:t>
    </dgm:pt>
    <dgm:pt modelId="{EDC00831-6B89-42C8-BB91-D470BB32AA63}" type="pres">
      <dgm:prSet presAssocID="{59FB7B77-91DA-40A6-B8BF-38E9777F7A03}" presName="spacer" presStyleCnt="0"/>
      <dgm:spPr/>
    </dgm:pt>
    <dgm:pt modelId="{9856592E-CD7E-4617-805E-288B598B1C30}" type="pres">
      <dgm:prSet presAssocID="{5EA37024-EB3F-4250-85F0-BCC8C7856383}" presName="comp" presStyleCnt="0"/>
      <dgm:spPr/>
    </dgm:pt>
    <dgm:pt modelId="{0A3FF6CE-D2A4-4DD9-940A-3D788C07EED8}" type="pres">
      <dgm:prSet presAssocID="{5EA37024-EB3F-4250-85F0-BCC8C7856383}" presName="box" presStyleLbl="node1" presStyleIdx="2" presStyleCnt="4"/>
      <dgm:spPr/>
      <dgm:t>
        <a:bodyPr/>
        <a:lstStyle/>
        <a:p>
          <a:endParaRPr lang="tr-TR"/>
        </a:p>
      </dgm:t>
    </dgm:pt>
    <dgm:pt modelId="{FCC68B6A-50DA-4861-B813-163FB07595A9}" type="pres">
      <dgm:prSet presAssocID="{5EA37024-EB3F-4250-85F0-BCC8C7856383}" presName="img" presStyleLbl="fgImgPlace1" presStyleIdx="2" presStyleCnt="4"/>
      <dgm:spPr>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dgm:spPr>
      <dgm:t>
        <a:bodyPr/>
        <a:lstStyle/>
        <a:p>
          <a:endParaRPr lang="tr-TR"/>
        </a:p>
      </dgm:t>
    </dgm:pt>
    <dgm:pt modelId="{C2D5DD57-BEA1-40F3-8C47-CCBAD1259CA3}" type="pres">
      <dgm:prSet presAssocID="{5EA37024-EB3F-4250-85F0-BCC8C7856383}" presName="text" presStyleLbl="node1" presStyleIdx="2" presStyleCnt="4">
        <dgm:presLayoutVars>
          <dgm:bulletEnabled val="1"/>
        </dgm:presLayoutVars>
      </dgm:prSet>
      <dgm:spPr/>
      <dgm:t>
        <a:bodyPr/>
        <a:lstStyle/>
        <a:p>
          <a:endParaRPr lang="tr-TR"/>
        </a:p>
      </dgm:t>
    </dgm:pt>
    <dgm:pt modelId="{E0561926-F8AF-4501-A0EE-013F9BAD35A0}" type="pres">
      <dgm:prSet presAssocID="{4B5561C6-6FBF-44FE-9A23-6F2E182AFC87}" presName="spacer" presStyleCnt="0"/>
      <dgm:spPr/>
    </dgm:pt>
    <dgm:pt modelId="{74D5E84A-7EE6-43D7-8A5F-6524715E7396}" type="pres">
      <dgm:prSet presAssocID="{FC163828-49FC-482C-9CA5-B5D89C3859B1}" presName="comp" presStyleCnt="0"/>
      <dgm:spPr/>
    </dgm:pt>
    <dgm:pt modelId="{19A8F75C-2D5F-4630-9EF8-A4617AAC537A}" type="pres">
      <dgm:prSet presAssocID="{FC163828-49FC-482C-9CA5-B5D89C3859B1}" presName="box" presStyleLbl="node1" presStyleIdx="3" presStyleCnt="4"/>
      <dgm:spPr/>
      <dgm:t>
        <a:bodyPr/>
        <a:lstStyle/>
        <a:p>
          <a:endParaRPr lang="tr-TR"/>
        </a:p>
      </dgm:t>
    </dgm:pt>
    <dgm:pt modelId="{353FAE62-7DC6-4B3C-B44A-8CE247EA4F1D}" type="pres">
      <dgm:prSet presAssocID="{FC163828-49FC-482C-9CA5-B5D89C3859B1}" presName="img" presStyleLbl="fgImgPlace1" presStyleIdx="3" presStyleCnt="4"/>
      <dgm:spPr>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dgm:spPr>
      <dgm:t>
        <a:bodyPr/>
        <a:lstStyle/>
        <a:p>
          <a:endParaRPr lang="tr-TR"/>
        </a:p>
      </dgm:t>
    </dgm:pt>
    <dgm:pt modelId="{008983A4-4A66-4070-A9BA-58923C85C770}" type="pres">
      <dgm:prSet presAssocID="{FC163828-49FC-482C-9CA5-B5D89C3859B1}" presName="text" presStyleLbl="node1" presStyleIdx="3" presStyleCnt="4">
        <dgm:presLayoutVars>
          <dgm:bulletEnabled val="1"/>
        </dgm:presLayoutVars>
      </dgm:prSet>
      <dgm:spPr/>
      <dgm:t>
        <a:bodyPr/>
        <a:lstStyle/>
        <a:p>
          <a:endParaRPr lang="tr-TR"/>
        </a:p>
      </dgm:t>
    </dgm:pt>
  </dgm:ptLst>
  <dgm:cxnLst>
    <dgm:cxn modelId="{02B79D1D-185A-4EC7-821D-DC879476E2EF}" type="presOf" srcId="{FC163828-49FC-482C-9CA5-B5D89C3859B1}" destId="{19A8F75C-2D5F-4630-9EF8-A4617AAC537A}" srcOrd="0" destOrd="0" presId="urn:microsoft.com/office/officeart/2005/8/layout/vList4#16"/>
    <dgm:cxn modelId="{F7B5AC0C-B36C-410C-9779-A11AECC4D0B0}" srcId="{90A92207-FAAC-4127-81BF-8C93C7ABD83C}" destId="{FC163828-49FC-482C-9CA5-B5D89C3859B1}" srcOrd="3" destOrd="0" parTransId="{2B975802-B72D-481E-9213-8406EDCC64FE}" sibTransId="{BE33B943-939C-4D9A-B4B9-E3E1650E6F3C}"/>
    <dgm:cxn modelId="{58B09B6B-4EDA-472B-B286-67338AF1B37D}" type="presOf" srcId="{507730BD-DFAB-4D0E-AD87-4FDD88C25EAD}" destId="{09097A76-F271-48BC-BEAB-FB91F872A978}" srcOrd="1" destOrd="0" presId="urn:microsoft.com/office/officeart/2005/8/layout/vList4#16"/>
    <dgm:cxn modelId="{3940F998-B1F5-4BA6-A6C6-E96B7DE4CAA1}" srcId="{90A92207-FAAC-4127-81BF-8C93C7ABD83C}" destId="{507730BD-DFAB-4D0E-AD87-4FDD88C25EAD}" srcOrd="0" destOrd="0" parTransId="{EE93E586-2D09-4A45-BF07-90DD0E605213}" sibTransId="{7C85EA3B-83F9-4F22-BD83-04D2A748718A}"/>
    <dgm:cxn modelId="{8A2F8DB6-A0C3-4680-952F-C48E20BEA3A1}" type="presOf" srcId="{5EA37024-EB3F-4250-85F0-BCC8C7856383}" destId="{0A3FF6CE-D2A4-4DD9-940A-3D788C07EED8}" srcOrd="0" destOrd="0" presId="urn:microsoft.com/office/officeart/2005/8/layout/vList4#16"/>
    <dgm:cxn modelId="{A532CAA4-2A45-4531-BC25-5041252F6352}" type="presOf" srcId="{90A92207-FAAC-4127-81BF-8C93C7ABD83C}" destId="{0E041A5B-DFDC-49F0-A268-D328046EF6D3}" srcOrd="0" destOrd="0" presId="urn:microsoft.com/office/officeart/2005/8/layout/vList4#16"/>
    <dgm:cxn modelId="{7E90C13F-595D-4C1F-BD9B-1D2C82246BF2}" srcId="{90A92207-FAAC-4127-81BF-8C93C7ABD83C}" destId="{5EA37024-EB3F-4250-85F0-BCC8C7856383}" srcOrd="2" destOrd="0" parTransId="{8C4FB8B0-A350-4E22-967D-9ACA68B83FA2}" sibTransId="{4B5561C6-6FBF-44FE-9A23-6F2E182AFC87}"/>
    <dgm:cxn modelId="{B782054A-E3E3-4ED7-BB80-3BA9929BFF89}" type="presOf" srcId="{1B908B62-0671-4854-A019-48A8915B6793}" destId="{22651ACA-2F01-480D-BC83-658BA3A64542}" srcOrd="1" destOrd="0" presId="urn:microsoft.com/office/officeart/2005/8/layout/vList4#16"/>
    <dgm:cxn modelId="{5967E4BA-CDD7-4F4A-BEE4-BC776F34D915}" type="presOf" srcId="{507730BD-DFAB-4D0E-AD87-4FDD88C25EAD}" destId="{52785C1C-6049-47DC-B420-78480B81E75B}" srcOrd="0" destOrd="0" presId="urn:microsoft.com/office/officeart/2005/8/layout/vList4#16"/>
    <dgm:cxn modelId="{37470C29-087B-4EAD-9128-04DD5DCAB2FB}" type="presOf" srcId="{1B908B62-0671-4854-A019-48A8915B6793}" destId="{7D469BF7-EC67-4E66-83DF-41AF9A3E372F}" srcOrd="0" destOrd="0" presId="urn:microsoft.com/office/officeart/2005/8/layout/vList4#16"/>
    <dgm:cxn modelId="{DC0BEC1D-8601-41AE-99AD-4874661EC344}" type="presOf" srcId="{5EA37024-EB3F-4250-85F0-BCC8C7856383}" destId="{C2D5DD57-BEA1-40F3-8C47-CCBAD1259CA3}" srcOrd="1" destOrd="0" presId="urn:microsoft.com/office/officeart/2005/8/layout/vList4#16"/>
    <dgm:cxn modelId="{F1F9E4B3-42E4-4B05-855E-1B90BE8B8AF1}" srcId="{90A92207-FAAC-4127-81BF-8C93C7ABD83C}" destId="{1B908B62-0671-4854-A019-48A8915B6793}" srcOrd="1" destOrd="0" parTransId="{8E8D5758-4B62-4B1A-8A23-5088FC7C27F8}" sibTransId="{59FB7B77-91DA-40A6-B8BF-38E9777F7A03}"/>
    <dgm:cxn modelId="{609B364F-23E6-48F9-83F7-713E7AB1BBDB}" type="presOf" srcId="{FC163828-49FC-482C-9CA5-B5D89C3859B1}" destId="{008983A4-4A66-4070-A9BA-58923C85C770}" srcOrd="1" destOrd="0" presId="urn:microsoft.com/office/officeart/2005/8/layout/vList4#16"/>
    <dgm:cxn modelId="{0FCED9E9-B8E4-4655-9539-6224BC3A0003}" type="presParOf" srcId="{0E041A5B-DFDC-49F0-A268-D328046EF6D3}" destId="{D17E09EE-FCBA-47FA-AFF5-C47395553066}" srcOrd="0" destOrd="0" presId="urn:microsoft.com/office/officeart/2005/8/layout/vList4#16"/>
    <dgm:cxn modelId="{885D69FD-DB8A-4363-91CF-66CF670E429B}" type="presParOf" srcId="{D17E09EE-FCBA-47FA-AFF5-C47395553066}" destId="{52785C1C-6049-47DC-B420-78480B81E75B}" srcOrd="0" destOrd="0" presId="urn:microsoft.com/office/officeart/2005/8/layout/vList4#16"/>
    <dgm:cxn modelId="{EF0EEEA4-44C7-4447-8C22-F58DB7D56FF8}" type="presParOf" srcId="{D17E09EE-FCBA-47FA-AFF5-C47395553066}" destId="{816BFB66-B537-4617-85D5-7019A7934AF2}" srcOrd="1" destOrd="0" presId="urn:microsoft.com/office/officeart/2005/8/layout/vList4#16"/>
    <dgm:cxn modelId="{72AE605F-35EA-400C-BCFB-094AF2FF31C2}" type="presParOf" srcId="{D17E09EE-FCBA-47FA-AFF5-C47395553066}" destId="{09097A76-F271-48BC-BEAB-FB91F872A978}" srcOrd="2" destOrd="0" presId="urn:microsoft.com/office/officeart/2005/8/layout/vList4#16"/>
    <dgm:cxn modelId="{0FE53270-C43A-43D4-9FF6-9D2BE78F7AC1}" type="presParOf" srcId="{0E041A5B-DFDC-49F0-A268-D328046EF6D3}" destId="{5AAA11B6-8A4F-41D2-85DC-EBE676C64217}" srcOrd="1" destOrd="0" presId="urn:microsoft.com/office/officeart/2005/8/layout/vList4#16"/>
    <dgm:cxn modelId="{CAE4F342-A629-48A2-B774-C08BDE15DAA5}" type="presParOf" srcId="{0E041A5B-DFDC-49F0-A268-D328046EF6D3}" destId="{219A7E8D-6601-42B2-9BBB-E5346A06ED81}" srcOrd="2" destOrd="0" presId="urn:microsoft.com/office/officeart/2005/8/layout/vList4#16"/>
    <dgm:cxn modelId="{B23398E2-C130-4FD9-A577-7BC8E24C5492}" type="presParOf" srcId="{219A7E8D-6601-42B2-9BBB-E5346A06ED81}" destId="{7D469BF7-EC67-4E66-83DF-41AF9A3E372F}" srcOrd="0" destOrd="0" presId="urn:microsoft.com/office/officeart/2005/8/layout/vList4#16"/>
    <dgm:cxn modelId="{28B76B85-7053-4368-9A5D-842442437971}" type="presParOf" srcId="{219A7E8D-6601-42B2-9BBB-E5346A06ED81}" destId="{89D2BA85-1F34-43E9-9ADC-14EBE695C5AE}" srcOrd="1" destOrd="0" presId="urn:microsoft.com/office/officeart/2005/8/layout/vList4#16"/>
    <dgm:cxn modelId="{31FBC833-1B2F-4060-B957-06427349F67A}" type="presParOf" srcId="{219A7E8D-6601-42B2-9BBB-E5346A06ED81}" destId="{22651ACA-2F01-480D-BC83-658BA3A64542}" srcOrd="2" destOrd="0" presId="urn:microsoft.com/office/officeart/2005/8/layout/vList4#16"/>
    <dgm:cxn modelId="{9B992D73-636E-4640-ABD6-75B159359FDA}" type="presParOf" srcId="{0E041A5B-DFDC-49F0-A268-D328046EF6D3}" destId="{EDC00831-6B89-42C8-BB91-D470BB32AA63}" srcOrd="3" destOrd="0" presId="urn:microsoft.com/office/officeart/2005/8/layout/vList4#16"/>
    <dgm:cxn modelId="{C11D52FA-0212-4116-804F-06601FA0CFFD}" type="presParOf" srcId="{0E041A5B-DFDC-49F0-A268-D328046EF6D3}" destId="{9856592E-CD7E-4617-805E-288B598B1C30}" srcOrd="4" destOrd="0" presId="urn:microsoft.com/office/officeart/2005/8/layout/vList4#16"/>
    <dgm:cxn modelId="{C986B2C4-F0EC-4D18-97C8-EE975471AD53}" type="presParOf" srcId="{9856592E-CD7E-4617-805E-288B598B1C30}" destId="{0A3FF6CE-D2A4-4DD9-940A-3D788C07EED8}" srcOrd="0" destOrd="0" presId="urn:microsoft.com/office/officeart/2005/8/layout/vList4#16"/>
    <dgm:cxn modelId="{A2F48876-2E53-454B-A9E7-15437640F6E1}" type="presParOf" srcId="{9856592E-CD7E-4617-805E-288B598B1C30}" destId="{FCC68B6A-50DA-4861-B813-163FB07595A9}" srcOrd="1" destOrd="0" presId="urn:microsoft.com/office/officeart/2005/8/layout/vList4#16"/>
    <dgm:cxn modelId="{F2998F90-AE24-4478-84F2-42D644A25E62}" type="presParOf" srcId="{9856592E-CD7E-4617-805E-288B598B1C30}" destId="{C2D5DD57-BEA1-40F3-8C47-CCBAD1259CA3}" srcOrd="2" destOrd="0" presId="urn:microsoft.com/office/officeart/2005/8/layout/vList4#16"/>
    <dgm:cxn modelId="{8BCDA5F2-04E2-4BFC-BDE2-381E7D1AE26F}" type="presParOf" srcId="{0E041A5B-DFDC-49F0-A268-D328046EF6D3}" destId="{E0561926-F8AF-4501-A0EE-013F9BAD35A0}" srcOrd="5" destOrd="0" presId="urn:microsoft.com/office/officeart/2005/8/layout/vList4#16"/>
    <dgm:cxn modelId="{E234C4D8-B933-4D10-A298-F12217CABFC9}" type="presParOf" srcId="{0E041A5B-DFDC-49F0-A268-D328046EF6D3}" destId="{74D5E84A-7EE6-43D7-8A5F-6524715E7396}" srcOrd="6" destOrd="0" presId="urn:microsoft.com/office/officeart/2005/8/layout/vList4#16"/>
    <dgm:cxn modelId="{35ED23C0-9B57-456A-AE2A-BC0086C6F585}" type="presParOf" srcId="{74D5E84A-7EE6-43D7-8A5F-6524715E7396}" destId="{19A8F75C-2D5F-4630-9EF8-A4617AAC537A}" srcOrd="0" destOrd="0" presId="urn:microsoft.com/office/officeart/2005/8/layout/vList4#16"/>
    <dgm:cxn modelId="{7BAC09AE-9005-4378-87B0-58A9C1E4632F}" type="presParOf" srcId="{74D5E84A-7EE6-43D7-8A5F-6524715E7396}" destId="{353FAE62-7DC6-4B3C-B44A-8CE247EA4F1D}" srcOrd="1" destOrd="0" presId="urn:microsoft.com/office/officeart/2005/8/layout/vList4#16"/>
    <dgm:cxn modelId="{A6F19022-DBCE-4427-9F4A-8B2CB391B6D4}" type="presParOf" srcId="{74D5E84A-7EE6-43D7-8A5F-6524715E7396}" destId="{008983A4-4A66-4070-A9BA-58923C85C770}" srcOrd="2" destOrd="0" presId="urn:microsoft.com/office/officeart/2005/8/layout/vList4#1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30879-44B9-48E9-9754-B5DEA5A8571B}">
      <dsp:nvSpPr>
        <dsp:cNvPr id="0" name=""/>
        <dsp:cNvSpPr/>
      </dsp:nvSpPr>
      <dsp:spPr>
        <a:xfrm>
          <a:off x="0" y="0"/>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b="0" kern="1200" dirty="0" smtClean="0">
              <a:solidFill>
                <a:schemeClr val="bg1"/>
              </a:solidFill>
            </a:rPr>
            <a:t>TÜSİAD CEO Forumu – I </a:t>
          </a:r>
          <a:r>
            <a:rPr lang="tr-TR" sz="2000" b="0" i="0" u="none" strike="noStrike" kern="1200" baseline="0" dirty="0" smtClean="0">
              <a:solidFill>
                <a:schemeClr val="bg1"/>
              </a:solidFill>
              <a:latin typeface="+mn-lt"/>
              <a:ea typeface="+mn-ea"/>
              <a:cs typeface="+mn-cs"/>
            </a:rPr>
            <a:t>“Türkiye Ekonomisinin Küresel Ekonomiye Entegrasyonu”</a:t>
          </a:r>
          <a:r>
            <a:rPr lang="tr-TR" sz="2000" b="0" kern="1200" dirty="0" smtClean="0">
              <a:solidFill>
                <a:schemeClr val="bg1"/>
              </a:solidFill>
            </a:rPr>
            <a:t> </a:t>
          </a:r>
        </a:p>
        <a:p>
          <a:pPr lvl="0" algn="l" defTabSz="889000">
            <a:lnSpc>
              <a:spcPct val="90000"/>
            </a:lnSpc>
            <a:spcBef>
              <a:spcPct val="0"/>
            </a:spcBef>
            <a:spcAft>
              <a:spcPct val="35000"/>
            </a:spcAft>
          </a:pPr>
          <a:r>
            <a:rPr lang="tr-TR" sz="2000" b="0" kern="1200" dirty="0" smtClean="0">
              <a:solidFill>
                <a:schemeClr val="bg1"/>
              </a:solidFill>
            </a:rPr>
            <a:t>Hazine Müsteşarı Sn. İbrahim Çanakçı</a:t>
          </a:r>
          <a:endParaRPr lang="tr-TR" sz="2000" b="0" kern="1200" dirty="0">
            <a:solidFill>
              <a:schemeClr val="bg1"/>
            </a:solidFill>
          </a:endParaRPr>
        </a:p>
      </dsp:txBody>
      <dsp:txXfrm>
        <a:off x="1751113" y="0"/>
        <a:ext cx="6478486" cy="1051932"/>
      </dsp:txXfrm>
    </dsp:sp>
    <dsp:sp modelId="{2C10DEEE-D705-4647-8323-135E161A7C1C}">
      <dsp:nvSpPr>
        <dsp:cNvPr id="0" name=""/>
        <dsp:cNvSpPr/>
      </dsp:nvSpPr>
      <dsp:spPr>
        <a:xfrm>
          <a:off x="105193" y="105193"/>
          <a:ext cx="1645920" cy="841546"/>
        </a:xfrm>
        <a:prstGeom prst="roundRect">
          <a:avLst>
            <a:gd name="adj" fmla="val 10000"/>
          </a:avLst>
        </a:prstGeom>
        <a:blipFill rotWithShape="0">
          <a:blip xmlns:r="http://schemas.openxmlformats.org/officeDocument/2006/relationships" r:embed="rId1"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EB98A7-D40C-423D-8749-2E450708F214}">
      <dsp:nvSpPr>
        <dsp:cNvPr id="0" name=""/>
        <dsp:cNvSpPr/>
      </dsp:nvSpPr>
      <dsp:spPr>
        <a:xfrm>
          <a:off x="0" y="1157126"/>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endParaRPr lang="tr-TR" sz="2000" b="0" kern="1200" dirty="0" smtClean="0"/>
        </a:p>
        <a:p>
          <a:pPr lvl="0" algn="just" defTabSz="889000">
            <a:lnSpc>
              <a:spcPct val="90000"/>
            </a:lnSpc>
            <a:spcBef>
              <a:spcPct val="0"/>
            </a:spcBef>
            <a:spcAft>
              <a:spcPct val="35000"/>
            </a:spcAft>
          </a:pPr>
          <a:r>
            <a:rPr lang="tr-TR" sz="2000" b="0" kern="1200" dirty="0" smtClean="0"/>
            <a:t>TÜSİAD CEO Forumu – </a:t>
          </a:r>
          <a:r>
            <a:rPr lang="tr-TR" sz="2000" b="0" kern="1200" dirty="0" smtClean="0">
              <a:solidFill>
                <a:schemeClr val="bg1"/>
              </a:solidFill>
            </a:rPr>
            <a:t>II </a:t>
          </a:r>
          <a:r>
            <a:rPr lang="tr-TR" sz="2000" b="0" i="0" u="none" strike="noStrike" kern="1200" baseline="0" dirty="0" smtClean="0">
              <a:solidFill>
                <a:schemeClr val="bg1"/>
              </a:solidFill>
              <a:latin typeface="+mn-lt"/>
              <a:ea typeface="+mn-ea"/>
              <a:cs typeface="+mn-cs"/>
            </a:rPr>
            <a:t>“Küresel Krizden Çıkışta Para Politikasının Rolü ve Türkiye Örneği”</a:t>
          </a:r>
        </a:p>
        <a:p>
          <a:pPr lvl="0" algn="just" defTabSz="889000">
            <a:lnSpc>
              <a:spcPct val="90000"/>
            </a:lnSpc>
            <a:spcBef>
              <a:spcPct val="0"/>
            </a:spcBef>
            <a:spcAft>
              <a:spcPct val="35000"/>
            </a:spcAft>
          </a:pPr>
          <a:r>
            <a:rPr lang="tr-TR" sz="2000" b="0" kern="1200" dirty="0" smtClean="0"/>
            <a:t>TCMB Başkanı Sn. Durmuş Yılmaz </a:t>
          </a:r>
        </a:p>
        <a:p>
          <a:pPr lvl="0" algn="l" defTabSz="889000">
            <a:lnSpc>
              <a:spcPct val="90000"/>
            </a:lnSpc>
            <a:spcBef>
              <a:spcPct val="0"/>
            </a:spcBef>
            <a:spcAft>
              <a:spcPct val="35000"/>
            </a:spcAft>
          </a:pPr>
          <a:endParaRPr lang="tr-TR" sz="2000" b="0" kern="1200" dirty="0"/>
        </a:p>
      </dsp:txBody>
      <dsp:txXfrm>
        <a:off x="1751113" y="1157126"/>
        <a:ext cx="6478486" cy="1051932"/>
      </dsp:txXfrm>
    </dsp:sp>
    <dsp:sp modelId="{8D331396-7698-4111-8465-C4C704C1543D}">
      <dsp:nvSpPr>
        <dsp:cNvPr id="0" name=""/>
        <dsp:cNvSpPr/>
      </dsp:nvSpPr>
      <dsp:spPr>
        <a:xfrm>
          <a:off x="105193" y="1262319"/>
          <a:ext cx="1645920" cy="841546"/>
        </a:xfrm>
        <a:prstGeom prst="roundRect">
          <a:avLst>
            <a:gd name="adj" fmla="val 10000"/>
          </a:avLst>
        </a:prstGeom>
        <a:blipFill rotWithShape="0">
          <a:blip xmlns:r="http://schemas.openxmlformats.org/officeDocument/2006/relationships" r:embed="rId2"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DD79D8-9284-4EEB-9B43-D50DC4CBD6CA}">
      <dsp:nvSpPr>
        <dsp:cNvPr id="0" name=""/>
        <dsp:cNvSpPr/>
      </dsp:nvSpPr>
      <dsp:spPr>
        <a:xfrm>
          <a:off x="0" y="2314252"/>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endParaRPr lang="tr-TR" sz="2000" b="0" kern="1200" dirty="0" smtClean="0"/>
        </a:p>
        <a:p>
          <a:pPr lvl="0" algn="just" defTabSz="889000">
            <a:lnSpc>
              <a:spcPct val="90000"/>
            </a:lnSpc>
            <a:spcBef>
              <a:spcPct val="0"/>
            </a:spcBef>
            <a:spcAft>
              <a:spcPct val="35000"/>
            </a:spcAft>
          </a:pPr>
          <a:r>
            <a:rPr lang="tr-TR" sz="2000" b="0" kern="1200" dirty="0" smtClean="0"/>
            <a:t>Türk Vergi Hukukunda Yorum ve İspat Paneli</a:t>
          </a:r>
        </a:p>
        <a:p>
          <a:pPr lvl="0" algn="just" defTabSz="889000">
            <a:lnSpc>
              <a:spcPct val="90000"/>
            </a:lnSpc>
            <a:spcBef>
              <a:spcPct val="0"/>
            </a:spcBef>
            <a:spcAft>
              <a:spcPct val="35000"/>
            </a:spcAft>
          </a:pPr>
          <a:endParaRPr lang="tr-TR" sz="2000" kern="1200" dirty="0"/>
        </a:p>
      </dsp:txBody>
      <dsp:txXfrm>
        <a:off x="1751113" y="2314252"/>
        <a:ext cx="6478486" cy="1051932"/>
      </dsp:txXfrm>
    </dsp:sp>
    <dsp:sp modelId="{B496460A-405A-41C5-A334-A3106E95ADF3}">
      <dsp:nvSpPr>
        <dsp:cNvPr id="0" name=""/>
        <dsp:cNvSpPr/>
      </dsp:nvSpPr>
      <dsp:spPr>
        <a:xfrm>
          <a:off x="105193" y="2419445"/>
          <a:ext cx="1645920" cy="841546"/>
        </a:xfrm>
        <a:prstGeom prst="roundRect">
          <a:avLst>
            <a:gd name="adj" fmla="val 10000"/>
          </a:avLst>
        </a:prstGeom>
        <a:blipFill rotWithShape="0">
          <a:blip xmlns:r="http://schemas.openxmlformats.org/officeDocument/2006/relationships" r:embed="rId3"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56783B-8DDC-439B-87E9-EA80DC6D0102}">
      <dsp:nvSpPr>
        <dsp:cNvPr id="0" name=""/>
        <dsp:cNvSpPr/>
      </dsp:nvSpPr>
      <dsp:spPr>
        <a:xfrm>
          <a:off x="0" y="3471378"/>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kern="1200" dirty="0" err="1" smtClean="0"/>
            <a:t>EAF’la</a:t>
          </a:r>
          <a:r>
            <a:rPr lang="tr-TR" sz="2000" b="0" kern="1200" dirty="0" smtClean="0"/>
            <a:t> birlikte düzenlenen “İktisadi Dalgalanmalar ve Küresel Kriz Konferansı“ </a:t>
          </a:r>
          <a:endParaRPr lang="tr-TR" sz="2000" b="0" kern="1200" dirty="0"/>
        </a:p>
      </dsp:txBody>
      <dsp:txXfrm>
        <a:off x="1751113" y="3471378"/>
        <a:ext cx="6478486" cy="1051932"/>
      </dsp:txXfrm>
    </dsp:sp>
    <dsp:sp modelId="{22E3F798-16FB-43EF-90C8-2034310EAC44}">
      <dsp:nvSpPr>
        <dsp:cNvPr id="0" name=""/>
        <dsp:cNvSpPr/>
      </dsp:nvSpPr>
      <dsp:spPr>
        <a:xfrm>
          <a:off x="105193" y="3576571"/>
          <a:ext cx="1645920" cy="841546"/>
        </a:xfrm>
        <a:prstGeom prst="roundRect">
          <a:avLst>
            <a:gd name="adj" fmla="val 10000"/>
          </a:avLst>
        </a:prstGeom>
        <a:blipFill rotWithShape="0">
          <a:blip xmlns:r="http://schemas.openxmlformats.org/officeDocument/2006/relationships" r:embed="rId4"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30879-44B9-48E9-9754-B5DEA5A8571B}">
      <dsp:nvSpPr>
        <dsp:cNvPr id="0" name=""/>
        <dsp:cNvSpPr/>
      </dsp:nvSpPr>
      <dsp:spPr>
        <a:xfrm>
          <a:off x="0" y="0"/>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Kredi Derecelendirme Kurumlarının Çalışma İlkeleri/Metodolojileri Rapor ve/veya Seminer</a:t>
          </a:r>
          <a:endParaRPr lang="tr-TR" sz="2000" b="0" kern="1200" dirty="0"/>
        </a:p>
      </dsp:txBody>
      <dsp:txXfrm>
        <a:off x="1751113" y="0"/>
        <a:ext cx="6478486" cy="1051932"/>
      </dsp:txXfrm>
    </dsp:sp>
    <dsp:sp modelId="{2C10DEEE-D705-4647-8323-135E161A7C1C}">
      <dsp:nvSpPr>
        <dsp:cNvPr id="0" name=""/>
        <dsp:cNvSpPr/>
      </dsp:nvSpPr>
      <dsp:spPr>
        <a:xfrm>
          <a:off x="142868" y="142877"/>
          <a:ext cx="1645920" cy="841546"/>
        </a:xfrm>
        <a:prstGeom prst="roundRect">
          <a:avLst>
            <a:gd name="adj" fmla="val 10000"/>
          </a:avLst>
        </a:prstGeom>
        <a:blipFill rotWithShape="0">
          <a:blip xmlns:r="http://schemas.openxmlformats.org/officeDocument/2006/relationships" r:embed="rId1"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EB98A7-D40C-423D-8749-2E450708F214}">
      <dsp:nvSpPr>
        <dsp:cNvPr id="0" name=""/>
        <dsp:cNvSpPr/>
      </dsp:nvSpPr>
      <dsp:spPr>
        <a:xfrm>
          <a:off x="0" y="1157126"/>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Cari İşlemler Açığı ve TL'deki Değerlenme  Konferansı</a:t>
          </a:r>
          <a:endParaRPr lang="tr-TR" sz="2000" b="0" kern="1200" dirty="0"/>
        </a:p>
      </dsp:txBody>
      <dsp:txXfrm>
        <a:off x="1751113" y="1157126"/>
        <a:ext cx="6478486" cy="1051932"/>
      </dsp:txXfrm>
    </dsp:sp>
    <dsp:sp modelId="{8D331396-7698-4111-8465-C4C704C1543D}">
      <dsp:nvSpPr>
        <dsp:cNvPr id="0" name=""/>
        <dsp:cNvSpPr/>
      </dsp:nvSpPr>
      <dsp:spPr>
        <a:xfrm>
          <a:off x="105193" y="1262319"/>
          <a:ext cx="1645920" cy="841546"/>
        </a:xfrm>
        <a:prstGeom prst="roundRect">
          <a:avLst>
            <a:gd name="adj" fmla="val 10000"/>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DD79D8-9284-4EEB-9B43-D50DC4CBD6CA}">
      <dsp:nvSpPr>
        <dsp:cNvPr id="0" name=""/>
        <dsp:cNvSpPr/>
      </dsp:nvSpPr>
      <dsp:spPr>
        <a:xfrm>
          <a:off x="0" y="2314252"/>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Vergi Reformu ve Dolaylı Vergilerin Güncelleştirilmesi Paneli</a:t>
          </a:r>
          <a:endParaRPr lang="tr-TR" sz="2000" kern="1200" dirty="0"/>
        </a:p>
      </dsp:txBody>
      <dsp:txXfrm>
        <a:off x="1751113" y="2314252"/>
        <a:ext cx="6478486" cy="1051932"/>
      </dsp:txXfrm>
    </dsp:sp>
    <dsp:sp modelId="{B496460A-405A-41C5-A334-A3106E95ADF3}">
      <dsp:nvSpPr>
        <dsp:cNvPr id="0" name=""/>
        <dsp:cNvSpPr/>
      </dsp:nvSpPr>
      <dsp:spPr>
        <a:xfrm>
          <a:off x="105193" y="2419445"/>
          <a:ext cx="1645920" cy="841546"/>
        </a:xfrm>
        <a:prstGeom prst="roundRect">
          <a:avLst>
            <a:gd name="adj" fmla="val 10000"/>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56783B-8DDC-439B-87E9-EA80DC6D0102}">
      <dsp:nvSpPr>
        <dsp:cNvPr id="0" name=""/>
        <dsp:cNvSpPr/>
      </dsp:nvSpPr>
      <dsp:spPr>
        <a:xfrm>
          <a:off x="0" y="3471378"/>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Kriz Sonrası Yeni Finansal Mimari, G20 Çerçevesinde Arayışlar Tartışma Dizini (1)</a:t>
          </a:r>
          <a:endParaRPr lang="tr-TR" sz="2000" b="0" kern="1200" dirty="0"/>
        </a:p>
      </dsp:txBody>
      <dsp:txXfrm>
        <a:off x="1751113" y="3471378"/>
        <a:ext cx="6478486" cy="1051932"/>
      </dsp:txXfrm>
    </dsp:sp>
    <dsp:sp modelId="{22E3F798-16FB-43EF-90C8-2034310EAC44}">
      <dsp:nvSpPr>
        <dsp:cNvPr id="0" name=""/>
        <dsp:cNvSpPr/>
      </dsp:nvSpPr>
      <dsp:spPr>
        <a:xfrm>
          <a:off x="105193" y="3576571"/>
          <a:ext cx="1645920" cy="841546"/>
        </a:xfrm>
        <a:prstGeom prst="roundRect">
          <a:avLst>
            <a:gd name="adj" fmla="val 10000"/>
          </a:avLst>
        </a:prstGeom>
        <a:blipFill rotWithShape="0">
          <a:blip xmlns:r="http://schemas.openxmlformats.org/officeDocument/2006/relationships" r:embed="rId4"/>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30879-44B9-48E9-9754-B5DEA5A8571B}">
      <dsp:nvSpPr>
        <dsp:cNvPr id="0" name=""/>
        <dsp:cNvSpPr/>
      </dsp:nvSpPr>
      <dsp:spPr>
        <a:xfrm>
          <a:off x="0" y="0"/>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kern="1200" dirty="0" smtClean="0"/>
            <a:t>Sanayi Politikaları Yuvarlak Masa </a:t>
          </a:r>
          <a:r>
            <a:rPr lang="tr-TR" sz="2000" b="0" kern="1200" dirty="0" smtClean="0"/>
            <a:t>Toplantısı - I</a:t>
          </a:r>
          <a:endParaRPr lang="tr-TR" sz="2000" kern="1200" dirty="0"/>
        </a:p>
      </dsp:txBody>
      <dsp:txXfrm>
        <a:off x="1751113" y="0"/>
        <a:ext cx="6478486" cy="1051932"/>
      </dsp:txXfrm>
    </dsp:sp>
    <dsp:sp modelId="{2C10DEEE-D705-4647-8323-135E161A7C1C}">
      <dsp:nvSpPr>
        <dsp:cNvPr id="0" name=""/>
        <dsp:cNvSpPr/>
      </dsp:nvSpPr>
      <dsp:spPr>
        <a:xfrm>
          <a:off x="105193" y="105193"/>
          <a:ext cx="1645920" cy="841546"/>
        </a:xfrm>
        <a:prstGeom prst="roundRect">
          <a:avLst>
            <a:gd name="adj" fmla="val 10000"/>
          </a:avLst>
        </a:prstGeom>
        <a:blipFill rotWithShape="1">
          <a:blip xmlns:r="http://schemas.openxmlformats.org/officeDocument/2006/relationships" r:embed="rId1"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EB98A7-D40C-423D-8749-2E450708F214}">
      <dsp:nvSpPr>
        <dsp:cNvPr id="0" name=""/>
        <dsp:cNvSpPr/>
      </dsp:nvSpPr>
      <dsp:spPr>
        <a:xfrm>
          <a:off x="0" y="1139022"/>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kern="1200" dirty="0" smtClean="0"/>
            <a:t>World </a:t>
          </a:r>
          <a:r>
            <a:rPr lang="tr-TR" sz="2000" b="0" kern="1200" dirty="0" err="1" smtClean="0"/>
            <a:t>Energy</a:t>
          </a:r>
          <a:r>
            <a:rPr lang="tr-TR" sz="2000" b="0" kern="1200" dirty="0" smtClean="0"/>
            <a:t> Outlook Türkiye </a:t>
          </a:r>
          <a:r>
            <a:rPr lang="tr-TR" sz="2000" b="0" kern="1200" dirty="0" smtClean="0"/>
            <a:t>Tanıtımı</a:t>
          </a:r>
          <a:endParaRPr lang="tr-TR" sz="2000" kern="1200" dirty="0"/>
        </a:p>
      </dsp:txBody>
      <dsp:txXfrm>
        <a:off x="1751113" y="1139022"/>
        <a:ext cx="6478486" cy="1051932"/>
      </dsp:txXfrm>
    </dsp:sp>
    <dsp:sp modelId="{8D331396-7698-4111-8465-C4C704C1543D}">
      <dsp:nvSpPr>
        <dsp:cNvPr id="0" name=""/>
        <dsp:cNvSpPr/>
      </dsp:nvSpPr>
      <dsp:spPr>
        <a:xfrm>
          <a:off x="105193" y="1262319"/>
          <a:ext cx="1645920" cy="841546"/>
        </a:xfrm>
        <a:prstGeom prst="roundRect">
          <a:avLst>
            <a:gd name="adj" fmla="val 10000"/>
          </a:avLst>
        </a:prstGeom>
        <a:blipFill rotWithShape="1">
          <a:blip xmlns:r="http://schemas.openxmlformats.org/officeDocument/2006/relationships" r:embed="rId2"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DD79D8-9284-4EEB-9B43-D50DC4CBD6CA}">
      <dsp:nvSpPr>
        <dsp:cNvPr id="0" name=""/>
        <dsp:cNvSpPr/>
      </dsp:nvSpPr>
      <dsp:spPr>
        <a:xfrm>
          <a:off x="0" y="2314252"/>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kern="1200" dirty="0" smtClean="0"/>
            <a:t>Türkiye Sanayisine </a:t>
          </a:r>
          <a:r>
            <a:rPr lang="tr-TR" sz="2000" b="0" kern="1200" dirty="0" err="1" smtClean="0"/>
            <a:t>Sektörel</a:t>
          </a:r>
          <a:r>
            <a:rPr lang="tr-TR" sz="2000" b="0" kern="1200" dirty="0" smtClean="0"/>
            <a:t> Bakış: Gemi İnşa </a:t>
          </a:r>
          <a:r>
            <a:rPr lang="tr-TR" sz="2000" b="0" kern="1200" dirty="0" smtClean="0"/>
            <a:t>Sanayii</a:t>
          </a:r>
          <a:endParaRPr lang="tr-TR" sz="2000" kern="1200" dirty="0"/>
        </a:p>
      </dsp:txBody>
      <dsp:txXfrm>
        <a:off x="1751113" y="2314252"/>
        <a:ext cx="6478486" cy="1051932"/>
      </dsp:txXfrm>
    </dsp:sp>
    <dsp:sp modelId="{B496460A-405A-41C5-A334-A3106E95ADF3}">
      <dsp:nvSpPr>
        <dsp:cNvPr id="0" name=""/>
        <dsp:cNvSpPr/>
      </dsp:nvSpPr>
      <dsp:spPr>
        <a:xfrm>
          <a:off x="105193" y="2419445"/>
          <a:ext cx="1645920" cy="841546"/>
        </a:xfrm>
        <a:prstGeom prst="roundRect">
          <a:avLst>
            <a:gd name="adj" fmla="val 10000"/>
          </a:avLst>
        </a:prstGeom>
        <a:blipFill rotWithShape="1">
          <a:blip xmlns:r="http://schemas.openxmlformats.org/officeDocument/2006/relationships" r:embed="rId3"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56783B-8DDC-439B-87E9-EA80DC6D0102}">
      <dsp:nvSpPr>
        <dsp:cNvPr id="0" name=""/>
        <dsp:cNvSpPr/>
      </dsp:nvSpPr>
      <dsp:spPr>
        <a:xfrm>
          <a:off x="0" y="3471378"/>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İklim Değişikliği 16. Taraflar Toplantısına </a:t>
          </a:r>
          <a:r>
            <a:rPr lang="tr-TR" sz="2000" kern="1200" dirty="0" smtClean="0"/>
            <a:t>katılım</a:t>
          </a:r>
          <a:endParaRPr lang="tr-TR" sz="2000" kern="1200" dirty="0"/>
        </a:p>
      </dsp:txBody>
      <dsp:txXfrm>
        <a:off x="1751113" y="3471378"/>
        <a:ext cx="6478486" cy="1051932"/>
      </dsp:txXfrm>
    </dsp:sp>
    <dsp:sp modelId="{22E3F798-16FB-43EF-90C8-2034310EAC44}">
      <dsp:nvSpPr>
        <dsp:cNvPr id="0" name=""/>
        <dsp:cNvSpPr/>
      </dsp:nvSpPr>
      <dsp:spPr>
        <a:xfrm>
          <a:off x="105193" y="3576571"/>
          <a:ext cx="1645920" cy="841546"/>
        </a:xfrm>
        <a:prstGeom prst="roundRect">
          <a:avLst>
            <a:gd name="adj" fmla="val 10000"/>
          </a:avLst>
        </a:prstGeom>
        <a:blipFill rotWithShape="1">
          <a:blip xmlns:r="http://schemas.openxmlformats.org/officeDocument/2006/relationships" r:embed="rId4"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30879-44B9-48E9-9754-B5DEA5A8571B}">
      <dsp:nvSpPr>
        <dsp:cNvPr id="0" name=""/>
        <dsp:cNvSpPr/>
      </dsp:nvSpPr>
      <dsp:spPr>
        <a:xfrm>
          <a:off x="0" y="0"/>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Türkiye Savunma Sanayi Yol </a:t>
          </a:r>
          <a:r>
            <a:rPr lang="tr-TR" sz="2000" kern="1200" dirty="0" err="1" smtClean="0"/>
            <a:t>Haritası’nın</a:t>
          </a:r>
          <a:r>
            <a:rPr lang="tr-TR" sz="2000" kern="1200" dirty="0" smtClean="0"/>
            <a:t> hazırlanması</a:t>
          </a:r>
          <a:endParaRPr lang="tr-TR" sz="2000" kern="1200" dirty="0"/>
        </a:p>
      </dsp:txBody>
      <dsp:txXfrm>
        <a:off x="1751113" y="0"/>
        <a:ext cx="6478486" cy="1051932"/>
      </dsp:txXfrm>
    </dsp:sp>
    <dsp:sp modelId="{2C10DEEE-D705-4647-8323-135E161A7C1C}">
      <dsp:nvSpPr>
        <dsp:cNvPr id="0" name=""/>
        <dsp:cNvSpPr/>
      </dsp:nvSpPr>
      <dsp:spPr>
        <a:xfrm>
          <a:off x="105193" y="105193"/>
          <a:ext cx="1645920" cy="841546"/>
        </a:xfrm>
        <a:prstGeom prst="roundRect">
          <a:avLst>
            <a:gd name="adj" fmla="val 10000"/>
          </a:avLst>
        </a:prstGeom>
        <a:blipFill rotWithShape="1">
          <a:blip xmlns:r="http://schemas.openxmlformats.org/officeDocument/2006/relationships" r:embed="rId1"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EB98A7-D40C-423D-8749-2E450708F214}">
      <dsp:nvSpPr>
        <dsp:cNvPr id="0" name=""/>
        <dsp:cNvSpPr/>
      </dsp:nvSpPr>
      <dsp:spPr>
        <a:xfrm>
          <a:off x="0" y="1139022"/>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“Turizm Sektörü Strateji  </a:t>
          </a:r>
          <a:r>
            <a:rPr lang="tr-TR" sz="2000" kern="1200" dirty="0" err="1" smtClean="0"/>
            <a:t>Belgesi”nin</a:t>
          </a:r>
          <a:r>
            <a:rPr lang="tr-TR" sz="2000" kern="1200" dirty="0" smtClean="0"/>
            <a:t> hazırlanması</a:t>
          </a:r>
          <a:endParaRPr lang="tr-TR" sz="2000" kern="1200" dirty="0"/>
        </a:p>
      </dsp:txBody>
      <dsp:txXfrm>
        <a:off x="1751113" y="1139022"/>
        <a:ext cx="6478486" cy="1051932"/>
      </dsp:txXfrm>
    </dsp:sp>
    <dsp:sp modelId="{8D331396-7698-4111-8465-C4C704C1543D}">
      <dsp:nvSpPr>
        <dsp:cNvPr id="0" name=""/>
        <dsp:cNvSpPr/>
      </dsp:nvSpPr>
      <dsp:spPr>
        <a:xfrm>
          <a:off x="105193" y="1262319"/>
          <a:ext cx="1645920" cy="841546"/>
        </a:xfrm>
        <a:prstGeom prst="roundRect">
          <a:avLst>
            <a:gd name="adj" fmla="val 10000"/>
          </a:avLst>
        </a:prstGeom>
        <a:blipFill rotWithShape="1">
          <a:blip xmlns:r="http://schemas.openxmlformats.org/officeDocument/2006/relationships" r:embed="rId2"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DD79D8-9284-4EEB-9B43-D50DC4CBD6CA}">
      <dsp:nvSpPr>
        <dsp:cNvPr id="0" name=""/>
        <dsp:cNvSpPr/>
      </dsp:nvSpPr>
      <dsp:spPr>
        <a:xfrm>
          <a:off x="0" y="2314252"/>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Sanayi Politikaları Yuvarlak Masa Toplantısı- II</a:t>
          </a:r>
          <a:endParaRPr lang="tr-TR" sz="2000" kern="1200" dirty="0"/>
        </a:p>
      </dsp:txBody>
      <dsp:txXfrm>
        <a:off x="1751113" y="2314252"/>
        <a:ext cx="6478486" cy="1051932"/>
      </dsp:txXfrm>
    </dsp:sp>
    <dsp:sp modelId="{B496460A-405A-41C5-A334-A3106E95ADF3}">
      <dsp:nvSpPr>
        <dsp:cNvPr id="0" name=""/>
        <dsp:cNvSpPr/>
      </dsp:nvSpPr>
      <dsp:spPr>
        <a:xfrm>
          <a:off x="105193" y="2419445"/>
          <a:ext cx="1645920" cy="841546"/>
        </a:xfrm>
        <a:prstGeom prst="roundRect">
          <a:avLst>
            <a:gd name="adj" fmla="val 10000"/>
          </a:avLst>
        </a:prstGeom>
        <a:blipFill rotWithShape="1">
          <a:blip xmlns:r="http://schemas.openxmlformats.org/officeDocument/2006/relationships" r:embed="rId3"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56783B-8DDC-439B-87E9-EA80DC6D0102}">
      <dsp:nvSpPr>
        <dsp:cNvPr id="0" name=""/>
        <dsp:cNvSpPr/>
      </dsp:nvSpPr>
      <dsp:spPr>
        <a:xfrm>
          <a:off x="0" y="3471378"/>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Enerji Sektörü Değerlendirme </a:t>
          </a:r>
          <a:r>
            <a:rPr lang="tr-TR" sz="2000" kern="1200" dirty="0" smtClean="0"/>
            <a:t>Platformu</a:t>
          </a:r>
          <a:endParaRPr lang="tr-TR" sz="2000" kern="1200" dirty="0"/>
        </a:p>
      </dsp:txBody>
      <dsp:txXfrm>
        <a:off x="1751113" y="3471378"/>
        <a:ext cx="6478486" cy="1051932"/>
      </dsp:txXfrm>
    </dsp:sp>
    <dsp:sp modelId="{22E3F798-16FB-43EF-90C8-2034310EAC44}">
      <dsp:nvSpPr>
        <dsp:cNvPr id="0" name=""/>
        <dsp:cNvSpPr/>
      </dsp:nvSpPr>
      <dsp:spPr>
        <a:xfrm>
          <a:off x="105193" y="3576571"/>
          <a:ext cx="1645920" cy="841546"/>
        </a:xfrm>
        <a:prstGeom prst="roundRect">
          <a:avLst>
            <a:gd name="adj" fmla="val 10000"/>
          </a:avLst>
        </a:prstGeom>
        <a:blipFill rotWithShape="1">
          <a:blip xmlns:r="http://schemas.openxmlformats.org/officeDocument/2006/relationships" r:embed="rId4"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30879-44B9-48E9-9754-B5DEA5A8571B}">
      <dsp:nvSpPr>
        <dsp:cNvPr id="0" name=""/>
        <dsp:cNvSpPr/>
      </dsp:nvSpPr>
      <dsp:spPr>
        <a:xfrm>
          <a:off x="0" y="0"/>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kern="1200" dirty="0" smtClean="0"/>
            <a:t>Reel Sektörde İç Denetim Uygulamaları: Tespit ve Öneriler Raporu</a:t>
          </a:r>
          <a:endParaRPr lang="tr-TR" sz="2000" b="0" kern="1200" dirty="0"/>
        </a:p>
      </dsp:txBody>
      <dsp:txXfrm>
        <a:off x="1751113" y="0"/>
        <a:ext cx="6478486" cy="1051932"/>
      </dsp:txXfrm>
    </dsp:sp>
    <dsp:sp modelId="{2C10DEEE-D705-4647-8323-135E161A7C1C}">
      <dsp:nvSpPr>
        <dsp:cNvPr id="0" name=""/>
        <dsp:cNvSpPr/>
      </dsp:nvSpPr>
      <dsp:spPr>
        <a:xfrm>
          <a:off x="105193" y="105193"/>
          <a:ext cx="1645920" cy="841546"/>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EB98A7-D40C-423D-8749-2E450708F214}">
      <dsp:nvSpPr>
        <dsp:cNvPr id="0" name=""/>
        <dsp:cNvSpPr/>
      </dsp:nvSpPr>
      <dsp:spPr>
        <a:xfrm>
          <a:off x="0" y="1139022"/>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kern="1200" dirty="0" smtClean="0"/>
            <a:t>TÜSİAD Fikri Haklar Sözlüğü</a:t>
          </a:r>
          <a:endParaRPr lang="tr-TR" sz="2000" b="0" kern="1200" dirty="0"/>
        </a:p>
      </dsp:txBody>
      <dsp:txXfrm>
        <a:off x="1751113" y="1139022"/>
        <a:ext cx="6478486" cy="1051932"/>
      </dsp:txXfrm>
    </dsp:sp>
    <dsp:sp modelId="{8D331396-7698-4111-8465-C4C704C1543D}">
      <dsp:nvSpPr>
        <dsp:cNvPr id="0" name=""/>
        <dsp:cNvSpPr/>
      </dsp:nvSpPr>
      <dsp:spPr>
        <a:xfrm>
          <a:off x="105193" y="1262319"/>
          <a:ext cx="1645920" cy="841546"/>
        </a:xfrm>
        <a:prstGeom prst="roundRect">
          <a:avLst>
            <a:gd name="adj" fmla="val 10000"/>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DD79D8-9284-4EEB-9B43-D50DC4CBD6CA}">
      <dsp:nvSpPr>
        <dsp:cNvPr id="0" name=""/>
        <dsp:cNvSpPr/>
      </dsp:nvSpPr>
      <dsp:spPr>
        <a:xfrm>
          <a:off x="0" y="2314252"/>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kern="1200" dirty="0" smtClean="0"/>
            <a:t>Yönetim Kurulları için Kurumsal Yönetim Prensipleri Rehberi</a:t>
          </a:r>
          <a:endParaRPr lang="tr-TR" sz="2000" b="0" kern="1200" dirty="0"/>
        </a:p>
      </dsp:txBody>
      <dsp:txXfrm>
        <a:off x="1751113" y="2314252"/>
        <a:ext cx="6478486" cy="1051932"/>
      </dsp:txXfrm>
    </dsp:sp>
    <dsp:sp modelId="{B496460A-405A-41C5-A334-A3106E95ADF3}">
      <dsp:nvSpPr>
        <dsp:cNvPr id="0" name=""/>
        <dsp:cNvSpPr/>
      </dsp:nvSpPr>
      <dsp:spPr>
        <a:xfrm>
          <a:off x="105193" y="2419445"/>
          <a:ext cx="1645920" cy="841546"/>
        </a:xfrm>
        <a:prstGeom prst="roundRect">
          <a:avLst>
            <a:gd name="adj" fmla="val 10000"/>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B82A8A9-70F9-459F-8E3B-403DDC07A0F3}">
      <dsp:nvSpPr>
        <dsp:cNvPr id="0" name=""/>
        <dsp:cNvSpPr/>
      </dsp:nvSpPr>
      <dsp:spPr>
        <a:xfrm>
          <a:off x="0" y="3443270"/>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kern="1200" baseline="0" dirty="0" smtClean="0"/>
            <a:t>Küresel İlkeler </a:t>
          </a:r>
          <a:r>
            <a:rPr lang="tr-TR" sz="2000" b="0" kern="1200" baseline="0" dirty="0" smtClean="0"/>
            <a:t>Sözleşmesi İlerleme Bildirim Raporu - 2010</a:t>
          </a:r>
          <a:endParaRPr lang="tr-TR" sz="2000" b="0" kern="1200" dirty="0"/>
        </a:p>
      </dsp:txBody>
      <dsp:txXfrm>
        <a:off x="1751113" y="3443270"/>
        <a:ext cx="6478486" cy="1051932"/>
      </dsp:txXfrm>
    </dsp:sp>
    <dsp:sp modelId="{AA0402A7-77E1-4D1B-BAE4-5B3177D5C5AE}">
      <dsp:nvSpPr>
        <dsp:cNvPr id="0" name=""/>
        <dsp:cNvSpPr/>
      </dsp:nvSpPr>
      <dsp:spPr>
        <a:xfrm>
          <a:off x="105193" y="3576571"/>
          <a:ext cx="1645920" cy="841546"/>
        </a:xfrm>
        <a:prstGeom prst="roundRect">
          <a:avLst>
            <a:gd name="adj" fmla="val 10000"/>
          </a:avLst>
        </a:prstGeom>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5137CA-6BE9-47FA-B795-9D6884D9EC98}">
      <dsp:nvSpPr>
        <dsp:cNvPr id="0" name=""/>
        <dsp:cNvSpPr/>
      </dsp:nvSpPr>
      <dsp:spPr>
        <a:xfrm>
          <a:off x="0" y="0"/>
          <a:ext cx="8229600" cy="112714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u="none" kern="1200" dirty="0" smtClean="0"/>
            <a:t>TTK </a:t>
          </a:r>
          <a:r>
            <a:rPr lang="tr-TR" sz="2000" b="0" u="none" kern="1200" dirty="0" smtClean="0"/>
            <a:t>Semineri – Yönetim Kurulu Üyelerinin Sorumlulukları</a:t>
          </a:r>
        </a:p>
        <a:p>
          <a:pPr lvl="0" algn="just" defTabSz="889000">
            <a:lnSpc>
              <a:spcPct val="90000"/>
            </a:lnSpc>
            <a:spcBef>
              <a:spcPct val="0"/>
            </a:spcBef>
            <a:spcAft>
              <a:spcPct val="35000"/>
            </a:spcAft>
          </a:pPr>
          <a:r>
            <a:rPr lang="tr-TR" sz="2000" b="0" u="none" kern="1200" dirty="0" smtClean="0"/>
            <a:t>Fikri Hak Yönetimi: Strateji Nasıl Oluşturulur?</a:t>
          </a:r>
          <a:endParaRPr lang="tr-TR" sz="2000" b="0" u="sng" kern="1200" dirty="0" smtClean="0"/>
        </a:p>
      </dsp:txBody>
      <dsp:txXfrm>
        <a:off x="1758634" y="0"/>
        <a:ext cx="6470965" cy="1127140"/>
      </dsp:txXfrm>
    </dsp:sp>
    <dsp:sp modelId="{07B6B70C-58B3-40F0-BFF9-DA2CA3134621}">
      <dsp:nvSpPr>
        <dsp:cNvPr id="0" name=""/>
        <dsp:cNvSpPr/>
      </dsp:nvSpPr>
      <dsp:spPr>
        <a:xfrm>
          <a:off x="112714" y="112714"/>
          <a:ext cx="1645920" cy="901712"/>
        </a:xfrm>
        <a:prstGeom prst="roundRect">
          <a:avLst>
            <a:gd name="adj" fmla="val 10000"/>
          </a:avLst>
        </a:prstGeom>
        <a:blipFill rotWithShape="1">
          <a:blip xmlns:r="http://schemas.openxmlformats.org/officeDocument/2006/relationships" r:embed="rId1"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A019593-DFC8-484F-BA25-0C35A5AA5EFC}">
      <dsp:nvSpPr>
        <dsp:cNvPr id="0" name=""/>
        <dsp:cNvSpPr/>
      </dsp:nvSpPr>
      <dsp:spPr>
        <a:xfrm>
          <a:off x="0" y="1239854"/>
          <a:ext cx="8229600" cy="141803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u="none" kern="1200" dirty="0" smtClean="0"/>
            <a:t>Hissedarlar ile Diğer Paydaşların Bilgilendirilmesi ve Şeffaflık Kitapçığı</a:t>
          </a:r>
        </a:p>
        <a:p>
          <a:pPr lvl="0" algn="just" defTabSz="889000">
            <a:lnSpc>
              <a:spcPct val="90000"/>
            </a:lnSpc>
            <a:spcBef>
              <a:spcPct val="0"/>
            </a:spcBef>
            <a:spcAft>
              <a:spcPct val="35000"/>
            </a:spcAft>
          </a:pPr>
          <a:r>
            <a:rPr lang="tr-TR" sz="2000" b="0" u="none" kern="1200" dirty="0" smtClean="0"/>
            <a:t>Hissedar Hakları ve Görevleri Kitapçığı</a:t>
          </a:r>
        </a:p>
        <a:p>
          <a:pPr lvl="0" algn="just" defTabSz="889000">
            <a:lnSpc>
              <a:spcPct val="90000"/>
            </a:lnSpc>
            <a:spcBef>
              <a:spcPct val="0"/>
            </a:spcBef>
            <a:spcAft>
              <a:spcPct val="35000"/>
            </a:spcAft>
          </a:pPr>
          <a:r>
            <a:rPr lang="tr-TR" sz="2000" b="0" u="none" kern="1200" dirty="0" smtClean="0"/>
            <a:t>Denetim Komitelerinin Rolü ve Önemi Raporu</a:t>
          </a:r>
          <a:endParaRPr lang="tr-TR" sz="2000" b="0" u="none" kern="1200" dirty="0"/>
        </a:p>
      </dsp:txBody>
      <dsp:txXfrm>
        <a:off x="1758634" y="1239854"/>
        <a:ext cx="6470965" cy="1418033"/>
      </dsp:txXfrm>
    </dsp:sp>
    <dsp:sp modelId="{619B7A0A-4194-45B3-8A1E-067723FF8EA5}">
      <dsp:nvSpPr>
        <dsp:cNvPr id="0" name=""/>
        <dsp:cNvSpPr/>
      </dsp:nvSpPr>
      <dsp:spPr>
        <a:xfrm>
          <a:off x="112714" y="1498015"/>
          <a:ext cx="1645920" cy="901712"/>
        </a:xfrm>
        <a:prstGeom prst="roundRect">
          <a:avLst>
            <a:gd name="adj" fmla="val 10000"/>
          </a:avLst>
        </a:prstGeom>
        <a:blipFill rotWithShape="1">
          <a:blip xmlns:r="http://schemas.openxmlformats.org/officeDocument/2006/relationships" r:embed="rId2"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EB01053-52C3-46FA-9447-1B51850A86B9}">
      <dsp:nvSpPr>
        <dsp:cNvPr id="0" name=""/>
        <dsp:cNvSpPr/>
      </dsp:nvSpPr>
      <dsp:spPr>
        <a:xfrm>
          <a:off x="0" y="2770602"/>
          <a:ext cx="8229600" cy="112714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u="none" kern="1200" dirty="0" smtClean="0"/>
            <a:t>Türkiye’de Büyümeyi Sınırlayan Etkenler: Bir Önceliklendirme Çalışması</a:t>
          </a:r>
          <a:endParaRPr lang="tr-TR" sz="2000" b="0" u="none" kern="1200" dirty="0"/>
        </a:p>
      </dsp:txBody>
      <dsp:txXfrm>
        <a:off x="1758634" y="2770602"/>
        <a:ext cx="6470965" cy="1127140"/>
      </dsp:txXfrm>
    </dsp:sp>
    <dsp:sp modelId="{FB066DE2-C2E4-4DD7-9DCC-DE9F2521C922}">
      <dsp:nvSpPr>
        <dsp:cNvPr id="0" name=""/>
        <dsp:cNvSpPr/>
      </dsp:nvSpPr>
      <dsp:spPr>
        <a:xfrm>
          <a:off x="112714" y="2883316"/>
          <a:ext cx="1645920" cy="901712"/>
        </a:xfrm>
        <a:prstGeom prst="roundRect">
          <a:avLst>
            <a:gd name="adj" fmla="val 10000"/>
          </a:avLst>
        </a:prstGeom>
        <a:blipFill rotWithShape="1">
          <a:blip xmlns:r="http://schemas.openxmlformats.org/officeDocument/2006/relationships" r:embed="rId3"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68FFFC8-3714-4CC8-9ABD-F9294F348A8A}">
      <dsp:nvSpPr>
        <dsp:cNvPr id="0" name=""/>
        <dsp:cNvSpPr/>
      </dsp:nvSpPr>
      <dsp:spPr>
        <a:xfrm>
          <a:off x="0" y="4010457"/>
          <a:ext cx="8229600" cy="112714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u="none" kern="1200" dirty="0" smtClean="0"/>
            <a:t>VİZYON 2050 Raporunun Hazırlanması ve </a:t>
          </a:r>
          <a:r>
            <a:rPr lang="tr-TR" sz="2000" b="0" u="none" kern="1200" dirty="0" smtClean="0"/>
            <a:t>Tanıtımı</a:t>
          </a:r>
          <a:endParaRPr lang="tr-TR" sz="2000" b="0" u="none" kern="1200" dirty="0" smtClean="0"/>
        </a:p>
      </dsp:txBody>
      <dsp:txXfrm>
        <a:off x="1758634" y="4010457"/>
        <a:ext cx="6470965" cy="1127140"/>
      </dsp:txXfrm>
    </dsp:sp>
    <dsp:sp modelId="{F9A51B07-EF46-45FC-9B5F-04382E5FF37A}">
      <dsp:nvSpPr>
        <dsp:cNvPr id="0" name=""/>
        <dsp:cNvSpPr/>
      </dsp:nvSpPr>
      <dsp:spPr>
        <a:xfrm>
          <a:off x="112714" y="4123171"/>
          <a:ext cx="1645920" cy="901712"/>
        </a:xfrm>
        <a:prstGeom prst="roundRect">
          <a:avLst>
            <a:gd name="adj" fmla="val 10000"/>
          </a:avLst>
        </a:prstGeom>
        <a:blipFill rotWithShape="1">
          <a:blip xmlns:r="http://schemas.openxmlformats.org/officeDocument/2006/relationships" r:embed="rId4"/>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30879-44B9-48E9-9754-B5DEA5A8571B}">
      <dsp:nvSpPr>
        <dsp:cNvPr id="0" name=""/>
        <dsp:cNvSpPr/>
      </dsp:nvSpPr>
      <dsp:spPr>
        <a:xfrm>
          <a:off x="0" y="0"/>
          <a:ext cx="8229600" cy="14143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err="1" smtClean="0"/>
            <a:t>TÜRKONFED’in</a:t>
          </a:r>
          <a:r>
            <a:rPr lang="tr-TR" sz="2000" kern="1200" dirty="0" smtClean="0"/>
            <a:t> Federasyon Yapısının Genişlemesi ve Derinleşmesi Projesi (2010-2017)</a:t>
          </a:r>
          <a:endParaRPr lang="tr-TR" sz="2000" kern="1200" dirty="0"/>
        </a:p>
      </dsp:txBody>
      <dsp:txXfrm>
        <a:off x="1787356" y="0"/>
        <a:ext cx="6442243" cy="1414363"/>
      </dsp:txXfrm>
    </dsp:sp>
    <dsp:sp modelId="{2C10DEEE-D705-4647-8323-135E161A7C1C}">
      <dsp:nvSpPr>
        <dsp:cNvPr id="0" name=""/>
        <dsp:cNvSpPr/>
      </dsp:nvSpPr>
      <dsp:spPr>
        <a:xfrm>
          <a:off x="141436" y="141436"/>
          <a:ext cx="1645920" cy="1131490"/>
        </a:xfrm>
        <a:prstGeom prst="roundRect">
          <a:avLst>
            <a:gd name="adj" fmla="val 10000"/>
          </a:avLst>
        </a:prstGeom>
        <a:blipFill rotWithShape="0">
          <a:blip xmlns:r="http://schemas.openxmlformats.org/officeDocument/2006/relationships" r:embed="rId1"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EB98A7-D40C-423D-8749-2E450708F214}">
      <dsp:nvSpPr>
        <dsp:cNvPr id="0" name=""/>
        <dsp:cNvSpPr/>
      </dsp:nvSpPr>
      <dsp:spPr>
        <a:xfrm>
          <a:off x="0" y="1536819"/>
          <a:ext cx="8229600" cy="14143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“Bölgesel Gelişme ve İş Dünyasının Rolü Toplantıları”</a:t>
          </a:r>
        </a:p>
        <a:p>
          <a:pPr lvl="0" algn="l" defTabSz="889000">
            <a:lnSpc>
              <a:spcPct val="90000"/>
            </a:lnSpc>
            <a:spcBef>
              <a:spcPct val="0"/>
            </a:spcBef>
            <a:spcAft>
              <a:spcPct val="35000"/>
            </a:spcAft>
          </a:pPr>
          <a:r>
            <a:rPr lang="tr-TR" sz="2000" kern="1200" dirty="0" smtClean="0"/>
            <a:t>(Gaziantep, Trabzon,  Elazığ - Tunceli, Bursa ve Edirne-Keşan)</a:t>
          </a:r>
          <a:endParaRPr lang="tr-TR" sz="2000" kern="1200" dirty="0"/>
        </a:p>
      </dsp:txBody>
      <dsp:txXfrm>
        <a:off x="1787356" y="1536819"/>
        <a:ext cx="6442243" cy="1414363"/>
      </dsp:txXfrm>
    </dsp:sp>
    <dsp:sp modelId="{8D331396-7698-4111-8465-C4C704C1543D}">
      <dsp:nvSpPr>
        <dsp:cNvPr id="0" name=""/>
        <dsp:cNvSpPr/>
      </dsp:nvSpPr>
      <dsp:spPr>
        <a:xfrm>
          <a:off x="141436" y="1697236"/>
          <a:ext cx="1645920" cy="1131490"/>
        </a:xfrm>
        <a:prstGeom prst="roundRect">
          <a:avLst>
            <a:gd name="adj" fmla="val 10000"/>
          </a:avLst>
        </a:prstGeom>
        <a:blipFill rotWithShape="0">
          <a:blip xmlns:r="http://schemas.openxmlformats.org/officeDocument/2006/relationships" r:embed="rId2"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DD79D8-9284-4EEB-9B43-D50DC4CBD6CA}">
      <dsp:nvSpPr>
        <dsp:cNvPr id="0" name=""/>
        <dsp:cNvSpPr/>
      </dsp:nvSpPr>
      <dsp:spPr>
        <a:xfrm>
          <a:off x="0" y="3111599"/>
          <a:ext cx="8229600" cy="14143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TÜSİAD, TÜRKONFED, TÜSİAD-Sabancı Üniversitesi Rekabet Forumu (REF) ve Ulusal </a:t>
          </a:r>
          <a:r>
            <a:rPr lang="tr-TR" sz="2000" kern="1200" dirty="0" err="1" smtClean="0"/>
            <a:t>İnovasyon</a:t>
          </a:r>
          <a:r>
            <a:rPr lang="tr-TR" sz="2000" kern="1200" dirty="0" smtClean="0"/>
            <a:t> Girişimi (UİG) ortaklığı ile yürütülen ve TÜBİTAK destekli Bölgesel </a:t>
          </a:r>
          <a:r>
            <a:rPr lang="tr-TR" sz="2000" kern="1200" dirty="0" err="1" smtClean="0"/>
            <a:t>İnovasyon</a:t>
          </a:r>
          <a:r>
            <a:rPr lang="tr-TR" sz="2000" kern="1200" dirty="0" smtClean="0"/>
            <a:t> Merkezleri Projesi kapsamında oluşturulan ilk merkez: Elektronik ve Bilişim Bölgesel </a:t>
          </a:r>
          <a:r>
            <a:rPr lang="tr-TR" sz="2000" kern="1200" dirty="0" err="1" smtClean="0"/>
            <a:t>İnovasyon</a:t>
          </a:r>
          <a:r>
            <a:rPr lang="tr-TR" sz="2000" kern="1200" dirty="0" smtClean="0"/>
            <a:t> Merkezi (İzmir)</a:t>
          </a:r>
          <a:endParaRPr lang="tr-TR" sz="2000" kern="1200" dirty="0"/>
        </a:p>
      </dsp:txBody>
      <dsp:txXfrm>
        <a:off x="1787356" y="3111599"/>
        <a:ext cx="6442243" cy="1414363"/>
      </dsp:txXfrm>
    </dsp:sp>
    <dsp:sp modelId="{B496460A-405A-41C5-A334-A3106E95ADF3}">
      <dsp:nvSpPr>
        <dsp:cNvPr id="0" name=""/>
        <dsp:cNvSpPr/>
      </dsp:nvSpPr>
      <dsp:spPr>
        <a:xfrm>
          <a:off x="141436" y="3253035"/>
          <a:ext cx="1645920" cy="1131490"/>
        </a:xfrm>
        <a:prstGeom prst="roundRect">
          <a:avLst>
            <a:gd name="adj" fmla="val 10000"/>
          </a:avLst>
        </a:prstGeom>
        <a:blipFill rotWithShape="0">
          <a:blip xmlns:r="http://schemas.openxmlformats.org/officeDocument/2006/relationships" r:embed="rId3"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30879-44B9-48E9-9754-B5DEA5A8571B}">
      <dsp:nvSpPr>
        <dsp:cNvPr id="0" name=""/>
        <dsp:cNvSpPr/>
      </dsp:nvSpPr>
      <dsp:spPr>
        <a:xfrm>
          <a:off x="0" y="0"/>
          <a:ext cx="8229600" cy="103756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a:t>
          </a:r>
          <a:r>
            <a:rPr lang="tr-TR" sz="2000" kern="1200" dirty="0" err="1" smtClean="0"/>
            <a:t>TÜRKONFED’in</a:t>
          </a:r>
          <a:r>
            <a:rPr lang="tr-TR" sz="2000" kern="1200" dirty="0" smtClean="0"/>
            <a:t> Bölgesel Örgütlerinin Kalkınma Ajansları ile Entegrasyonu için Yeniden Yapılanma Projesi” </a:t>
          </a:r>
          <a:endParaRPr lang="tr-TR" sz="2000" kern="1200" dirty="0"/>
        </a:p>
      </dsp:txBody>
      <dsp:txXfrm>
        <a:off x="1749676" y="0"/>
        <a:ext cx="6479923" cy="1037568"/>
      </dsp:txXfrm>
    </dsp:sp>
    <dsp:sp modelId="{2C10DEEE-D705-4647-8323-135E161A7C1C}">
      <dsp:nvSpPr>
        <dsp:cNvPr id="0" name=""/>
        <dsp:cNvSpPr/>
      </dsp:nvSpPr>
      <dsp:spPr>
        <a:xfrm>
          <a:off x="103756" y="103756"/>
          <a:ext cx="1645920" cy="830054"/>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EB98A7-D40C-423D-8749-2E450708F214}">
      <dsp:nvSpPr>
        <dsp:cNvPr id="0" name=""/>
        <dsp:cNvSpPr/>
      </dsp:nvSpPr>
      <dsp:spPr>
        <a:xfrm>
          <a:off x="0" y="1127400"/>
          <a:ext cx="8229600" cy="110033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“Bölgesel Gelişme ve İş Dünyasının Rolü Toplantıları”</a:t>
          </a:r>
          <a:endParaRPr lang="tr-TR" sz="2000" kern="1200" dirty="0"/>
        </a:p>
      </dsp:txBody>
      <dsp:txXfrm>
        <a:off x="1749676" y="1127400"/>
        <a:ext cx="6479923" cy="1100330"/>
      </dsp:txXfrm>
    </dsp:sp>
    <dsp:sp modelId="{8D331396-7698-4111-8465-C4C704C1543D}">
      <dsp:nvSpPr>
        <dsp:cNvPr id="0" name=""/>
        <dsp:cNvSpPr/>
      </dsp:nvSpPr>
      <dsp:spPr>
        <a:xfrm>
          <a:off x="103756" y="1276463"/>
          <a:ext cx="1645920" cy="830054"/>
        </a:xfrm>
        <a:prstGeom prst="roundRect">
          <a:avLst>
            <a:gd name="adj" fmla="val 10000"/>
          </a:avLst>
        </a:prstGeom>
        <a:blipFill rotWithShape="1">
          <a:blip xmlns:r="http://schemas.openxmlformats.org/officeDocument/2006/relationships" r:embed="rId2"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DD79D8-9284-4EEB-9B43-D50DC4CBD6CA}">
      <dsp:nvSpPr>
        <dsp:cNvPr id="0" name=""/>
        <dsp:cNvSpPr/>
      </dsp:nvSpPr>
      <dsp:spPr>
        <a:xfrm>
          <a:off x="0" y="2345412"/>
          <a:ext cx="8229600" cy="103756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TÜSİAD-TÜRKONFED-DPT işbirliği ile Doğu Karadeniz Bölgesi Bölgesel Gelişme Raporu Pilot Projesi</a:t>
          </a:r>
          <a:endParaRPr lang="tr-TR" sz="2000" kern="1200" dirty="0"/>
        </a:p>
      </dsp:txBody>
      <dsp:txXfrm>
        <a:off x="1749676" y="2345412"/>
        <a:ext cx="6479923" cy="1037568"/>
      </dsp:txXfrm>
    </dsp:sp>
    <dsp:sp modelId="{B496460A-405A-41C5-A334-A3106E95ADF3}">
      <dsp:nvSpPr>
        <dsp:cNvPr id="0" name=""/>
        <dsp:cNvSpPr/>
      </dsp:nvSpPr>
      <dsp:spPr>
        <a:xfrm>
          <a:off x="103756" y="2449169"/>
          <a:ext cx="1645920" cy="830054"/>
        </a:xfrm>
        <a:prstGeom prst="roundRect">
          <a:avLst>
            <a:gd name="adj" fmla="val 10000"/>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56783B-8DDC-439B-87E9-EA80DC6D0102}">
      <dsp:nvSpPr>
        <dsp:cNvPr id="0" name=""/>
        <dsp:cNvSpPr/>
      </dsp:nvSpPr>
      <dsp:spPr>
        <a:xfrm>
          <a:off x="0" y="3486737"/>
          <a:ext cx="8229600" cy="103756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KOBİ Tipolojisi çalışmasının yapılması</a:t>
          </a:r>
          <a:endParaRPr lang="tr-TR" sz="2000" kern="1200" dirty="0"/>
        </a:p>
      </dsp:txBody>
      <dsp:txXfrm>
        <a:off x="1749676" y="3486737"/>
        <a:ext cx="6479923" cy="1037568"/>
      </dsp:txXfrm>
    </dsp:sp>
    <dsp:sp modelId="{22E3F798-16FB-43EF-90C8-2034310EAC44}">
      <dsp:nvSpPr>
        <dsp:cNvPr id="0" name=""/>
        <dsp:cNvSpPr/>
      </dsp:nvSpPr>
      <dsp:spPr>
        <a:xfrm>
          <a:off x="103756" y="3590494"/>
          <a:ext cx="1645920" cy="830054"/>
        </a:xfrm>
        <a:prstGeom prst="roundRect">
          <a:avLst>
            <a:gd name="adj" fmla="val 10000"/>
          </a:avLst>
        </a:prstGeom>
        <a:blipFill rotWithShape="1">
          <a:blip xmlns:r="http://schemas.openxmlformats.org/officeDocument/2006/relationships" r:embed="rId4"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30879-44B9-48E9-9754-B5DEA5A8571B}">
      <dsp:nvSpPr>
        <dsp:cNvPr id="0" name=""/>
        <dsp:cNvSpPr/>
      </dsp:nvSpPr>
      <dsp:spPr>
        <a:xfrm>
          <a:off x="0" y="0"/>
          <a:ext cx="8229600" cy="19557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Yeni anayasa çalışmaları çerçevesinde, Yuvarlak Masa Toplantıları </a:t>
          </a:r>
          <a:r>
            <a:rPr lang="tr-TR" sz="2000" kern="1200" dirty="0" smtClean="0"/>
            <a:t>Dizisi: I - Anayasa Yapım Yöntemi, II - Temel İlke ve Kurumlar, III - Kimlikler, IV - Din ve Vicdan Özgürlüğü,       V - Kuvvetler Ayrılığı</a:t>
          </a:r>
          <a:endParaRPr lang="tr-TR" sz="2000" kern="1200" dirty="0"/>
        </a:p>
      </dsp:txBody>
      <dsp:txXfrm>
        <a:off x="1841499" y="0"/>
        <a:ext cx="6388100" cy="1955799"/>
      </dsp:txXfrm>
    </dsp:sp>
    <dsp:sp modelId="{2C10DEEE-D705-4647-8323-135E161A7C1C}">
      <dsp:nvSpPr>
        <dsp:cNvPr id="0" name=""/>
        <dsp:cNvSpPr/>
      </dsp:nvSpPr>
      <dsp:spPr>
        <a:xfrm>
          <a:off x="195579" y="195579"/>
          <a:ext cx="1645920" cy="1564639"/>
        </a:xfrm>
        <a:prstGeom prst="roundRect">
          <a:avLst>
            <a:gd name="adj" fmla="val 10000"/>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EB98A7-D40C-423D-8749-2E450708F214}">
      <dsp:nvSpPr>
        <dsp:cNvPr id="0" name=""/>
        <dsp:cNvSpPr/>
      </dsp:nvSpPr>
      <dsp:spPr>
        <a:xfrm>
          <a:off x="0" y="2151379"/>
          <a:ext cx="8229600" cy="113827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TÜSİAD </a:t>
          </a:r>
          <a:r>
            <a:rPr lang="tr-TR" sz="2000" kern="1200" dirty="0" smtClean="0"/>
            <a:t>En İyi Genç Hukukçu </a:t>
          </a:r>
          <a:r>
            <a:rPr lang="tr-TR" sz="2000" kern="1200" dirty="0" smtClean="0"/>
            <a:t>Ödülü</a:t>
          </a:r>
          <a:endParaRPr lang="tr-TR" sz="2000" kern="1200" dirty="0"/>
        </a:p>
      </dsp:txBody>
      <dsp:txXfrm>
        <a:off x="1841499" y="2151379"/>
        <a:ext cx="6388100" cy="1138275"/>
      </dsp:txXfrm>
    </dsp:sp>
    <dsp:sp modelId="{8D331396-7698-4111-8465-C4C704C1543D}">
      <dsp:nvSpPr>
        <dsp:cNvPr id="0" name=""/>
        <dsp:cNvSpPr/>
      </dsp:nvSpPr>
      <dsp:spPr>
        <a:xfrm>
          <a:off x="195579" y="2213800"/>
          <a:ext cx="1645920" cy="1013432"/>
        </a:xfrm>
        <a:prstGeom prst="roundRect">
          <a:avLst>
            <a:gd name="adj" fmla="val 10000"/>
          </a:avLst>
        </a:prstGeom>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DD79D8-9284-4EEB-9B43-D50DC4CBD6CA}">
      <dsp:nvSpPr>
        <dsp:cNvPr id="0" name=""/>
        <dsp:cNvSpPr/>
      </dsp:nvSpPr>
      <dsp:spPr>
        <a:xfrm>
          <a:off x="0" y="3485234"/>
          <a:ext cx="8229600" cy="103673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TBMM ziyaretleri</a:t>
          </a:r>
          <a:endParaRPr lang="tr-TR" sz="2000" kern="1200" dirty="0"/>
        </a:p>
      </dsp:txBody>
      <dsp:txXfrm>
        <a:off x="1841499" y="3485234"/>
        <a:ext cx="6388100" cy="1036730"/>
      </dsp:txXfrm>
    </dsp:sp>
    <dsp:sp modelId="{B496460A-405A-41C5-A334-A3106E95ADF3}">
      <dsp:nvSpPr>
        <dsp:cNvPr id="0" name=""/>
        <dsp:cNvSpPr/>
      </dsp:nvSpPr>
      <dsp:spPr>
        <a:xfrm>
          <a:off x="195579" y="3564835"/>
          <a:ext cx="1645920" cy="877528"/>
        </a:xfrm>
        <a:prstGeom prst="roundRect">
          <a:avLst>
            <a:gd name="adj" fmla="val 10000"/>
          </a:avLst>
        </a:prstGeom>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30879-44B9-48E9-9754-B5DEA5A8571B}">
      <dsp:nvSpPr>
        <dsp:cNvPr id="0" name=""/>
        <dsp:cNvSpPr/>
      </dsp:nvSpPr>
      <dsp:spPr>
        <a:xfrm>
          <a:off x="0" y="0"/>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Alman Dış İlişkiler Konseyi (DGAP) ve Fransız Uluslararası İlişkiler Enstitüsü (IFRI) ile bir strateji grubunun oluşturulması</a:t>
          </a:r>
          <a:endParaRPr lang="tr-TR" sz="2000" kern="1200" dirty="0"/>
        </a:p>
      </dsp:txBody>
      <dsp:txXfrm>
        <a:off x="1751113" y="0"/>
        <a:ext cx="6478486" cy="1051932"/>
      </dsp:txXfrm>
    </dsp:sp>
    <dsp:sp modelId="{2C10DEEE-D705-4647-8323-135E161A7C1C}">
      <dsp:nvSpPr>
        <dsp:cNvPr id="0" name=""/>
        <dsp:cNvSpPr/>
      </dsp:nvSpPr>
      <dsp:spPr>
        <a:xfrm>
          <a:off x="105193" y="105193"/>
          <a:ext cx="1645920" cy="841546"/>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EB98A7-D40C-423D-8749-2E450708F214}">
      <dsp:nvSpPr>
        <dsp:cNvPr id="0" name=""/>
        <dsp:cNvSpPr/>
      </dsp:nvSpPr>
      <dsp:spPr>
        <a:xfrm>
          <a:off x="0" y="1157126"/>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“AB-Türkiye Müzakereleri: Üyelik Yakınlaşıyor mu Uzaklaşıyor mu?” konulu toplantı</a:t>
          </a:r>
          <a:endParaRPr lang="tr-TR" sz="2000" kern="1200" dirty="0"/>
        </a:p>
      </dsp:txBody>
      <dsp:txXfrm>
        <a:off x="1751113" y="1157126"/>
        <a:ext cx="6478486" cy="1051932"/>
      </dsp:txXfrm>
    </dsp:sp>
    <dsp:sp modelId="{8D331396-7698-4111-8465-C4C704C1543D}">
      <dsp:nvSpPr>
        <dsp:cNvPr id="0" name=""/>
        <dsp:cNvSpPr/>
      </dsp:nvSpPr>
      <dsp:spPr>
        <a:xfrm>
          <a:off x="105193" y="1262319"/>
          <a:ext cx="1645920" cy="841546"/>
        </a:xfrm>
        <a:prstGeom prst="roundRect">
          <a:avLst>
            <a:gd name="adj" fmla="val 10000"/>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DD79D8-9284-4EEB-9B43-D50DC4CBD6CA}">
      <dsp:nvSpPr>
        <dsp:cNvPr id="0" name=""/>
        <dsp:cNvSpPr/>
      </dsp:nvSpPr>
      <dsp:spPr>
        <a:xfrm>
          <a:off x="0" y="2314252"/>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“AB ile Gümrük Birliği’nin 15. Yılı: Genel Bilanço” Semineri</a:t>
          </a:r>
          <a:endParaRPr lang="tr-TR" sz="2000" kern="1200" dirty="0"/>
        </a:p>
      </dsp:txBody>
      <dsp:txXfrm>
        <a:off x="1751113" y="2314252"/>
        <a:ext cx="6478486" cy="1051932"/>
      </dsp:txXfrm>
    </dsp:sp>
    <dsp:sp modelId="{B496460A-405A-41C5-A334-A3106E95ADF3}">
      <dsp:nvSpPr>
        <dsp:cNvPr id="0" name=""/>
        <dsp:cNvSpPr/>
      </dsp:nvSpPr>
      <dsp:spPr>
        <a:xfrm>
          <a:off x="111521" y="2365363"/>
          <a:ext cx="1535758" cy="949710"/>
        </a:xfrm>
        <a:prstGeom prst="roundRect">
          <a:avLst>
            <a:gd name="adj" fmla="val 10000"/>
          </a:avLst>
        </a:prstGeom>
        <a:blipFill rotWithShape="1">
          <a:blip xmlns:r="http://schemas.openxmlformats.org/officeDocument/2006/relationships" r:embed="rId3"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56783B-8DDC-439B-87E9-EA80DC6D0102}">
      <dsp:nvSpPr>
        <dsp:cNvPr id="0" name=""/>
        <dsp:cNvSpPr/>
      </dsp:nvSpPr>
      <dsp:spPr>
        <a:xfrm>
          <a:off x="0" y="3471378"/>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“Türkiye gümrük bölgesinde lojistik masrafları” konulu rapor</a:t>
          </a:r>
          <a:endParaRPr lang="tr-TR" sz="2000" kern="1200" dirty="0"/>
        </a:p>
      </dsp:txBody>
      <dsp:txXfrm>
        <a:off x="1751113" y="3471378"/>
        <a:ext cx="6478486" cy="1051932"/>
      </dsp:txXfrm>
    </dsp:sp>
    <dsp:sp modelId="{22E3F798-16FB-43EF-90C8-2034310EAC44}">
      <dsp:nvSpPr>
        <dsp:cNvPr id="0" name=""/>
        <dsp:cNvSpPr/>
      </dsp:nvSpPr>
      <dsp:spPr>
        <a:xfrm>
          <a:off x="111530" y="3587292"/>
          <a:ext cx="1645920" cy="841546"/>
        </a:xfrm>
        <a:prstGeom prst="roundRect">
          <a:avLst>
            <a:gd name="adj" fmla="val 10000"/>
          </a:avLst>
        </a:prstGeom>
        <a:blipFill rotWithShape="1">
          <a:blip xmlns:r="http://schemas.openxmlformats.org/officeDocument/2006/relationships" r:embed="rId4"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EB98A7-D40C-423D-8749-2E450708F214}">
      <dsp:nvSpPr>
        <dsp:cNvPr id="0" name=""/>
        <dsp:cNvSpPr/>
      </dsp:nvSpPr>
      <dsp:spPr>
        <a:xfrm>
          <a:off x="0" y="0"/>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b="0" kern="1200" dirty="0" smtClean="0"/>
            <a:t>“Türkiye İçin e-Devlet Yönetim </a:t>
          </a:r>
          <a:r>
            <a:rPr lang="tr-TR" sz="2000" b="0" kern="1200" dirty="0" err="1" smtClean="0"/>
            <a:t>Modeli’ne</a:t>
          </a:r>
          <a:r>
            <a:rPr lang="tr-TR" sz="2000" b="0" kern="1200" dirty="0" smtClean="0"/>
            <a:t> Doğru: Mevcut Durum Değerlendirmesi ve Öneriler” </a:t>
          </a:r>
          <a:r>
            <a:rPr lang="tr-TR" sz="2000" b="0" kern="1200" dirty="0" smtClean="0"/>
            <a:t>raporu</a:t>
          </a:r>
          <a:endParaRPr lang="tr-TR" sz="2000" b="0" kern="1200" dirty="0"/>
        </a:p>
      </dsp:txBody>
      <dsp:txXfrm>
        <a:off x="1751113" y="0"/>
        <a:ext cx="6478486" cy="1051932"/>
      </dsp:txXfrm>
    </dsp:sp>
    <dsp:sp modelId="{8D331396-7698-4111-8465-C4C704C1543D}">
      <dsp:nvSpPr>
        <dsp:cNvPr id="0" name=""/>
        <dsp:cNvSpPr/>
      </dsp:nvSpPr>
      <dsp:spPr>
        <a:xfrm>
          <a:off x="105193" y="105193"/>
          <a:ext cx="1645920" cy="841546"/>
        </a:xfrm>
        <a:prstGeom prst="roundRect">
          <a:avLst>
            <a:gd name="adj" fmla="val 10000"/>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DD79D8-9284-4EEB-9B43-D50DC4CBD6CA}">
      <dsp:nvSpPr>
        <dsp:cNvPr id="0" name=""/>
        <dsp:cNvSpPr/>
      </dsp:nvSpPr>
      <dsp:spPr>
        <a:xfrm>
          <a:off x="0" y="1134015"/>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kern="1200" dirty="0" smtClean="0"/>
            <a:t>‘Ar-Ge Teşvikleri’ </a:t>
          </a:r>
          <a:r>
            <a:rPr lang="tr-TR" sz="2000" b="0" kern="1200" dirty="0" smtClean="0"/>
            <a:t>Semineri</a:t>
          </a:r>
          <a:endParaRPr lang="tr-TR" sz="2000" b="0" kern="1200" dirty="0"/>
        </a:p>
      </dsp:txBody>
      <dsp:txXfrm>
        <a:off x="1751113" y="1134015"/>
        <a:ext cx="6478486" cy="1051932"/>
      </dsp:txXfrm>
    </dsp:sp>
    <dsp:sp modelId="{B496460A-405A-41C5-A334-A3106E95ADF3}">
      <dsp:nvSpPr>
        <dsp:cNvPr id="0" name=""/>
        <dsp:cNvSpPr/>
      </dsp:nvSpPr>
      <dsp:spPr>
        <a:xfrm>
          <a:off x="105193" y="1262319"/>
          <a:ext cx="1645920" cy="841546"/>
        </a:xfrm>
        <a:prstGeom prst="roundRect">
          <a:avLst>
            <a:gd name="adj" fmla="val 10000"/>
          </a:avLst>
        </a:prstGeom>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56783B-8DDC-439B-87E9-EA80DC6D0102}">
      <dsp:nvSpPr>
        <dsp:cNvPr id="0" name=""/>
        <dsp:cNvSpPr/>
      </dsp:nvSpPr>
      <dsp:spPr>
        <a:xfrm>
          <a:off x="0" y="2314252"/>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kern="1200" dirty="0" smtClean="0"/>
            <a:t>9. TÜBİTAK-TTGV-TÜSİAD Teknoloji </a:t>
          </a:r>
          <a:r>
            <a:rPr lang="tr-TR" sz="2000" b="0" kern="1200" dirty="0" smtClean="0"/>
            <a:t>Ödülleri</a:t>
          </a:r>
          <a:endParaRPr lang="tr-TR" sz="2000" b="0" kern="1200" dirty="0"/>
        </a:p>
      </dsp:txBody>
      <dsp:txXfrm>
        <a:off x="1751113" y="2314252"/>
        <a:ext cx="6478486" cy="1051932"/>
      </dsp:txXfrm>
    </dsp:sp>
    <dsp:sp modelId="{22E3F798-16FB-43EF-90C8-2034310EAC44}">
      <dsp:nvSpPr>
        <dsp:cNvPr id="0" name=""/>
        <dsp:cNvSpPr/>
      </dsp:nvSpPr>
      <dsp:spPr>
        <a:xfrm>
          <a:off x="105193" y="2419445"/>
          <a:ext cx="1645920" cy="841546"/>
        </a:xfrm>
        <a:prstGeom prst="roundRect">
          <a:avLst>
            <a:gd name="adj" fmla="val 10000"/>
          </a:avLst>
        </a:prstGeom>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59599D4-42B1-4E46-B7A7-85100BD22F55}">
      <dsp:nvSpPr>
        <dsp:cNvPr id="0" name=""/>
        <dsp:cNvSpPr/>
      </dsp:nvSpPr>
      <dsp:spPr>
        <a:xfrm>
          <a:off x="0" y="3471378"/>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TÜSİAD – TBV  8. </a:t>
          </a:r>
          <a:r>
            <a:rPr lang="tr-TR" sz="2000" kern="1200" dirty="0" err="1" smtClean="0"/>
            <a:t>eTR</a:t>
          </a:r>
          <a:r>
            <a:rPr lang="tr-TR" sz="2000" kern="1200" dirty="0" smtClean="0"/>
            <a:t> Ödülleri, </a:t>
          </a:r>
          <a:r>
            <a:rPr lang="tr-TR" sz="2000" kern="1200" dirty="0" smtClean="0"/>
            <a:t>TBMM</a:t>
          </a:r>
          <a:endParaRPr lang="tr-TR" sz="2000" kern="1200" dirty="0"/>
        </a:p>
      </dsp:txBody>
      <dsp:txXfrm>
        <a:off x="1751113" y="3471378"/>
        <a:ext cx="6478486" cy="1051932"/>
      </dsp:txXfrm>
    </dsp:sp>
    <dsp:sp modelId="{4AF60050-BFDA-4593-807D-3F76B1697713}">
      <dsp:nvSpPr>
        <dsp:cNvPr id="0" name=""/>
        <dsp:cNvSpPr/>
      </dsp:nvSpPr>
      <dsp:spPr>
        <a:xfrm>
          <a:off x="105193" y="3576571"/>
          <a:ext cx="1645920" cy="841546"/>
        </a:xfrm>
        <a:prstGeom prst="roundRect">
          <a:avLst>
            <a:gd name="adj" fmla="val 10000"/>
          </a:avLst>
        </a:prstGeom>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D8E6AA-8858-4196-B3EF-57DFED1F07FC}">
      <dsp:nvSpPr>
        <dsp:cNvPr id="0" name=""/>
        <dsp:cNvSpPr/>
      </dsp:nvSpPr>
      <dsp:spPr>
        <a:xfrm>
          <a:off x="0" y="0"/>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i="0" kern="1200" dirty="0" err="1" smtClean="0">
              <a:latin typeface="+mn-lt"/>
            </a:rPr>
            <a:t>Institut</a:t>
          </a:r>
          <a:r>
            <a:rPr lang="tr-TR" sz="2000" b="0" i="0" kern="1200" dirty="0" smtClean="0">
              <a:latin typeface="+mn-lt"/>
            </a:rPr>
            <a:t> </a:t>
          </a:r>
          <a:r>
            <a:rPr lang="tr-TR" sz="2000" b="0" i="0" kern="1200" dirty="0" err="1" smtClean="0">
              <a:latin typeface="+mn-lt"/>
            </a:rPr>
            <a:t>du</a:t>
          </a:r>
          <a:r>
            <a:rPr lang="tr-TR" sz="2000" b="0" i="0" kern="1200" dirty="0" smtClean="0">
              <a:latin typeface="+mn-lt"/>
            </a:rPr>
            <a:t> </a:t>
          </a:r>
          <a:r>
            <a:rPr lang="tr-TR" sz="2000" b="0" i="0" kern="1200" dirty="0" err="1" smtClean="0">
              <a:latin typeface="+mn-lt"/>
            </a:rPr>
            <a:t>Bosphore</a:t>
          </a:r>
          <a:r>
            <a:rPr lang="tr-TR" sz="2000" b="0" i="0" kern="1200" dirty="0" smtClean="0">
              <a:latin typeface="+mn-lt"/>
            </a:rPr>
            <a:t> Basın </a:t>
          </a:r>
          <a:r>
            <a:rPr lang="tr-TR" sz="2000" b="0" i="0" kern="1200" dirty="0" smtClean="0">
              <a:latin typeface="+mn-lt"/>
            </a:rPr>
            <a:t>Gezileri</a:t>
          </a:r>
          <a:endParaRPr lang="tr-TR" sz="2000" b="0" i="0" kern="1200" dirty="0">
            <a:latin typeface="+mn-lt"/>
          </a:endParaRPr>
        </a:p>
      </dsp:txBody>
      <dsp:txXfrm>
        <a:off x="1751113" y="0"/>
        <a:ext cx="6478486" cy="1051932"/>
      </dsp:txXfrm>
    </dsp:sp>
    <dsp:sp modelId="{8501E194-F3BB-4DA5-8536-6BFDC598E809}">
      <dsp:nvSpPr>
        <dsp:cNvPr id="0" name=""/>
        <dsp:cNvSpPr/>
      </dsp:nvSpPr>
      <dsp:spPr>
        <a:xfrm>
          <a:off x="105193" y="105193"/>
          <a:ext cx="1645920" cy="841546"/>
        </a:xfrm>
        <a:prstGeom prst="roundRect">
          <a:avLst>
            <a:gd name="adj" fmla="val 10000"/>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EA155F9-871A-453B-A7EA-9642B41338AB}">
      <dsp:nvSpPr>
        <dsp:cNvPr id="0" name=""/>
        <dsp:cNvSpPr/>
      </dsp:nvSpPr>
      <dsp:spPr>
        <a:xfrm>
          <a:off x="0" y="1139022"/>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i="0" kern="1200" dirty="0" err="1" smtClean="0">
              <a:latin typeface="+mn-lt"/>
            </a:rPr>
            <a:t>Institut</a:t>
          </a:r>
          <a:r>
            <a:rPr lang="tr-TR" sz="2000" b="0" i="0" kern="1200" dirty="0" smtClean="0">
              <a:latin typeface="+mn-lt"/>
            </a:rPr>
            <a:t> </a:t>
          </a:r>
          <a:r>
            <a:rPr lang="tr-TR" sz="2000" b="0" i="0" kern="1200" dirty="0" err="1" smtClean="0">
              <a:latin typeface="+mn-lt"/>
            </a:rPr>
            <a:t>du</a:t>
          </a:r>
          <a:r>
            <a:rPr lang="tr-TR" sz="2000" b="0" i="0" kern="1200" dirty="0" smtClean="0">
              <a:latin typeface="+mn-lt"/>
            </a:rPr>
            <a:t> </a:t>
          </a:r>
          <a:r>
            <a:rPr lang="tr-TR" sz="2000" b="0" i="0" kern="1200" dirty="0" err="1" smtClean="0">
              <a:latin typeface="+mn-lt"/>
            </a:rPr>
            <a:t>Bosphore</a:t>
          </a:r>
          <a:r>
            <a:rPr lang="tr-TR" sz="2000" b="0" i="0" kern="1200" dirty="0" smtClean="0">
              <a:latin typeface="+mn-lt"/>
            </a:rPr>
            <a:t>  II. Senelik </a:t>
          </a:r>
          <a:r>
            <a:rPr lang="tr-TR" sz="2000" b="0" i="0" kern="1200" dirty="0" smtClean="0">
              <a:latin typeface="+mn-lt"/>
            </a:rPr>
            <a:t>Semineri</a:t>
          </a:r>
          <a:endParaRPr lang="tr-TR" sz="2000" b="0" i="0" kern="1200" dirty="0">
            <a:latin typeface="+mn-lt"/>
          </a:endParaRPr>
        </a:p>
      </dsp:txBody>
      <dsp:txXfrm>
        <a:off x="1751113" y="1139022"/>
        <a:ext cx="6478486" cy="1051932"/>
      </dsp:txXfrm>
    </dsp:sp>
    <dsp:sp modelId="{FFEFCC20-770A-4B28-A881-4A7053D2CA45}">
      <dsp:nvSpPr>
        <dsp:cNvPr id="0" name=""/>
        <dsp:cNvSpPr/>
      </dsp:nvSpPr>
      <dsp:spPr>
        <a:xfrm>
          <a:off x="105193" y="1262319"/>
          <a:ext cx="1645920" cy="841546"/>
        </a:xfrm>
        <a:prstGeom prst="roundRect">
          <a:avLst>
            <a:gd name="adj" fmla="val 10000"/>
          </a:avLst>
        </a:prstGeom>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BD5F859-CB6B-4F4A-8C0A-2E12B3BAA83E}">
      <dsp:nvSpPr>
        <dsp:cNvPr id="0" name=""/>
        <dsp:cNvSpPr/>
      </dsp:nvSpPr>
      <dsp:spPr>
        <a:xfrm>
          <a:off x="0" y="2291141"/>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i="0" kern="1200" dirty="0" err="1" smtClean="0">
              <a:latin typeface="+mn-lt"/>
            </a:rPr>
            <a:t>Institut</a:t>
          </a:r>
          <a:r>
            <a:rPr lang="tr-TR" sz="2000" b="0" i="0" kern="1200" dirty="0" smtClean="0">
              <a:latin typeface="+mn-lt"/>
            </a:rPr>
            <a:t> </a:t>
          </a:r>
          <a:r>
            <a:rPr lang="tr-TR" sz="2000" b="0" i="0" kern="1200" dirty="0" err="1" smtClean="0">
              <a:latin typeface="+mn-lt"/>
            </a:rPr>
            <a:t>du</a:t>
          </a:r>
          <a:r>
            <a:rPr lang="tr-TR" sz="2000" b="0" i="0" kern="1200" dirty="0" smtClean="0">
              <a:latin typeface="+mn-lt"/>
            </a:rPr>
            <a:t> </a:t>
          </a:r>
          <a:r>
            <a:rPr lang="tr-TR" sz="2000" b="0" i="0" kern="1200" dirty="0" err="1" smtClean="0">
              <a:latin typeface="+mn-lt"/>
            </a:rPr>
            <a:t>Bosphore</a:t>
          </a:r>
          <a:r>
            <a:rPr lang="tr-TR" sz="2000" b="0" i="0" kern="1200" dirty="0" smtClean="0">
              <a:latin typeface="+mn-lt"/>
            </a:rPr>
            <a:t> </a:t>
          </a:r>
          <a:r>
            <a:rPr lang="tr-TR" sz="2000" b="0" i="0" kern="1200" dirty="0" err="1" smtClean="0">
              <a:latin typeface="+mn-lt"/>
            </a:rPr>
            <a:t>Roadshow</a:t>
          </a:r>
          <a:r>
            <a:rPr lang="tr-TR" sz="2000" b="0" i="0" kern="1200" dirty="0" smtClean="0">
              <a:latin typeface="+mn-lt"/>
            </a:rPr>
            <a:t>: Bordeaux – </a:t>
          </a:r>
          <a:r>
            <a:rPr lang="tr-TR" sz="2000" b="0" i="0" kern="1200" dirty="0" err="1" smtClean="0">
              <a:latin typeface="+mn-lt"/>
            </a:rPr>
            <a:t>Toulouse</a:t>
          </a:r>
          <a:endParaRPr lang="tr-TR" sz="2000" b="0" i="0" kern="1200" dirty="0" smtClean="0">
            <a:latin typeface="+mn-lt"/>
          </a:endParaRPr>
        </a:p>
        <a:p>
          <a:pPr lvl="0" algn="just" defTabSz="889000">
            <a:lnSpc>
              <a:spcPct val="90000"/>
            </a:lnSpc>
            <a:spcBef>
              <a:spcPct val="0"/>
            </a:spcBef>
            <a:spcAft>
              <a:spcPct val="35000"/>
            </a:spcAft>
          </a:pPr>
          <a:endParaRPr lang="tr-TR" sz="2000" b="0" i="0" kern="1200" dirty="0">
            <a:latin typeface="+mn-lt"/>
          </a:endParaRPr>
        </a:p>
      </dsp:txBody>
      <dsp:txXfrm>
        <a:off x="1751113" y="2291141"/>
        <a:ext cx="6478486" cy="1051932"/>
      </dsp:txXfrm>
    </dsp:sp>
    <dsp:sp modelId="{331AD0E9-2F7C-42A8-AF83-0D6EC34ED2EB}">
      <dsp:nvSpPr>
        <dsp:cNvPr id="0" name=""/>
        <dsp:cNvSpPr/>
      </dsp:nvSpPr>
      <dsp:spPr>
        <a:xfrm>
          <a:off x="111530" y="2381176"/>
          <a:ext cx="1645920" cy="918084"/>
        </a:xfrm>
        <a:prstGeom prst="roundRect">
          <a:avLst>
            <a:gd name="adj" fmla="val 10000"/>
          </a:avLst>
        </a:prstGeom>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8A812F-94FA-4696-8CAA-8E126DF6D800}">
      <dsp:nvSpPr>
        <dsp:cNvPr id="0" name=""/>
        <dsp:cNvSpPr/>
      </dsp:nvSpPr>
      <dsp:spPr>
        <a:xfrm>
          <a:off x="0" y="3474030"/>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b="0" i="0" kern="1200" dirty="0" smtClean="0"/>
            <a:t>Euractiv.com/.de</a:t>
          </a:r>
          <a:r>
            <a:rPr lang="tr-TR" sz="2000" b="0" i="0" kern="1200" dirty="0" smtClean="0"/>
            <a:t>/.fr</a:t>
          </a:r>
          <a:r>
            <a:rPr lang="tr-TR" sz="2000" b="0" i="0" kern="1200" dirty="0" smtClean="0"/>
            <a:t>/.tr </a:t>
          </a:r>
          <a:r>
            <a:rPr lang="tr-TR" sz="2000" b="0" i="0" kern="1200" dirty="0" smtClean="0"/>
            <a:t>Ortaklığı</a:t>
          </a:r>
          <a:endParaRPr lang="tr-TR" sz="2000" b="0" i="0" kern="1200" dirty="0"/>
        </a:p>
      </dsp:txBody>
      <dsp:txXfrm>
        <a:off x="1751113" y="3474030"/>
        <a:ext cx="6478486" cy="1051932"/>
      </dsp:txXfrm>
    </dsp:sp>
    <dsp:sp modelId="{438E7205-085C-4A80-AB7A-9AB7007EE0B8}">
      <dsp:nvSpPr>
        <dsp:cNvPr id="0" name=""/>
        <dsp:cNvSpPr/>
      </dsp:nvSpPr>
      <dsp:spPr>
        <a:xfrm>
          <a:off x="105193" y="3576571"/>
          <a:ext cx="1645920" cy="841546"/>
        </a:xfrm>
        <a:prstGeom prst="roundRect">
          <a:avLst>
            <a:gd name="adj" fmla="val 10000"/>
          </a:avLst>
        </a:prstGeom>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30879-44B9-48E9-9754-B5DEA5A8571B}">
      <dsp:nvSpPr>
        <dsp:cNvPr id="0" name=""/>
        <dsp:cNvSpPr/>
      </dsp:nvSpPr>
      <dsp:spPr>
        <a:xfrm>
          <a:off x="0" y="0"/>
          <a:ext cx="8478114" cy="839519"/>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err="1" smtClean="0"/>
            <a:t>Institut</a:t>
          </a:r>
          <a:r>
            <a:rPr lang="tr-TR" sz="2000" kern="1200" dirty="0" smtClean="0"/>
            <a:t> </a:t>
          </a:r>
          <a:r>
            <a:rPr lang="tr-TR" sz="2000" kern="1200" dirty="0" err="1" smtClean="0"/>
            <a:t>du</a:t>
          </a:r>
          <a:r>
            <a:rPr lang="tr-TR" sz="2000" kern="1200" dirty="0" smtClean="0"/>
            <a:t> </a:t>
          </a:r>
          <a:r>
            <a:rPr lang="tr-TR" sz="2000" kern="1200" dirty="0" err="1" smtClean="0"/>
            <a:t>Bosphore'un</a:t>
          </a:r>
          <a:r>
            <a:rPr lang="tr-TR" sz="2000" kern="1200" dirty="0" smtClean="0"/>
            <a:t> Paris dışı illere ziyaretler dizisi: Lyon</a:t>
          </a:r>
          <a:endParaRPr lang="tr-TR" sz="2000" kern="1200" dirty="0"/>
        </a:p>
      </dsp:txBody>
      <dsp:txXfrm>
        <a:off x="1779574" y="0"/>
        <a:ext cx="6698539" cy="839519"/>
      </dsp:txXfrm>
    </dsp:sp>
    <dsp:sp modelId="{2C10DEEE-D705-4647-8323-135E161A7C1C}">
      <dsp:nvSpPr>
        <dsp:cNvPr id="0" name=""/>
        <dsp:cNvSpPr/>
      </dsp:nvSpPr>
      <dsp:spPr>
        <a:xfrm>
          <a:off x="30005" y="83951"/>
          <a:ext cx="1803515" cy="671615"/>
        </a:xfrm>
        <a:prstGeom prst="roundRect">
          <a:avLst>
            <a:gd name="adj" fmla="val 10000"/>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25EB98A7-D40C-423D-8749-2E450708F214}">
      <dsp:nvSpPr>
        <dsp:cNvPr id="0" name=""/>
        <dsp:cNvSpPr/>
      </dsp:nvSpPr>
      <dsp:spPr>
        <a:xfrm>
          <a:off x="0" y="923470"/>
          <a:ext cx="8478114" cy="839519"/>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a:t>
          </a:r>
          <a:r>
            <a:rPr lang="tr-TR" sz="2000" kern="1200" dirty="0" err="1" smtClean="0"/>
            <a:t>Turkey:Culture</a:t>
          </a:r>
          <a:r>
            <a:rPr lang="tr-TR" sz="2000" kern="1200" dirty="0" smtClean="0"/>
            <a:t> of </a:t>
          </a:r>
          <a:r>
            <a:rPr lang="tr-TR" sz="2000" kern="1200" dirty="0" err="1" smtClean="0"/>
            <a:t>Change</a:t>
          </a:r>
          <a:r>
            <a:rPr lang="tr-TR" sz="2000" kern="1200" dirty="0" smtClean="0"/>
            <a:t>" kitapçığı kapsamında Almanya’da çeşitli etkinlikler gerçekleştirilmesi</a:t>
          </a:r>
          <a:endParaRPr lang="tr-TR" sz="2000" b="1" kern="1200" dirty="0"/>
        </a:p>
      </dsp:txBody>
      <dsp:txXfrm>
        <a:off x="1779574" y="923470"/>
        <a:ext cx="6698539" cy="839519"/>
      </dsp:txXfrm>
    </dsp:sp>
    <dsp:sp modelId="{8D331396-7698-4111-8465-C4C704C1543D}">
      <dsp:nvSpPr>
        <dsp:cNvPr id="0" name=""/>
        <dsp:cNvSpPr/>
      </dsp:nvSpPr>
      <dsp:spPr>
        <a:xfrm>
          <a:off x="83951" y="1007422"/>
          <a:ext cx="1695622" cy="671615"/>
        </a:xfrm>
        <a:prstGeom prst="roundRect">
          <a:avLst>
            <a:gd name="adj" fmla="val 10000"/>
          </a:avLst>
        </a:prstGeom>
        <a:blipFill>
          <a:blip xmlns:r="http://schemas.openxmlformats.org/officeDocument/2006/relationships" r:embed="rId2" cstate="screen">
            <a:extLst>
              <a:ext uri="{28A0092B-C50C-407E-A947-70E740481C1C}">
                <a14:useLocalDpi xmlns:a14="http://schemas.microsoft.com/office/drawing/2010/main"/>
              </a:ext>
            </a:extLst>
          </a:blip>
          <a:srcRect/>
          <a:stretch>
            <a:fillRect t="-42000" b="-4200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80DD79D8-9284-4EEB-9B43-D50DC4CBD6CA}">
      <dsp:nvSpPr>
        <dsp:cNvPr id="0" name=""/>
        <dsp:cNvSpPr/>
      </dsp:nvSpPr>
      <dsp:spPr>
        <a:xfrm>
          <a:off x="0" y="1846941"/>
          <a:ext cx="8478114" cy="839519"/>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err="1" smtClean="0"/>
            <a:t>Institut</a:t>
          </a:r>
          <a:r>
            <a:rPr lang="tr-TR" sz="2000" kern="1200" dirty="0" smtClean="0"/>
            <a:t> </a:t>
          </a:r>
          <a:r>
            <a:rPr lang="tr-TR" sz="2000" kern="1200" dirty="0" err="1" smtClean="0"/>
            <a:t>du</a:t>
          </a:r>
          <a:r>
            <a:rPr lang="tr-TR" sz="2000" kern="1200" dirty="0" smtClean="0"/>
            <a:t> </a:t>
          </a:r>
          <a:r>
            <a:rPr lang="tr-TR" sz="2000" kern="1200" dirty="0" err="1" smtClean="0"/>
            <a:t>Bosphore</a:t>
          </a:r>
          <a:r>
            <a:rPr lang="tr-TR" sz="2000" kern="1200" dirty="0" smtClean="0"/>
            <a:t> III. </a:t>
          </a:r>
          <a:r>
            <a:rPr lang="tr-TR" sz="2000" kern="1200" dirty="0" err="1" smtClean="0"/>
            <a:t>Bosphorous</a:t>
          </a:r>
          <a:r>
            <a:rPr lang="tr-TR" sz="2000" kern="1200" dirty="0" smtClean="0"/>
            <a:t> Semineri – Haziran 2011</a:t>
          </a:r>
          <a:endParaRPr lang="tr-TR" sz="2000" b="1" kern="1200" dirty="0"/>
        </a:p>
      </dsp:txBody>
      <dsp:txXfrm>
        <a:off x="1779574" y="1846941"/>
        <a:ext cx="6698539" cy="839519"/>
      </dsp:txXfrm>
    </dsp:sp>
    <dsp:sp modelId="{B496460A-405A-41C5-A334-A3106E95ADF3}">
      <dsp:nvSpPr>
        <dsp:cNvPr id="0" name=""/>
        <dsp:cNvSpPr/>
      </dsp:nvSpPr>
      <dsp:spPr>
        <a:xfrm>
          <a:off x="83951" y="1944218"/>
          <a:ext cx="1695622" cy="644965"/>
        </a:xfrm>
        <a:prstGeom prst="roundRect">
          <a:avLst>
            <a:gd name="adj" fmla="val 10000"/>
          </a:avLst>
        </a:prstGeom>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3CF12718-A0A5-4CC6-9764-D133733871CC}">
      <dsp:nvSpPr>
        <dsp:cNvPr id="0" name=""/>
        <dsp:cNvSpPr/>
      </dsp:nvSpPr>
      <dsp:spPr>
        <a:xfrm>
          <a:off x="0" y="2770412"/>
          <a:ext cx="8478114" cy="839519"/>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err="1" smtClean="0"/>
            <a:t>Institut</a:t>
          </a:r>
          <a:r>
            <a:rPr lang="tr-TR" sz="2000" kern="1200" dirty="0" smtClean="0"/>
            <a:t> </a:t>
          </a:r>
          <a:r>
            <a:rPr lang="tr-TR" sz="2000" kern="1200" dirty="0" err="1" smtClean="0"/>
            <a:t>du</a:t>
          </a:r>
          <a:r>
            <a:rPr lang="tr-TR" sz="2000" kern="1200" dirty="0" smtClean="0"/>
            <a:t> </a:t>
          </a:r>
          <a:r>
            <a:rPr lang="tr-TR" sz="2000" kern="1200" dirty="0" err="1" smtClean="0"/>
            <a:t>Bosphore</a:t>
          </a:r>
          <a:r>
            <a:rPr lang="tr-TR" sz="2000" kern="1200" dirty="0" smtClean="0"/>
            <a:t> - Fransız düşünce kuruluşları ile ortak etkinlikler yapılması</a:t>
          </a:r>
          <a:endParaRPr lang="tr-TR" sz="2000" b="1" kern="1200" dirty="0"/>
        </a:p>
      </dsp:txBody>
      <dsp:txXfrm>
        <a:off x="1779574" y="2770412"/>
        <a:ext cx="6698539" cy="839519"/>
      </dsp:txXfrm>
    </dsp:sp>
    <dsp:sp modelId="{194F4E8C-125F-4FA5-8E90-5C5D9A6B5B9F}">
      <dsp:nvSpPr>
        <dsp:cNvPr id="0" name=""/>
        <dsp:cNvSpPr/>
      </dsp:nvSpPr>
      <dsp:spPr>
        <a:xfrm>
          <a:off x="83951" y="2854364"/>
          <a:ext cx="1695622" cy="671615"/>
        </a:xfrm>
        <a:prstGeom prst="roundRect">
          <a:avLst>
            <a:gd name="adj" fmla="val 10000"/>
          </a:avLst>
        </a:prstGeom>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AF1E13BC-1CF6-4328-AC10-11AB05F82CBC}">
      <dsp:nvSpPr>
        <dsp:cNvPr id="0" name=""/>
        <dsp:cNvSpPr/>
      </dsp:nvSpPr>
      <dsp:spPr>
        <a:xfrm>
          <a:off x="0" y="3693883"/>
          <a:ext cx="8478114" cy="839519"/>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tr-TR" sz="2000" kern="1200" dirty="0" smtClean="0"/>
            <a:t>Türkiye'nin Avrupa Birliği üyeliğine ilişkin Fransız kamuoyu algısı ölçümlenmesi</a:t>
          </a:r>
          <a:endParaRPr lang="tr-TR" sz="2000" b="1" kern="1200" dirty="0"/>
        </a:p>
      </dsp:txBody>
      <dsp:txXfrm>
        <a:off x="1779574" y="3693883"/>
        <a:ext cx="6698539" cy="839519"/>
      </dsp:txXfrm>
    </dsp:sp>
    <dsp:sp modelId="{7FC7729A-08E1-4C0F-BBE7-68923BBE5476}">
      <dsp:nvSpPr>
        <dsp:cNvPr id="0" name=""/>
        <dsp:cNvSpPr/>
      </dsp:nvSpPr>
      <dsp:spPr>
        <a:xfrm>
          <a:off x="83951" y="3777835"/>
          <a:ext cx="1695622" cy="671615"/>
        </a:xfrm>
        <a:prstGeom prst="roundRect">
          <a:avLst>
            <a:gd name="adj" fmla="val 10000"/>
          </a:avLst>
        </a:prstGeom>
        <a:blipFill rotWithShape="1">
          <a:blip xmlns:r="http://schemas.openxmlformats.org/officeDocument/2006/relationships" r:embed="rId5" cstate="screen">
            <a:extLst>
              <a:ext uri="{28A0092B-C50C-407E-A947-70E740481C1C}">
                <a14:useLocalDpi xmlns:a14="http://schemas.microsoft.com/office/drawing/2010/main"/>
              </a:ext>
            </a:extLst>
          </a:blip>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30879-44B9-48E9-9754-B5DEA5A8571B}">
      <dsp:nvSpPr>
        <dsp:cNvPr id="0" name=""/>
        <dsp:cNvSpPr/>
      </dsp:nvSpPr>
      <dsp:spPr>
        <a:xfrm>
          <a:off x="0" y="0"/>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b="0" kern="1200" dirty="0" smtClean="0"/>
            <a:t>Türkiye-Kore İş Forumu, </a:t>
          </a:r>
          <a:r>
            <a:rPr lang="tr-TR" sz="2000" b="0" kern="1200" dirty="0" smtClean="0"/>
            <a:t>İstanbul</a:t>
          </a:r>
          <a:endParaRPr lang="tr-TR" sz="2000" kern="1200" dirty="0"/>
        </a:p>
      </dsp:txBody>
      <dsp:txXfrm>
        <a:off x="1751113" y="0"/>
        <a:ext cx="6478486" cy="1051932"/>
      </dsp:txXfrm>
    </dsp:sp>
    <dsp:sp modelId="{2C10DEEE-D705-4647-8323-135E161A7C1C}">
      <dsp:nvSpPr>
        <dsp:cNvPr id="0" name=""/>
        <dsp:cNvSpPr/>
      </dsp:nvSpPr>
      <dsp:spPr>
        <a:xfrm>
          <a:off x="105193" y="105193"/>
          <a:ext cx="1645920" cy="841546"/>
        </a:xfrm>
        <a:prstGeom prst="roundRect">
          <a:avLst>
            <a:gd name="adj" fmla="val 10000"/>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1CBA4F-2E7B-4E78-A2AC-B6D5D7B0E846}">
      <dsp:nvSpPr>
        <dsp:cNvPr id="0" name=""/>
        <dsp:cNvSpPr/>
      </dsp:nvSpPr>
      <dsp:spPr>
        <a:xfrm>
          <a:off x="0" y="1157126"/>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b="0" kern="1200" dirty="0" smtClean="0"/>
            <a:t>IKBY Başkanı </a:t>
          </a:r>
          <a:r>
            <a:rPr lang="tr-TR" sz="2000" b="0" kern="1200" dirty="0" err="1" smtClean="0"/>
            <a:t>Mesud</a:t>
          </a:r>
          <a:r>
            <a:rPr lang="tr-TR" sz="2000" b="0" kern="1200" dirty="0" smtClean="0"/>
            <a:t> Barzani başkanlığındaki heyet ile </a:t>
          </a:r>
          <a:r>
            <a:rPr lang="tr-TR" sz="2000" b="0" kern="1200" dirty="0" smtClean="0"/>
            <a:t>toplantı (5 Haziran 2010)</a:t>
          </a:r>
          <a:endParaRPr lang="tr-TR" sz="2000" b="0" kern="1200" dirty="0"/>
        </a:p>
      </dsp:txBody>
      <dsp:txXfrm>
        <a:off x="1751113" y="1157126"/>
        <a:ext cx="6478486" cy="1051932"/>
      </dsp:txXfrm>
    </dsp:sp>
    <dsp:sp modelId="{4B6E8B85-C872-4AFD-A425-612A6D57EC1D}">
      <dsp:nvSpPr>
        <dsp:cNvPr id="0" name=""/>
        <dsp:cNvSpPr/>
      </dsp:nvSpPr>
      <dsp:spPr>
        <a:xfrm>
          <a:off x="105193" y="1262319"/>
          <a:ext cx="1645920" cy="841546"/>
        </a:xfrm>
        <a:prstGeom prst="roundRect">
          <a:avLst>
            <a:gd name="adj" fmla="val 10000"/>
          </a:avLst>
        </a:prstGeom>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CC672BE-BDA8-4180-AD94-6B7ACCFDCDCE}">
      <dsp:nvSpPr>
        <dsp:cNvPr id="0" name=""/>
        <dsp:cNvSpPr/>
      </dsp:nvSpPr>
      <dsp:spPr>
        <a:xfrm>
          <a:off x="0" y="2314252"/>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b="0" kern="1200" dirty="0" smtClean="0"/>
            <a:t>Türkiye-Yunanistan İş Forumu, </a:t>
          </a:r>
          <a:r>
            <a:rPr lang="tr-TR" sz="2000" b="0" kern="1200" dirty="0" smtClean="0"/>
            <a:t>Atina</a:t>
          </a:r>
          <a:endParaRPr lang="tr-TR" sz="2000" b="0" kern="1200" dirty="0"/>
        </a:p>
      </dsp:txBody>
      <dsp:txXfrm>
        <a:off x="1751113" y="2314252"/>
        <a:ext cx="6478486" cy="1051932"/>
      </dsp:txXfrm>
    </dsp:sp>
    <dsp:sp modelId="{D3573532-4DB3-4613-BF41-165B55DE1CD5}">
      <dsp:nvSpPr>
        <dsp:cNvPr id="0" name=""/>
        <dsp:cNvSpPr/>
      </dsp:nvSpPr>
      <dsp:spPr>
        <a:xfrm>
          <a:off x="105193" y="2419445"/>
          <a:ext cx="1645920" cy="841546"/>
        </a:xfrm>
        <a:prstGeom prst="roundRect">
          <a:avLst>
            <a:gd name="adj" fmla="val 10000"/>
          </a:avLst>
        </a:prstGeom>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5DDE3EE-D0AD-4E3D-B24D-DD4C871071A6}">
      <dsp:nvSpPr>
        <dsp:cNvPr id="0" name=""/>
        <dsp:cNvSpPr/>
      </dsp:nvSpPr>
      <dsp:spPr>
        <a:xfrm>
          <a:off x="0" y="3471378"/>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Çin iş geliştirme ziyareti, </a:t>
          </a:r>
          <a:r>
            <a:rPr lang="tr-TR" sz="2000" b="0" kern="1200" dirty="0" smtClean="0"/>
            <a:t>Pekin-Şangay-</a:t>
          </a:r>
          <a:r>
            <a:rPr lang="tr-TR" sz="2000" b="0" kern="1200" dirty="0" err="1" smtClean="0"/>
            <a:t>Chongqin</a:t>
          </a:r>
          <a:endParaRPr lang="tr-TR" sz="2000" b="0" kern="1200" dirty="0"/>
        </a:p>
      </dsp:txBody>
      <dsp:txXfrm>
        <a:off x="1751113" y="3471378"/>
        <a:ext cx="6478486" cy="1051932"/>
      </dsp:txXfrm>
    </dsp:sp>
    <dsp:sp modelId="{63107788-6F21-464A-BCD8-2B83FCDD3664}">
      <dsp:nvSpPr>
        <dsp:cNvPr id="0" name=""/>
        <dsp:cNvSpPr/>
      </dsp:nvSpPr>
      <dsp:spPr>
        <a:xfrm>
          <a:off x="105193" y="3576571"/>
          <a:ext cx="1645920" cy="841546"/>
        </a:xfrm>
        <a:prstGeom prst="roundRect">
          <a:avLst>
            <a:gd name="adj" fmla="val 10000"/>
          </a:avLst>
        </a:prstGeom>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785C1C-6049-47DC-B420-78480B81E75B}">
      <dsp:nvSpPr>
        <dsp:cNvPr id="0" name=""/>
        <dsp:cNvSpPr/>
      </dsp:nvSpPr>
      <dsp:spPr>
        <a:xfrm>
          <a:off x="0" y="0"/>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Hindistan İş Geliştirme Ziyareti</a:t>
          </a:r>
          <a:endParaRPr lang="tr-TR" sz="2000" kern="1200" dirty="0"/>
        </a:p>
      </dsp:txBody>
      <dsp:txXfrm>
        <a:off x="1751113" y="0"/>
        <a:ext cx="6478486" cy="1051932"/>
      </dsp:txXfrm>
    </dsp:sp>
    <dsp:sp modelId="{816BFB66-B537-4617-85D5-7019A7934AF2}">
      <dsp:nvSpPr>
        <dsp:cNvPr id="0" name=""/>
        <dsp:cNvSpPr/>
      </dsp:nvSpPr>
      <dsp:spPr>
        <a:xfrm>
          <a:off x="105193" y="105193"/>
          <a:ext cx="1645920" cy="841546"/>
        </a:xfrm>
        <a:prstGeom prst="roundRect">
          <a:avLst>
            <a:gd name="adj" fmla="val 10000"/>
          </a:avLst>
        </a:prstGeom>
        <a:blipFill rotWithShape="1">
          <a:blip xmlns:r="http://schemas.openxmlformats.org/officeDocument/2006/relationships" r:embed="rId1"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469BF7-EC67-4E66-83DF-41AF9A3E372F}">
      <dsp:nvSpPr>
        <dsp:cNvPr id="0" name=""/>
        <dsp:cNvSpPr/>
      </dsp:nvSpPr>
      <dsp:spPr>
        <a:xfrm>
          <a:off x="0" y="1211027"/>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Türk-Kazak İş Forumu</a:t>
          </a:r>
          <a:endParaRPr lang="tr-TR" sz="2000" i="1" kern="1200" dirty="0"/>
        </a:p>
      </dsp:txBody>
      <dsp:txXfrm>
        <a:off x="1751113" y="1211027"/>
        <a:ext cx="6478486" cy="1051932"/>
      </dsp:txXfrm>
    </dsp:sp>
    <dsp:sp modelId="{89D2BA85-1F34-43E9-9ADC-14EBE695C5AE}">
      <dsp:nvSpPr>
        <dsp:cNvPr id="0" name=""/>
        <dsp:cNvSpPr/>
      </dsp:nvSpPr>
      <dsp:spPr>
        <a:xfrm>
          <a:off x="105193" y="1262319"/>
          <a:ext cx="1645920" cy="841546"/>
        </a:xfrm>
        <a:prstGeom prst="roundRect">
          <a:avLst>
            <a:gd name="adj" fmla="val 10000"/>
          </a:avLst>
        </a:prstGeom>
        <a:blipFill rotWithShape="1">
          <a:blip xmlns:r="http://schemas.openxmlformats.org/officeDocument/2006/relationships" r:embed="rId2" cstate="screen">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A3FF6CE-D2A4-4DD9-940A-3D788C07EED8}">
      <dsp:nvSpPr>
        <dsp:cNvPr id="0" name=""/>
        <dsp:cNvSpPr/>
      </dsp:nvSpPr>
      <dsp:spPr>
        <a:xfrm>
          <a:off x="0" y="2314252"/>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smtClean="0"/>
            <a:t>Türk-Alman CEO Forumu </a:t>
          </a:r>
          <a:endParaRPr lang="tr-TR" sz="2000" kern="1200" dirty="0"/>
        </a:p>
      </dsp:txBody>
      <dsp:txXfrm>
        <a:off x="1751113" y="2314252"/>
        <a:ext cx="6478486" cy="1051932"/>
      </dsp:txXfrm>
    </dsp:sp>
    <dsp:sp modelId="{FCC68B6A-50DA-4861-B813-163FB07595A9}">
      <dsp:nvSpPr>
        <dsp:cNvPr id="0" name=""/>
        <dsp:cNvSpPr/>
      </dsp:nvSpPr>
      <dsp:spPr>
        <a:xfrm>
          <a:off x="105193" y="2419445"/>
          <a:ext cx="1645920" cy="841546"/>
        </a:xfrm>
        <a:prstGeom prst="roundRect">
          <a:avLst>
            <a:gd name="adj" fmla="val 10000"/>
          </a:avLst>
        </a:prstGeom>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9A8F75C-2D5F-4630-9EF8-A4617AAC537A}">
      <dsp:nvSpPr>
        <dsp:cNvPr id="0" name=""/>
        <dsp:cNvSpPr/>
      </dsp:nvSpPr>
      <dsp:spPr>
        <a:xfrm>
          <a:off x="0" y="3471378"/>
          <a:ext cx="8229600" cy="10519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kern="1200" dirty="0" err="1" smtClean="0"/>
            <a:t>St.Petersburg</a:t>
          </a:r>
          <a:r>
            <a:rPr lang="tr-TR" sz="2000" kern="1200" dirty="0" smtClean="0"/>
            <a:t> International </a:t>
          </a:r>
          <a:r>
            <a:rPr lang="tr-TR" sz="2000" kern="1200" dirty="0" err="1" smtClean="0"/>
            <a:t>Economic</a:t>
          </a:r>
          <a:r>
            <a:rPr lang="tr-TR" sz="2000" kern="1200" dirty="0" smtClean="0"/>
            <a:t> Forum kapsamında “</a:t>
          </a:r>
          <a:r>
            <a:rPr lang="tr-TR" sz="2000" kern="1200" dirty="0" err="1" smtClean="0"/>
            <a:t>Turkey-Russia</a:t>
          </a:r>
          <a:r>
            <a:rPr lang="tr-TR" sz="2000" kern="1200" dirty="0" smtClean="0"/>
            <a:t> Business </a:t>
          </a:r>
          <a:r>
            <a:rPr lang="tr-TR" sz="2000" kern="1200" dirty="0" err="1" smtClean="0"/>
            <a:t>Dialogue</a:t>
          </a:r>
          <a:r>
            <a:rPr lang="tr-TR" sz="2000" kern="1200" dirty="0" smtClean="0"/>
            <a:t>” </a:t>
          </a:r>
          <a:r>
            <a:rPr lang="tr-TR" sz="2000" kern="1200" dirty="0" smtClean="0"/>
            <a:t>oturumu)</a:t>
          </a:r>
          <a:endParaRPr lang="tr-TR" sz="2000" b="1" i="1" kern="1200" dirty="0"/>
        </a:p>
      </dsp:txBody>
      <dsp:txXfrm>
        <a:off x="1751113" y="3471378"/>
        <a:ext cx="6478486" cy="1051932"/>
      </dsp:txXfrm>
    </dsp:sp>
    <dsp:sp modelId="{353FAE62-7DC6-4B3C-B44A-8CE247EA4F1D}">
      <dsp:nvSpPr>
        <dsp:cNvPr id="0" name=""/>
        <dsp:cNvSpPr/>
      </dsp:nvSpPr>
      <dsp:spPr>
        <a:xfrm>
          <a:off x="105193" y="3576571"/>
          <a:ext cx="1645920" cy="841546"/>
        </a:xfrm>
        <a:prstGeom prst="roundRect">
          <a:avLst>
            <a:gd name="adj" fmla="val 10000"/>
          </a:avLst>
        </a:prstGeom>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4#16">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5BE7FE-A8BE-402F-BFAC-9B6AA1F2F5E2}" type="datetimeFigureOut">
              <a:rPr lang="tr-TR" smtClean="0"/>
              <a:t>18.01.2011</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B5F0F3-D259-4CF8-8A62-BAB50057269B}" type="slidenum">
              <a:rPr lang="tr-TR" smtClean="0"/>
              <a:t>‹#›</a:t>
            </a:fld>
            <a:endParaRPr lang="tr-TR"/>
          </a:p>
        </p:txBody>
      </p:sp>
    </p:spTree>
    <p:extLst>
      <p:ext uri="{BB962C8B-B14F-4D97-AF65-F5344CB8AC3E}">
        <p14:creationId xmlns:p14="http://schemas.microsoft.com/office/powerpoint/2010/main" val="19090638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r-TR" smtClean="0"/>
          </a:p>
        </p:txBody>
      </p:sp>
      <p:sp>
        <p:nvSpPr>
          <p:cNvPr id="4" name="Slide Number Placeholder 3"/>
          <p:cNvSpPr>
            <a:spLocks noGrp="1"/>
          </p:cNvSpPr>
          <p:nvPr>
            <p:ph type="sldNum" sz="quarter" idx="5"/>
          </p:nvPr>
        </p:nvSpPr>
        <p:spPr/>
        <p:txBody>
          <a:bodyPr/>
          <a:lstStyle/>
          <a:p>
            <a:pPr>
              <a:defRPr/>
            </a:pPr>
            <a:fld id="{F3C759B0-9E2E-4832-B1DF-F7A7CEFD2D6A}" type="slidenum">
              <a:rPr lang="tr-TR" smtClean="0"/>
              <a:pPr>
                <a:defRPr/>
              </a:pPr>
              <a:t>1</a:t>
            </a:fld>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r-TR" smtClean="0"/>
          </a:p>
        </p:txBody>
      </p:sp>
      <p:sp>
        <p:nvSpPr>
          <p:cNvPr id="4" name="Slide Number Placeholder 3"/>
          <p:cNvSpPr>
            <a:spLocks noGrp="1"/>
          </p:cNvSpPr>
          <p:nvPr>
            <p:ph type="sldNum" sz="quarter" idx="5"/>
          </p:nvPr>
        </p:nvSpPr>
        <p:spPr/>
        <p:txBody>
          <a:bodyPr/>
          <a:lstStyle/>
          <a:p>
            <a:pPr>
              <a:defRPr/>
            </a:pPr>
            <a:fld id="{F3C759B0-9E2E-4832-B1DF-F7A7CEFD2D6A}" type="slidenum">
              <a:rPr lang="tr-TR" smtClean="0"/>
              <a:pPr>
                <a:defRPr/>
              </a:pPr>
              <a:t>2</a:t>
            </a:fld>
            <a:endParaRPr lang="tr-T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Slayt Görüntüsü Yer Tutucusu"/>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eaLnBrk="1" fontAlgn="auto" hangingPunct="1">
              <a:spcBef>
                <a:spcPts val="0"/>
              </a:spcBef>
              <a:spcAft>
                <a:spcPts val="0"/>
              </a:spcAft>
              <a:defRPr/>
            </a:pPr>
            <a:endParaRPr lang="tr-TR" dirty="0" smtClean="0"/>
          </a:p>
          <a:p>
            <a:pPr eaLnBrk="1" hangingPunct="1">
              <a:defRPr/>
            </a:pPr>
            <a:r>
              <a:rPr lang="da-DK" b="1" dirty="0" smtClean="0"/>
              <a:t>TÜSİAD CEO Forumu 2010 – I:</a:t>
            </a:r>
          </a:p>
          <a:p>
            <a:pPr eaLnBrk="1" hangingPunct="1">
              <a:defRPr/>
            </a:pPr>
            <a:r>
              <a:rPr lang="tr-TR" dirty="0" smtClean="0"/>
              <a:t> “Türkiye Ekonomisinin Küresel Ekonomiye Entegrasyonu” teması ve Hazine Müsteşarı Sayın İbrahim </a:t>
            </a:r>
            <a:r>
              <a:rPr lang="tr-TR" dirty="0" err="1" smtClean="0"/>
              <a:t>Çanakçı’nın</a:t>
            </a:r>
            <a:r>
              <a:rPr lang="tr-TR" dirty="0" smtClean="0"/>
              <a:t> da katılımıyla, 13 Mart 2010 tarihinde TÜSİAD CEO Forumu – I gerçekleştirilmiştir.</a:t>
            </a:r>
          </a:p>
          <a:p>
            <a:pPr eaLnBrk="1" hangingPunct="1">
              <a:defRPr/>
            </a:pPr>
            <a:endParaRPr lang="tr-TR" dirty="0" smtClean="0"/>
          </a:p>
          <a:p>
            <a:pPr eaLnBrk="1" hangingPunct="1">
              <a:defRPr/>
            </a:pPr>
            <a:endParaRPr lang="tr-TR" dirty="0" smtClean="0"/>
          </a:p>
          <a:p>
            <a:pPr eaLnBrk="1" hangingPunct="1">
              <a:defRPr/>
            </a:pPr>
            <a:r>
              <a:rPr lang="tr-TR" b="1" dirty="0" smtClean="0"/>
              <a:t>TÜSİAD CEO Forumu – II:</a:t>
            </a:r>
          </a:p>
          <a:p>
            <a:pPr eaLnBrk="1" hangingPunct="1">
              <a:defRPr/>
            </a:pPr>
            <a:r>
              <a:rPr lang="tr-TR" dirty="0" smtClean="0"/>
              <a:t>“Küresel Krizden Çıkışta Para Politikasının Rolü ve Türkiye Örneği” teması ve TCMB Başkanı Sayın Durmuş Yılmaz’ın da katılımıyla, 15 Ekim 2010 tarihinde TÜSİAD CEO Forumu 2010 - II gerçekleştirilmiştir.</a:t>
            </a:r>
          </a:p>
          <a:p>
            <a:pPr eaLnBrk="1" hangingPunct="1">
              <a:defRPr/>
            </a:pPr>
            <a:endParaRPr lang="tr-TR" dirty="0" smtClean="0"/>
          </a:p>
          <a:p>
            <a:pPr eaLnBrk="1" hangingPunct="1">
              <a:defRPr/>
            </a:pPr>
            <a:endParaRPr lang="tr-TR" dirty="0" smtClean="0"/>
          </a:p>
          <a:p>
            <a:pPr eaLnBrk="1" hangingPunct="1">
              <a:defRPr/>
            </a:pPr>
            <a:r>
              <a:rPr lang="tr-TR" b="1" dirty="0" smtClean="0"/>
              <a:t>Türk Vergi Hukukunda Yorum ve İspat Paneli:</a:t>
            </a:r>
          </a:p>
          <a:p>
            <a:pPr eaLnBrk="1" hangingPunct="1">
              <a:defRPr/>
            </a:pPr>
            <a:r>
              <a:rPr lang="tr-TR" dirty="0" smtClean="0"/>
              <a:t>“Türk Vergi Hukukunda Yorum ve İspat” paneli T.C. Danıştay Başsavcısı Turgut Candan’ın katılımıyla bir panel gerçekleştirilmiştir. (24 Kasım 2010)</a:t>
            </a:r>
          </a:p>
          <a:p>
            <a:pPr eaLnBrk="1" hangingPunct="1">
              <a:defRPr/>
            </a:pPr>
            <a:endParaRPr lang="tr-TR" dirty="0" smtClean="0"/>
          </a:p>
          <a:p>
            <a:pPr eaLnBrk="1" hangingPunct="1">
              <a:defRPr/>
            </a:pPr>
            <a:endParaRPr lang="tr-TR" dirty="0" smtClean="0"/>
          </a:p>
          <a:p>
            <a:pPr algn="just" eaLnBrk="1" hangingPunct="1">
              <a:defRPr/>
            </a:pPr>
            <a:r>
              <a:rPr lang="tr-TR" b="1" dirty="0" err="1" smtClean="0"/>
              <a:t>EAF’la</a:t>
            </a:r>
            <a:r>
              <a:rPr lang="tr-TR" b="1" dirty="0" smtClean="0"/>
              <a:t> birlikte düzenlenen “İktisadi Dalgalanmalar ve Küresel Kriz Konferansı“ (25 Mayıs 2010)</a:t>
            </a:r>
          </a:p>
          <a:p>
            <a:pPr eaLnBrk="1" fontAlgn="auto" hangingPunct="1">
              <a:spcBef>
                <a:spcPts val="0"/>
              </a:spcBef>
              <a:spcAft>
                <a:spcPts val="0"/>
              </a:spcAft>
              <a:defRPr/>
            </a:pPr>
            <a:endParaRPr lang="tr-TR" dirty="0"/>
          </a:p>
        </p:txBody>
      </p:sp>
      <p:sp>
        <p:nvSpPr>
          <p:cNvPr id="21508" name="3 Slayt Numarası Yer Tutucusu"/>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27ACDBA1-1BDD-4F77-BE58-613BD642D5AC}" type="slidenum">
              <a:rPr lang="tr-TR" smtClean="0">
                <a:solidFill>
                  <a:srgbClr val="000000"/>
                </a:solidFill>
              </a:rPr>
              <a:pPr/>
              <a:t>3</a:t>
            </a:fld>
            <a:endParaRPr lang="tr-TR" smtClean="0">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Slayt Görüntüsü Yer Tutucusu"/>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eaLnBrk="1" fontAlgn="auto" hangingPunct="1">
              <a:spcBef>
                <a:spcPts val="0"/>
              </a:spcBef>
              <a:spcAft>
                <a:spcPts val="0"/>
              </a:spcAft>
              <a:defRPr/>
            </a:pPr>
            <a:endParaRPr lang="tr-TR" dirty="0"/>
          </a:p>
        </p:txBody>
      </p:sp>
      <p:sp>
        <p:nvSpPr>
          <p:cNvPr id="22532" name="3 Slayt Numarası Yer Tutucusu"/>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0A762193-30AF-409E-8C8A-90BFD25C9E20}" type="slidenum">
              <a:rPr lang="tr-TR" smtClean="0">
                <a:solidFill>
                  <a:srgbClr val="000000"/>
                </a:solidFill>
              </a:rPr>
              <a:pPr/>
              <a:t>4</a:t>
            </a:fld>
            <a:endParaRPr lang="tr-TR" smtClean="0">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algn="just"/>
            <a:r>
              <a:rPr lang="tr-TR" sz="1200" b="1" kern="1200" dirty="0" smtClean="0">
                <a:solidFill>
                  <a:schemeClr val="tx1"/>
                </a:solidFill>
                <a:effectLst/>
                <a:latin typeface="+mn-lt"/>
                <a:ea typeface="+mn-ea"/>
                <a:cs typeface="+mn-cs"/>
              </a:rPr>
              <a:t>“Sanayi Politikası Yuvarlak Masa Toplantısı”</a:t>
            </a:r>
            <a:endParaRPr lang="tr-TR" sz="1200" kern="1200" dirty="0" smtClean="0">
              <a:solidFill>
                <a:schemeClr val="tx1"/>
              </a:solidFill>
              <a:effectLst/>
              <a:latin typeface="+mn-lt"/>
              <a:ea typeface="+mn-ea"/>
              <a:cs typeface="+mn-cs"/>
            </a:endParaRPr>
          </a:p>
          <a:p>
            <a:pPr algn="just"/>
            <a:r>
              <a:rPr lang="tr-TR" sz="1200" kern="1200" dirty="0" smtClean="0">
                <a:solidFill>
                  <a:schemeClr val="tx1"/>
                </a:solidFill>
                <a:effectLst/>
                <a:latin typeface="+mn-lt"/>
                <a:ea typeface="+mn-ea"/>
                <a:cs typeface="+mn-cs"/>
              </a:rPr>
              <a:t> </a:t>
            </a:r>
          </a:p>
          <a:p>
            <a:pPr algn="just"/>
            <a:r>
              <a:rPr lang="en-AU" sz="1200" kern="1200" dirty="0" err="1" smtClean="0">
                <a:solidFill>
                  <a:schemeClr val="tx1"/>
                </a:solidFill>
                <a:effectLst/>
                <a:latin typeface="+mn-lt"/>
                <a:ea typeface="+mn-ea"/>
                <a:cs typeface="+mn-cs"/>
              </a:rPr>
              <a:t>Türkiye'de</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sürdürülebilir</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büyüme</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temelli</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ve</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ülkenin</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üretkenliğinin</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artırılmasına</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yönelik</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uygulanabilir</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bir</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sanayi</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politikasının</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oluşturulmasına</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katkı</a:t>
            </a:r>
            <a:r>
              <a:rPr lang="en-AU" sz="1200" kern="1200" dirty="0" smtClean="0">
                <a:solidFill>
                  <a:schemeClr val="tx1"/>
                </a:solidFill>
                <a:effectLst/>
                <a:latin typeface="+mn-lt"/>
                <a:ea typeface="+mn-ea"/>
                <a:cs typeface="+mn-cs"/>
              </a:rPr>
              <a:t> </a:t>
            </a:r>
            <a:r>
              <a:rPr lang="en-AU" sz="1200" kern="1200" dirty="0" err="1" smtClean="0">
                <a:solidFill>
                  <a:schemeClr val="tx1"/>
                </a:solidFill>
                <a:effectLst/>
                <a:latin typeface="+mn-lt"/>
                <a:ea typeface="+mn-ea"/>
                <a:cs typeface="+mn-cs"/>
              </a:rPr>
              <a:t>sağlama</a:t>
            </a:r>
            <a:r>
              <a:rPr lang="tr-TR" sz="1200" kern="1200" dirty="0" smtClean="0">
                <a:solidFill>
                  <a:schemeClr val="tx1"/>
                </a:solidFill>
                <a:effectLst/>
                <a:latin typeface="+mn-lt"/>
                <a:ea typeface="+mn-ea"/>
                <a:cs typeface="+mn-cs"/>
              </a:rPr>
              <a:t>k amacı ile ve </a:t>
            </a:r>
            <a:r>
              <a:rPr lang="tr-TR" sz="1200" kern="1200" dirty="0" err="1" smtClean="0">
                <a:solidFill>
                  <a:schemeClr val="tx1"/>
                </a:solidFill>
                <a:effectLst/>
                <a:latin typeface="+mn-lt"/>
                <a:ea typeface="+mn-ea"/>
                <a:cs typeface="+mn-cs"/>
              </a:rPr>
              <a:t>TÜSİAD’ın</a:t>
            </a:r>
            <a:r>
              <a:rPr lang="tr-TR" sz="1200" kern="1200" dirty="0" smtClean="0">
                <a:solidFill>
                  <a:schemeClr val="tx1"/>
                </a:solidFill>
                <a:effectLst/>
                <a:latin typeface="+mn-lt"/>
                <a:ea typeface="+mn-ea"/>
                <a:cs typeface="+mn-cs"/>
              </a:rPr>
              <a:t> sanayici üyelerinin katılımı ile 6 Kasım 2010 tarihinde T.C. Başbakan Yardımcısı ve Devlet Bakanı Ali Babacan ve TÜSİAD Yönetim Kurulu Başkanı Ümit Boyner başkanlığında Sanayi Politikası Yuvarlak Masa toplantılarının ilki gerçekleştirilmiştir. Söz konusu toplantıların her sene yapılması hedeflenmektedir.</a:t>
            </a:r>
            <a:r>
              <a:rPr lang="tr-TR" sz="1200" kern="1200" baseline="0" dirty="0" smtClean="0">
                <a:solidFill>
                  <a:schemeClr val="tx1"/>
                </a:solidFill>
                <a:effectLst/>
                <a:latin typeface="+mn-lt"/>
                <a:ea typeface="+mn-ea"/>
                <a:cs typeface="+mn-cs"/>
              </a:rPr>
              <a:t> </a:t>
            </a:r>
            <a:endParaRPr lang="tr-TR" sz="1200" b="1" kern="1200" dirty="0" smtClean="0">
              <a:solidFill>
                <a:schemeClr val="tx1"/>
              </a:solidFill>
              <a:effectLst/>
              <a:latin typeface="+mn-lt"/>
              <a:ea typeface="+mn-ea"/>
              <a:cs typeface="+mn-cs"/>
            </a:endParaRPr>
          </a:p>
          <a:p>
            <a:pPr algn="just"/>
            <a:endParaRPr lang="tr-TR" sz="1200" b="1" kern="1200" dirty="0" smtClean="0">
              <a:solidFill>
                <a:schemeClr val="tx1"/>
              </a:solidFill>
              <a:effectLst/>
              <a:latin typeface="+mn-lt"/>
              <a:ea typeface="+mn-ea"/>
              <a:cs typeface="+mn-cs"/>
            </a:endParaRPr>
          </a:p>
          <a:p>
            <a:pPr algn="just"/>
            <a:r>
              <a:rPr lang="tr-TR" sz="1200" b="1" kern="1200" dirty="0" smtClean="0">
                <a:solidFill>
                  <a:schemeClr val="tx1"/>
                </a:solidFill>
                <a:effectLst/>
                <a:latin typeface="+mn-lt"/>
                <a:ea typeface="+mn-ea"/>
                <a:cs typeface="+mn-cs"/>
              </a:rPr>
              <a:t>“World </a:t>
            </a:r>
            <a:r>
              <a:rPr lang="tr-TR" sz="1200" b="1" kern="1200" dirty="0" err="1" smtClean="0">
                <a:solidFill>
                  <a:schemeClr val="tx1"/>
                </a:solidFill>
                <a:effectLst/>
                <a:latin typeface="+mn-lt"/>
                <a:ea typeface="+mn-ea"/>
                <a:cs typeface="+mn-cs"/>
              </a:rPr>
              <a:t>Energy</a:t>
            </a:r>
            <a:r>
              <a:rPr lang="tr-TR" sz="1200" b="1" kern="1200" dirty="0" smtClean="0">
                <a:solidFill>
                  <a:schemeClr val="tx1"/>
                </a:solidFill>
                <a:effectLst/>
                <a:latin typeface="+mn-lt"/>
                <a:ea typeface="+mn-ea"/>
                <a:cs typeface="+mn-cs"/>
              </a:rPr>
              <a:t> Outlook 2010” raporu Türkiye Tanıtımı</a:t>
            </a:r>
            <a:endParaRPr lang="tr-TR" sz="1200" kern="1200" dirty="0" smtClean="0">
              <a:solidFill>
                <a:schemeClr val="tx1"/>
              </a:solidFill>
              <a:effectLst/>
              <a:latin typeface="+mn-lt"/>
              <a:ea typeface="+mn-ea"/>
              <a:cs typeface="+mn-cs"/>
            </a:endParaRPr>
          </a:p>
          <a:p>
            <a:pPr algn="just"/>
            <a:r>
              <a:rPr lang="tr-TR" sz="1200" b="1" kern="1200" dirty="0" smtClean="0">
                <a:solidFill>
                  <a:schemeClr val="tx1"/>
                </a:solidFill>
                <a:effectLst/>
                <a:latin typeface="+mn-lt"/>
                <a:ea typeface="+mn-ea"/>
                <a:cs typeface="+mn-cs"/>
              </a:rPr>
              <a:t> </a:t>
            </a:r>
            <a:endParaRPr lang="tr-TR" sz="1200" kern="1200" dirty="0" smtClean="0">
              <a:solidFill>
                <a:schemeClr val="tx1"/>
              </a:solidFill>
              <a:effectLst/>
              <a:latin typeface="+mn-lt"/>
              <a:ea typeface="+mn-ea"/>
              <a:cs typeface="+mn-cs"/>
            </a:endParaRPr>
          </a:p>
          <a:p>
            <a:pPr algn="just"/>
            <a:r>
              <a:rPr lang="tr-TR" sz="1200" kern="1200" dirty="0" smtClean="0">
                <a:solidFill>
                  <a:schemeClr val="tx1"/>
                </a:solidFill>
                <a:effectLst/>
                <a:latin typeface="+mn-lt"/>
                <a:ea typeface="+mn-ea"/>
                <a:cs typeface="+mn-cs"/>
              </a:rPr>
              <a:t>TÜSİAD 2007 yılından bu yana World </a:t>
            </a:r>
            <a:r>
              <a:rPr lang="tr-TR" sz="1200" kern="1200" dirty="0" err="1" smtClean="0">
                <a:solidFill>
                  <a:schemeClr val="tx1"/>
                </a:solidFill>
                <a:effectLst/>
                <a:latin typeface="+mn-lt"/>
                <a:ea typeface="+mn-ea"/>
                <a:cs typeface="+mn-cs"/>
              </a:rPr>
              <a:t>Energy</a:t>
            </a:r>
            <a:r>
              <a:rPr lang="tr-TR" sz="1200" kern="1200" dirty="0" smtClean="0">
                <a:solidFill>
                  <a:schemeClr val="tx1"/>
                </a:solidFill>
                <a:effectLst/>
                <a:latin typeface="+mn-lt"/>
                <a:ea typeface="+mn-ea"/>
                <a:cs typeface="+mn-cs"/>
              </a:rPr>
              <a:t> Outlook raporunun Türkiye tanıtımını üstlenmektedir. Enerji ve Tabii Kaynaklar Bakanı Sayın Taner Yıldız’ın da katılımı ile gerçekleştirilen  bir konferans ile söz konusu rapor</a:t>
            </a:r>
            <a:r>
              <a:rPr lang="tr-TR" sz="1200" kern="1200" baseline="0" dirty="0" smtClean="0">
                <a:solidFill>
                  <a:schemeClr val="tx1"/>
                </a:solidFill>
                <a:effectLst/>
                <a:latin typeface="+mn-lt"/>
                <a:ea typeface="+mn-ea"/>
                <a:cs typeface="+mn-cs"/>
              </a:rPr>
              <a:t> </a:t>
            </a:r>
            <a:r>
              <a:rPr lang="tr-TR" sz="1200" kern="1200" dirty="0" smtClean="0">
                <a:solidFill>
                  <a:schemeClr val="tx1"/>
                </a:solidFill>
                <a:effectLst/>
                <a:latin typeface="+mn-lt"/>
                <a:ea typeface="+mn-ea"/>
                <a:cs typeface="+mn-cs"/>
              </a:rPr>
              <a:t>Uluslararası Enerji Ajansı </a:t>
            </a:r>
            <a:r>
              <a:rPr lang="tr-TR" sz="1200" kern="1200" dirty="0" err="1" smtClean="0">
                <a:solidFill>
                  <a:schemeClr val="tx1"/>
                </a:solidFill>
                <a:effectLst/>
                <a:latin typeface="+mn-lt"/>
                <a:ea typeface="+mn-ea"/>
                <a:cs typeface="+mn-cs"/>
              </a:rPr>
              <a:t>Başekonomisti</a:t>
            </a:r>
            <a:r>
              <a:rPr lang="tr-TR" sz="1200" kern="1200" dirty="0" smtClean="0">
                <a:solidFill>
                  <a:schemeClr val="tx1"/>
                </a:solidFill>
                <a:effectLst/>
                <a:latin typeface="+mn-lt"/>
                <a:ea typeface="+mn-ea"/>
                <a:cs typeface="+mn-cs"/>
              </a:rPr>
              <a:t> Dr. Fatih Birol tarafından kamuoyuna sunulmuştur.</a:t>
            </a:r>
          </a:p>
          <a:p>
            <a:pPr algn="just"/>
            <a:endParaRPr lang="tr-TR" sz="1200" kern="1200" dirty="0" smtClean="0">
              <a:solidFill>
                <a:schemeClr val="tx1"/>
              </a:solidFill>
              <a:effectLst/>
              <a:latin typeface="+mn-lt"/>
              <a:ea typeface="+mn-ea"/>
              <a:cs typeface="+mn-cs"/>
            </a:endParaRPr>
          </a:p>
          <a:p>
            <a:pPr algn="just"/>
            <a:r>
              <a:rPr lang="tr-TR" sz="1200" b="1" kern="1200" dirty="0" smtClean="0">
                <a:solidFill>
                  <a:schemeClr val="tx1"/>
                </a:solidFill>
                <a:effectLst/>
                <a:latin typeface="+mn-lt"/>
                <a:ea typeface="+mn-ea"/>
                <a:cs typeface="+mn-cs"/>
              </a:rPr>
              <a:t>“Türkiye Sanayisine </a:t>
            </a:r>
            <a:r>
              <a:rPr lang="tr-TR" sz="1200" b="1" kern="1200" dirty="0" err="1" smtClean="0">
                <a:solidFill>
                  <a:schemeClr val="tx1"/>
                </a:solidFill>
                <a:effectLst/>
                <a:latin typeface="+mn-lt"/>
                <a:ea typeface="+mn-ea"/>
                <a:cs typeface="+mn-cs"/>
              </a:rPr>
              <a:t>Sektörel</a:t>
            </a:r>
            <a:r>
              <a:rPr lang="tr-TR" sz="1200" b="1" kern="1200" dirty="0" smtClean="0">
                <a:solidFill>
                  <a:schemeClr val="tx1"/>
                </a:solidFill>
                <a:effectLst/>
                <a:latin typeface="+mn-lt"/>
                <a:ea typeface="+mn-ea"/>
                <a:cs typeface="+mn-cs"/>
              </a:rPr>
              <a:t> Bakış: Gemi İnşa Sanayii”</a:t>
            </a:r>
          </a:p>
          <a:p>
            <a:pPr algn="just"/>
            <a:endParaRPr lang="tr-TR" sz="1200" kern="1200" dirty="0" smtClean="0">
              <a:solidFill>
                <a:schemeClr val="tx1"/>
              </a:solidFill>
              <a:effectLst/>
              <a:latin typeface="+mn-lt"/>
              <a:ea typeface="+mn-ea"/>
              <a:cs typeface="+mn-cs"/>
            </a:endParaRPr>
          </a:p>
          <a:p>
            <a:pPr lvl="0" algn="just"/>
            <a:r>
              <a:rPr lang="tr-TR" sz="1200" kern="1200" dirty="0" smtClean="0">
                <a:solidFill>
                  <a:schemeClr val="tx1"/>
                </a:solidFill>
                <a:effectLst/>
                <a:latin typeface="+mn-lt"/>
                <a:ea typeface="+mn-ea"/>
                <a:cs typeface="+mn-cs"/>
              </a:rPr>
              <a:t>TÜSİAD Sekretaryası tarafından 2010 yılı içerisinde gemi inşa sanayinin mevcut durumunu, rekabet açısından önemini ve stratejik hedeflerinin değerlendirildiği,</a:t>
            </a:r>
            <a:r>
              <a:rPr lang="tr-TR" sz="1200" kern="1200" baseline="0" dirty="0" smtClean="0">
                <a:solidFill>
                  <a:schemeClr val="tx1"/>
                </a:solidFill>
                <a:effectLst/>
                <a:latin typeface="+mn-lt"/>
                <a:ea typeface="+mn-ea"/>
                <a:cs typeface="+mn-cs"/>
              </a:rPr>
              <a:t> </a:t>
            </a:r>
            <a:r>
              <a:rPr lang="tr-TR" sz="1200" b="1" kern="1200" dirty="0" smtClean="0">
                <a:solidFill>
                  <a:schemeClr val="tx1"/>
                </a:solidFill>
                <a:effectLst/>
                <a:latin typeface="+mn-lt"/>
                <a:ea typeface="+mn-ea"/>
                <a:cs typeface="+mn-cs"/>
              </a:rPr>
              <a:t>“</a:t>
            </a:r>
            <a:r>
              <a:rPr lang="tr-TR" sz="1200" kern="1200" baseline="0" dirty="0" smtClean="0">
                <a:solidFill>
                  <a:schemeClr val="tx1"/>
                </a:solidFill>
                <a:effectLst/>
                <a:latin typeface="+mn-lt"/>
                <a:ea typeface="+mn-ea"/>
                <a:cs typeface="+mn-cs"/>
              </a:rPr>
              <a:t>Gemi İnşa sanayii Kitapçığı</a:t>
            </a:r>
            <a:r>
              <a:rPr lang="tr-TR" sz="1200" b="0" kern="1200" dirty="0" smtClean="0">
                <a:solidFill>
                  <a:schemeClr val="tx1"/>
                </a:solidFill>
                <a:effectLst/>
                <a:latin typeface="+mn-lt"/>
                <a:ea typeface="+mn-ea"/>
                <a:cs typeface="+mn-cs"/>
              </a:rPr>
              <a:t>”</a:t>
            </a:r>
            <a:r>
              <a:rPr lang="tr-TR" sz="1200" b="1" kern="1200" dirty="0" smtClean="0">
                <a:solidFill>
                  <a:schemeClr val="tx1"/>
                </a:solidFill>
                <a:effectLst/>
                <a:latin typeface="+mn-lt"/>
                <a:ea typeface="+mn-ea"/>
                <a:cs typeface="+mn-cs"/>
              </a:rPr>
              <a:t> </a:t>
            </a:r>
            <a:r>
              <a:rPr lang="tr-TR" sz="1200" b="0" kern="1200" dirty="0" smtClean="0">
                <a:solidFill>
                  <a:schemeClr val="tx1"/>
                </a:solidFill>
                <a:effectLst/>
                <a:latin typeface="+mn-lt"/>
                <a:ea typeface="+mn-ea"/>
                <a:cs typeface="+mn-cs"/>
              </a:rPr>
              <a:t>hazırlanmıştır. Söz konusu kitapçık </a:t>
            </a:r>
            <a:r>
              <a:rPr lang="tr-TR" sz="1200" b="0" kern="1200" baseline="0" dirty="0" smtClean="0">
                <a:solidFill>
                  <a:schemeClr val="tx1"/>
                </a:solidFill>
                <a:effectLst/>
                <a:latin typeface="+mn-lt"/>
                <a:ea typeface="+mn-ea"/>
                <a:cs typeface="+mn-cs"/>
              </a:rPr>
              <a:t> </a:t>
            </a:r>
            <a:r>
              <a:rPr lang="tr-TR" sz="1200" kern="1200" dirty="0" smtClean="0">
                <a:solidFill>
                  <a:schemeClr val="tx1"/>
                </a:solidFill>
                <a:effectLst/>
                <a:latin typeface="+mn-lt"/>
                <a:ea typeface="+mn-ea"/>
                <a:cs typeface="+mn-cs"/>
              </a:rPr>
              <a:t>ilgili tüm kuruluşların katılımına açık bir konferans ile 12 Ekim 2010 tarihinde kamuoyuna tanıtılmıştır.  2011 yılında Ankara’da gerçekleştirilecek bir Yuvarlak</a:t>
            </a:r>
            <a:r>
              <a:rPr lang="tr-TR" sz="1200" kern="1200" baseline="0" dirty="0" smtClean="0">
                <a:solidFill>
                  <a:schemeClr val="tx1"/>
                </a:solidFill>
                <a:effectLst/>
                <a:latin typeface="+mn-lt"/>
                <a:ea typeface="+mn-ea"/>
                <a:cs typeface="+mn-cs"/>
              </a:rPr>
              <a:t> Masa Toplantısı ile sektörde kamu ve özel sektörün ilgili paydaşlarını bir araya getirmek arzusundayız.</a:t>
            </a:r>
            <a:endParaRPr lang="tr-TR" sz="1200" kern="1200" dirty="0" smtClean="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lvl="0" indent="0" algn="just" defTabSz="914400" rtl="0" eaLnBrk="1" fontAlgn="auto" latinLnBrk="0" hangingPunct="1">
              <a:lnSpc>
                <a:spcPct val="100000"/>
              </a:lnSpc>
              <a:spcBef>
                <a:spcPts val="0"/>
              </a:spcBef>
              <a:spcAft>
                <a:spcPts val="0"/>
              </a:spcAft>
              <a:buClrTx/>
              <a:buSzTx/>
              <a:buFontTx/>
              <a:buNone/>
              <a:tabLst/>
              <a:defRPr/>
            </a:pPr>
            <a:r>
              <a:rPr lang="tr-TR" sz="1200" b="1" dirty="0" smtClean="0"/>
              <a:t>İklim Değişikliği 16. Taraflar Toplantısı Katılımı</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tr-TR" sz="1200" b="1" dirty="0" smtClean="0"/>
          </a:p>
          <a:p>
            <a:pPr lvl="0" algn="just"/>
            <a:r>
              <a:rPr lang="tr-TR" sz="1200" kern="1200" dirty="0" smtClean="0">
                <a:solidFill>
                  <a:schemeClr val="tx1"/>
                </a:solidFill>
                <a:effectLst/>
                <a:latin typeface="+mn-lt"/>
                <a:ea typeface="+mn-ea"/>
                <a:cs typeface="+mn-cs"/>
              </a:rPr>
              <a:t>TÜSİAD, Türk Resmi Heyeti içerisinde Meksika’nın </a:t>
            </a:r>
            <a:r>
              <a:rPr lang="tr-TR" sz="1200" kern="1200" dirty="0" err="1" smtClean="0">
                <a:solidFill>
                  <a:schemeClr val="tx1"/>
                </a:solidFill>
                <a:effectLst/>
                <a:latin typeface="+mn-lt"/>
                <a:ea typeface="+mn-ea"/>
                <a:cs typeface="+mn-cs"/>
              </a:rPr>
              <a:t>Kankun</a:t>
            </a:r>
            <a:r>
              <a:rPr lang="tr-TR" sz="1200" kern="1200" dirty="0" smtClean="0">
                <a:solidFill>
                  <a:schemeClr val="tx1"/>
                </a:solidFill>
                <a:effectLst/>
                <a:latin typeface="+mn-lt"/>
                <a:ea typeface="+mn-ea"/>
                <a:cs typeface="+mn-cs"/>
              </a:rPr>
              <a:t> kentinde gerçekleşen Taraflar Toplantısında (COP-16) iştirak etmiş</a:t>
            </a:r>
            <a:r>
              <a:rPr lang="tr-TR" sz="1200" kern="1200" baseline="0" dirty="0" smtClean="0">
                <a:solidFill>
                  <a:schemeClr val="tx1"/>
                </a:solidFill>
                <a:effectLst/>
                <a:latin typeface="+mn-lt"/>
                <a:ea typeface="+mn-ea"/>
                <a:cs typeface="+mn-cs"/>
              </a:rPr>
              <a:t> ve toplantı dahilinde </a:t>
            </a:r>
            <a:r>
              <a:rPr lang="tr-TR" sz="1200" kern="1200" dirty="0" smtClean="0">
                <a:solidFill>
                  <a:schemeClr val="tx1"/>
                </a:solidFill>
                <a:effectLst/>
                <a:latin typeface="+mn-lt"/>
                <a:ea typeface="+mn-ea"/>
                <a:cs typeface="+mn-cs"/>
              </a:rPr>
              <a:t>“İklim Değişikliğinin Etkilerini Azaltma: Özel Sektörün Rolü” başlıklı bir yan etkinlik düzenlemiştir. </a:t>
            </a:r>
            <a:r>
              <a:rPr lang="tr-TR" sz="1200" b="1" kern="1200" dirty="0" smtClean="0">
                <a:solidFill>
                  <a:schemeClr val="tx1"/>
                </a:solidFill>
                <a:effectLst/>
                <a:latin typeface="+mn-lt"/>
                <a:ea typeface="+mn-ea"/>
                <a:cs typeface="+mn-cs"/>
              </a:rPr>
              <a:t> </a:t>
            </a:r>
            <a:endParaRPr lang="tr-TR" sz="1200" kern="1200" dirty="0" smtClean="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tr-TR" sz="1200" b="1" dirty="0" smtClean="0"/>
          </a:p>
          <a:p>
            <a:pPr marL="0" marR="0" lvl="0" indent="0" algn="just" defTabSz="914400" rtl="0" eaLnBrk="1" fontAlgn="auto" latinLnBrk="0" hangingPunct="1">
              <a:lnSpc>
                <a:spcPct val="100000"/>
              </a:lnSpc>
              <a:spcBef>
                <a:spcPts val="0"/>
              </a:spcBef>
              <a:spcAft>
                <a:spcPts val="0"/>
              </a:spcAft>
              <a:buClrTx/>
              <a:buSzTx/>
              <a:buFontTx/>
              <a:buNone/>
              <a:tabLst/>
              <a:defRPr/>
            </a:pPr>
            <a:endParaRPr lang="tr-TR" dirty="0" smtClean="0"/>
          </a:p>
          <a:p>
            <a:pPr algn="just" eaLnBrk="1" fontAlgn="auto" hangingPunct="1">
              <a:spcBef>
                <a:spcPts val="0"/>
              </a:spcBef>
              <a:spcAft>
                <a:spcPts val="0"/>
              </a:spcAft>
              <a:defRPr/>
            </a:pPr>
            <a:endParaRPr lang="tr-TR" dirty="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5</a:t>
            </a:fld>
            <a:endParaRPr lang="tr-TR" smtClean="0">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“Türkiye Savunma Sanayi Yol </a:t>
            </a:r>
            <a:r>
              <a:rPr lang="tr-TR" sz="1200" b="1" dirty="0" err="1" smtClean="0"/>
              <a:t>Haritası”nın</a:t>
            </a:r>
            <a:r>
              <a:rPr lang="tr-TR" sz="1200" b="1" dirty="0" smtClean="0"/>
              <a:t> hazırlanması:</a:t>
            </a:r>
            <a:endParaRPr lang="tr-TR"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dirty="0" smtClean="0"/>
              <a:t>Türkiye savunma sanayi sektörünün rekabetçiliğinin artması ve sektörde işleyen bir piyasanın oluşturulmasına yönelik bir ilk adım olarak “Türkiye Savunma Sanayi Yol Haritası”</a:t>
            </a:r>
            <a:r>
              <a:rPr lang="tr-TR" sz="1200" baseline="0" dirty="0" smtClean="0"/>
              <a:t> 2011 yılında</a:t>
            </a:r>
            <a:r>
              <a:rPr lang="tr-TR" sz="1200" dirty="0" smtClean="0"/>
              <a:t> hazırlanarak</a:t>
            </a:r>
            <a:r>
              <a:rPr lang="tr-TR" sz="1200" baseline="0" dirty="0" smtClean="0"/>
              <a:t> kamuoyu ile paylaşılacaktır.</a:t>
            </a:r>
            <a:endParaRPr lang="tr-TR"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“Turizm Sektörü Strateji  </a:t>
            </a:r>
            <a:r>
              <a:rPr lang="tr-TR" sz="1200" b="1" dirty="0" err="1" smtClean="0"/>
              <a:t>Belgesi”nin</a:t>
            </a:r>
            <a:r>
              <a:rPr lang="tr-TR" sz="1200" b="1" dirty="0" smtClean="0"/>
              <a:t> hazırlanması:</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b="1" dirty="0" smtClean="0"/>
          </a:p>
          <a:p>
            <a:pPr lvl="0"/>
            <a:r>
              <a:rPr lang="tr-TR" sz="1200" kern="1200" dirty="0" smtClean="0">
                <a:solidFill>
                  <a:schemeClr val="tx1"/>
                </a:solidFill>
                <a:effectLst/>
                <a:latin typeface="+mn-lt"/>
                <a:ea typeface="+mn-ea"/>
                <a:cs typeface="+mn-cs"/>
              </a:rPr>
              <a:t>Türkiye’de turizm sektörünün sürdürülebilirliğine yönelik önerilerin geliştirileceği “Turizm Sektörü Strateji</a:t>
            </a:r>
            <a:r>
              <a:rPr lang="tr-TR" sz="1200" kern="1200" baseline="0" dirty="0" smtClean="0">
                <a:solidFill>
                  <a:schemeClr val="tx1"/>
                </a:solidFill>
                <a:effectLst/>
                <a:latin typeface="+mn-lt"/>
                <a:ea typeface="+mn-ea"/>
                <a:cs typeface="+mn-cs"/>
              </a:rPr>
              <a:t> Belgesi</a:t>
            </a:r>
            <a:r>
              <a:rPr lang="tr-TR" sz="1200" kern="1200" dirty="0" smtClean="0">
                <a:solidFill>
                  <a:schemeClr val="tx1"/>
                </a:solidFill>
                <a:effectLst/>
                <a:latin typeface="+mn-lt"/>
                <a:ea typeface="+mn-ea"/>
                <a:cs typeface="+mn-cs"/>
              </a:rPr>
              <a:t>” hazırlanarak kamuoyu ile paylaşılacaktır.</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b="1" dirty="0" smtClean="0"/>
              <a:t>Enerji Sektörü Değerlendirme Platformunun 2.Toplantısının gerçekleştirilmesi:</a:t>
            </a:r>
          </a:p>
          <a:p>
            <a:pPr marL="0" marR="0" lvl="0" indent="0" algn="l" defTabSz="914400" rtl="0" eaLnBrk="1" fontAlgn="auto" latinLnBrk="0" hangingPunct="1">
              <a:lnSpc>
                <a:spcPct val="100000"/>
              </a:lnSpc>
              <a:spcBef>
                <a:spcPts val="0"/>
              </a:spcBef>
              <a:spcAft>
                <a:spcPts val="0"/>
              </a:spcAft>
              <a:buClrTx/>
              <a:buSzTx/>
              <a:buFontTx/>
              <a:buNone/>
              <a:tabLst/>
              <a:defRPr/>
            </a:pPr>
            <a:r>
              <a:rPr lang="tr-TR" dirty="0" smtClean="0"/>
              <a:t>Türkiye’de enerji sektörünün yapılanması ve uzun dönemli enerji politikalarının oluşturulması konusunda özel sektör ile kamunun ilgili paydaşlarının görüş alışverişinde bulundukları Enerji Sektörü Değerlendirme Platformu’nun birinci toplantısı Enerji ve Tabii Kaynaklar Bakanı Taner Yıldız  ve TÜSİAD Yönetim Kurulu Başkanı Sayın Ümit Boyner’in katılımı ile</a:t>
            </a:r>
            <a:r>
              <a:rPr lang="tr-TR" baseline="0" dirty="0" smtClean="0"/>
              <a:t> 9 Nisan 2010 tarihinde gerçekleştirilmiştir. Söz konusu platformun 2. toplantısının 2011 yılında gerçekleştirilmesi planlanmaktadır. </a:t>
            </a:r>
            <a:endParaRPr lang="tr-TR" dirty="0" smtClean="0"/>
          </a:p>
          <a:p>
            <a:pPr eaLnBrk="1" fontAlgn="auto" hangingPunct="1">
              <a:spcBef>
                <a:spcPts val="0"/>
              </a:spcBef>
              <a:spcAft>
                <a:spcPts val="0"/>
              </a:spcAft>
              <a:defRPr/>
            </a:pPr>
            <a:endParaRPr lang="tr-TR" dirty="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6</a:t>
            </a:fld>
            <a:endParaRPr lang="tr-TR" smtClean="0">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Slayt Görüntüsü Yer Tutucusu"/>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algn="just" fontAlgn="auto">
              <a:spcBef>
                <a:spcPts val="0"/>
              </a:spcBef>
              <a:spcAft>
                <a:spcPts val="0"/>
              </a:spcAft>
              <a:defRPr/>
            </a:pPr>
            <a:r>
              <a:rPr lang="tr-TR" b="1" dirty="0" smtClean="0"/>
              <a:t>ŞİRKET İŞLERİ KOMİSYONU 2010 YILI FAALİYETLERİ</a:t>
            </a:r>
          </a:p>
          <a:p>
            <a:pPr algn="just" fontAlgn="auto">
              <a:spcBef>
                <a:spcPts val="0"/>
              </a:spcBef>
              <a:spcAft>
                <a:spcPts val="0"/>
              </a:spcAft>
              <a:defRPr/>
            </a:pPr>
            <a:endParaRPr lang="tr-TR" b="1" dirty="0" smtClean="0"/>
          </a:p>
          <a:p>
            <a:pPr algn="just" fontAlgn="auto">
              <a:spcBef>
                <a:spcPts val="0"/>
              </a:spcBef>
              <a:spcAft>
                <a:spcPts val="0"/>
              </a:spcAft>
              <a:defRPr/>
            </a:pPr>
            <a:r>
              <a:rPr lang="tr-TR" b="1" dirty="0" smtClean="0"/>
              <a:t>Reel Sektörde İç Denetim Uygulamaları: Tespit ve Öneriler Raporu: </a:t>
            </a:r>
            <a:r>
              <a:rPr lang="tr-TR" dirty="0" smtClean="0"/>
              <a:t>Reel sektörde iç denetim uygulamalarının mevcut durumunun saptanması ve geleceğe yönelik değerlendirmelerin yapılması amacıyla hazırlanan ‘‘Reel Sektörde İç Denetim Uygulamaları: Tespit ve Öneriler’’</a:t>
            </a:r>
            <a:r>
              <a:rPr lang="tr-TR" b="1" dirty="0" smtClean="0"/>
              <a:t> </a:t>
            </a:r>
            <a:r>
              <a:rPr lang="tr-TR" dirty="0" smtClean="0"/>
              <a:t>başlıklı rapor, 27 Mayıs 2010 tarihinde gerçekleştirilen seminer ile tanıtılmıştır.</a:t>
            </a:r>
          </a:p>
          <a:p>
            <a:pPr algn="just" fontAlgn="auto">
              <a:spcBef>
                <a:spcPct val="0"/>
              </a:spcBef>
              <a:spcAft>
                <a:spcPts val="0"/>
              </a:spcAft>
              <a:defRPr/>
            </a:pPr>
            <a:endParaRPr lang="tr-TR" dirty="0" smtClean="0"/>
          </a:p>
          <a:p>
            <a:pPr algn="just" fontAlgn="auto">
              <a:spcBef>
                <a:spcPct val="0"/>
              </a:spcBef>
              <a:spcAft>
                <a:spcPts val="0"/>
              </a:spcAft>
              <a:defRPr/>
            </a:pPr>
            <a:r>
              <a:rPr lang="tr-TR" b="1" dirty="0" smtClean="0"/>
              <a:t>TÜSİAD Fikri Haklar Sözlüğü: </a:t>
            </a:r>
            <a:r>
              <a:rPr lang="tr-TR" dirty="0" smtClean="0"/>
              <a:t>Fikri haklarla ilgili genel terimler, eserler, buluşlar, endüstriyel tasarımlar, markalar, coğrafi işaretler ve alan adlarına ilişkin 1000’in üzerinde terimin açıklamaları ile İngilizce, Almanca, Fransızca ve Türkçe çevirilerini içeren ‘‘TÜSİAD Fikri Haklar Sözlüğü’’</a:t>
            </a:r>
            <a:r>
              <a:rPr lang="tr-TR" b="1" dirty="0" smtClean="0"/>
              <a:t> </a:t>
            </a:r>
            <a:r>
              <a:rPr lang="tr-TR" dirty="0" smtClean="0"/>
              <a:t>22 Haziran 2010 tarihinde tanıtılmıştır.</a:t>
            </a:r>
          </a:p>
          <a:p>
            <a:pPr algn="just" fontAlgn="auto">
              <a:spcBef>
                <a:spcPct val="0"/>
              </a:spcBef>
              <a:spcAft>
                <a:spcPts val="0"/>
              </a:spcAft>
              <a:defRPr/>
            </a:pPr>
            <a:endParaRPr lang="tr-TR" dirty="0" smtClean="0"/>
          </a:p>
          <a:p>
            <a:pPr algn="just" fontAlgn="auto">
              <a:spcBef>
                <a:spcPct val="0"/>
              </a:spcBef>
              <a:spcAft>
                <a:spcPts val="0"/>
              </a:spcAft>
              <a:defRPr/>
            </a:pPr>
            <a:r>
              <a:rPr lang="tr-TR" b="1" dirty="0" smtClean="0"/>
              <a:t>Yönetim Kurulları için Kurumsal Yönetim Prensipleri Rehberi: </a:t>
            </a:r>
            <a:r>
              <a:rPr lang="tr-TR" dirty="0" smtClean="0"/>
              <a:t>Şirketlerin yönetim kurulu seviyesinde kurumsal yönetim prensiplerine dair bilincin yerleşmesi amacıyla hazırlanan “Yönetim Kurulları için Kurumsal Yönetim Prensipleri” başlıklı</a:t>
            </a:r>
            <a:r>
              <a:rPr lang="tr-TR" b="1" dirty="0" smtClean="0"/>
              <a:t> </a:t>
            </a:r>
            <a:r>
              <a:rPr lang="tr-TR" dirty="0" smtClean="0"/>
              <a:t>rehber, 2 Temmuz 2010 tarihinde gerçekleştirilen seminer ile tanıtılmıştır.</a:t>
            </a:r>
          </a:p>
          <a:p>
            <a:pPr algn="just" fontAlgn="auto">
              <a:spcBef>
                <a:spcPct val="0"/>
              </a:spcBef>
              <a:spcAft>
                <a:spcPts val="0"/>
              </a:spcAft>
              <a:defRPr/>
            </a:pPr>
            <a:endParaRPr lang="tr-TR" dirty="0" smtClean="0"/>
          </a:p>
          <a:p>
            <a:pPr algn="just" fontAlgn="auto">
              <a:spcBef>
                <a:spcPct val="0"/>
              </a:spcBef>
              <a:spcAft>
                <a:spcPts val="0"/>
              </a:spcAft>
              <a:defRPr/>
            </a:pPr>
            <a:r>
              <a:rPr lang="tr-TR" b="1" dirty="0" smtClean="0"/>
              <a:t>Küresel İlkeler Sözleşmesi: </a:t>
            </a:r>
            <a:r>
              <a:rPr lang="tr-TR" dirty="0" smtClean="0"/>
              <a:t>TÜSİAD, 2007 yılında attığı imza ile insan hakları, iş gücü, çevre ve yolsuzlukla mücadele alanlarındaki on evrensel ilkeyi kapsayan Küresel İlkeler Sözleşmesine saygılı davranacağını ve bu ilkeleri etkinliklerinde temel uygulama haline getireceğini taahhüt etmiştir. Bu doğrultuda TÜSİAD’ın paydaşlarına yönelik olarak hazırladığı İlerleme Bildirim Raporu, TÜSİAD Yönetim Kurulu’nun Küresel İlkeler Sözleşmesi’ne yönelik desteğini beyan etmekte, ilkelere ilişkin atılan adımları ve mevcut sonuçlara ilişkin ilerlemeyi içermekte, bir sonraki sene için hedefleri belirlemektedir.</a:t>
            </a:r>
          </a:p>
          <a:p>
            <a:pPr algn="just" fontAlgn="auto">
              <a:spcBef>
                <a:spcPct val="0"/>
              </a:spcBef>
              <a:spcAft>
                <a:spcPts val="0"/>
              </a:spcAft>
              <a:defRPr/>
            </a:pPr>
            <a:endParaRPr lang="tr-TR" dirty="0" smtClean="0"/>
          </a:p>
          <a:p>
            <a:pPr algn="just" fontAlgn="auto">
              <a:spcBef>
                <a:spcPts val="0"/>
              </a:spcBef>
              <a:spcAft>
                <a:spcPts val="0"/>
              </a:spcAft>
              <a:defRPr/>
            </a:pPr>
            <a:endParaRPr lang="tr-TR" dirty="0" smtClean="0"/>
          </a:p>
        </p:txBody>
      </p:sp>
      <p:sp>
        <p:nvSpPr>
          <p:cNvPr id="5124" name="3 Slayt Numarası Yer Tutucusu"/>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716832D9-C128-483C-999F-1FE31C5D8190}" type="slidenum">
              <a:rPr lang="tr-TR">
                <a:solidFill>
                  <a:srgbClr val="000000"/>
                </a:solidFill>
              </a:rPr>
              <a:pPr fontAlgn="base">
                <a:spcBef>
                  <a:spcPct val="0"/>
                </a:spcBef>
                <a:spcAft>
                  <a:spcPct val="0"/>
                </a:spcAft>
              </a:pPr>
              <a:t>7</a:t>
            </a:fld>
            <a:endParaRPr lang="tr-TR">
              <a:solidFill>
                <a:srgbClr val="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ayt Görüntüsü Yer Tutucusu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 Yer Tutucusu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tr-TR" b="1" u="sng" dirty="0" smtClean="0"/>
              <a:t>SEMİNERLER:</a:t>
            </a:r>
          </a:p>
          <a:p>
            <a:pPr>
              <a:spcBef>
                <a:spcPct val="0"/>
              </a:spcBef>
            </a:pPr>
            <a:endParaRPr lang="tr-TR" b="1" u="sng" dirty="0" smtClean="0"/>
          </a:p>
          <a:p>
            <a:pPr algn="just">
              <a:spcBef>
                <a:spcPct val="0"/>
              </a:spcBef>
            </a:pPr>
            <a:r>
              <a:rPr lang="tr-TR" b="1" dirty="0" smtClean="0"/>
              <a:t>TTK Semineri – Yönetim Kurulu Üyelerinin Sorumlulukları: </a:t>
            </a:r>
            <a:r>
              <a:rPr lang="tr-TR" dirty="0" smtClean="0"/>
              <a:t>Yeni Türk Ticaret Kanunu’nun getirdiği yeniliklerin tanıtılması amacıyla özel sektöre yönelik bir seminer serisinin düzenlenmesi planlanmaktadır. Seminerlerin ilki Türk Ticaret Kanunu’na genel bakış ve yönetim kurulu üyelerinin sorumlulukları hakkında; Prof. Dr. Ünal Tekinalp, Prof. Dr. Veliye Yanlı ve Doç. Dr. Gül Okutan </a:t>
            </a:r>
            <a:r>
              <a:rPr lang="tr-TR" dirty="0" err="1" smtClean="0"/>
              <a:t>Nilsson’ın</a:t>
            </a:r>
            <a:r>
              <a:rPr lang="tr-TR" dirty="0" smtClean="0"/>
              <a:t> katılımlarıyla 15 Şubat 2011 tarihinde gerçekleşecektir.  </a:t>
            </a:r>
          </a:p>
          <a:p>
            <a:pPr>
              <a:spcBef>
                <a:spcPct val="0"/>
              </a:spcBef>
            </a:pPr>
            <a:r>
              <a:rPr lang="tr-TR" dirty="0" smtClean="0"/>
              <a:t> </a:t>
            </a:r>
          </a:p>
          <a:p>
            <a:pPr algn="just">
              <a:spcBef>
                <a:spcPct val="0"/>
              </a:spcBef>
            </a:pPr>
            <a:r>
              <a:rPr lang="tr-TR" b="1" dirty="0" smtClean="0"/>
              <a:t>Fikri Hak Yönetimi: Strateji Nasıl Oluşturulur?: </a:t>
            </a:r>
            <a:r>
              <a:rPr lang="tr-TR" dirty="0" smtClean="0"/>
              <a:t>Fikri haklar konusunda yıl boyunca düzenlenecek seminer serisinin ilk ayağı yerli ve yabancı konuşmacıların katılımıyla 25 Şubat 2011 tarihinde ‘‘Fikri Hak Yönetimi: Strateji Nasıl Oluşturulur’’ başlıklı seminer ile yapılacaktır. </a:t>
            </a:r>
          </a:p>
          <a:p>
            <a:pPr>
              <a:spcBef>
                <a:spcPct val="0"/>
              </a:spcBef>
            </a:pPr>
            <a:endParaRPr lang="tr-TR" b="1" u="sng" dirty="0" smtClean="0"/>
          </a:p>
          <a:p>
            <a:pPr>
              <a:spcBef>
                <a:spcPct val="0"/>
              </a:spcBef>
            </a:pPr>
            <a:r>
              <a:rPr lang="tr-TR" b="1" u="sng" dirty="0" smtClean="0"/>
              <a:t>RAPORLAR:</a:t>
            </a:r>
          </a:p>
          <a:p>
            <a:pPr>
              <a:spcBef>
                <a:spcPct val="0"/>
              </a:spcBef>
            </a:pPr>
            <a:endParaRPr lang="tr-TR" b="1" u="sng" dirty="0" smtClean="0"/>
          </a:p>
          <a:p>
            <a:pPr>
              <a:spcBef>
                <a:spcPct val="0"/>
              </a:spcBef>
            </a:pPr>
            <a:r>
              <a:rPr lang="tr-TR" dirty="0" smtClean="0"/>
              <a:t>Kurumsal Yönetim alanında hazırlanmakta olan “Hissedarlar ile Diğer Paydaşların Bilgilendirilmesi ve Şeffaflık”, “Hissedar Hakları ve Görevleri”  ve “Denetim Komitelerinin Rolü ve Önemi” raporlarının tamamlanmaları ve birer seminer ile tanıtılmaları planlanmaktadır.</a:t>
            </a:r>
          </a:p>
          <a:p>
            <a:pPr>
              <a:spcBef>
                <a:spcPct val="0"/>
              </a:spcBef>
            </a:pPr>
            <a:r>
              <a:rPr lang="tr-TR" dirty="0" smtClean="0"/>
              <a:t> </a:t>
            </a:r>
          </a:p>
          <a:p>
            <a:pPr algn="just">
              <a:spcBef>
                <a:spcPct val="0"/>
              </a:spcBef>
            </a:pPr>
            <a:r>
              <a:rPr lang="tr-TR" dirty="0" smtClean="0"/>
              <a:t>Türkiye’de büyüme ve rekabet gücünü sınırlayan darboğaz alanları belirlemek için bir </a:t>
            </a:r>
            <a:r>
              <a:rPr lang="tr-TR" dirty="0" err="1" smtClean="0"/>
              <a:t>önceliklendirme</a:t>
            </a:r>
            <a:r>
              <a:rPr lang="tr-TR" dirty="0" smtClean="0"/>
              <a:t> yapmak amacıyla “Türkiye’de Büyümeyi Sınırlayan Etkenler: Bir </a:t>
            </a:r>
            <a:r>
              <a:rPr lang="tr-TR" dirty="0" err="1" smtClean="0"/>
              <a:t>Önceliklendirme</a:t>
            </a:r>
            <a:r>
              <a:rPr lang="tr-TR" dirty="0" smtClean="0"/>
              <a:t> Çalışması” başlıklı raporun hazırlanması hedeflenmektedir.</a:t>
            </a:r>
          </a:p>
          <a:p>
            <a:pPr>
              <a:spcBef>
                <a:spcPct val="0"/>
              </a:spcBef>
            </a:pPr>
            <a:endParaRPr lang="tr-TR" dirty="0" smtClean="0"/>
          </a:p>
          <a:p>
            <a:pPr algn="just">
              <a:spcBef>
                <a:spcPct val="0"/>
              </a:spcBef>
            </a:pPr>
            <a:r>
              <a:rPr lang="tr-TR" b="1" dirty="0" smtClean="0"/>
              <a:t>Vizyon 2050</a:t>
            </a:r>
          </a:p>
          <a:p>
            <a:pPr algn="just">
              <a:spcBef>
                <a:spcPct val="0"/>
              </a:spcBef>
            </a:pPr>
            <a:r>
              <a:rPr lang="tr-TR" dirty="0" smtClean="0"/>
              <a:t>İş dünyası olarak üzerimize düşen sorumluluğun bilinci ile Türkiye’nin sürdürülebilir kalkınma politikalarının vizyonunu oluşturmak amacıyla çalışmalarımıza başladık. 40. Yılımızda İş Dünyası ve Sürdürülebilir Kalkınma Derneği’nin katkılarıyla önümüzdeki 40 yılın yol haritasını çizecek bir strateji dokümanı hazırlamayı amaçlamaktayız. Söz konusu strateji dokümanımızı Dünya Sürdürülebilir Kalkınma İş Konseyi Başkanı </a:t>
            </a:r>
            <a:r>
              <a:rPr lang="tr-TR" dirty="0" err="1" smtClean="0"/>
              <a:t>Björn</a:t>
            </a:r>
            <a:r>
              <a:rPr lang="tr-TR" dirty="0" smtClean="0"/>
              <a:t> </a:t>
            </a:r>
            <a:r>
              <a:rPr lang="tr-TR" dirty="0" err="1" smtClean="0"/>
              <a:t>Stigson’un</a:t>
            </a:r>
            <a:r>
              <a:rPr lang="tr-TR" dirty="0" smtClean="0"/>
              <a:t> katılımı ile Eylül ayında kamuoyuyla paylaşacak, ardından </a:t>
            </a:r>
            <a:r>
              <a:rPr lang="tr-TR" dirty="0" err="1" smtClean="0"/>
              <a:t>sektörel</a:t>
            </a:r>
            <a:r>
              <a:rPr lang="tr-TR" dirty="0" smtClean="0"/>
              <a:t> sürdürülebilirlik üzerine bir seri faaliyet düzenleyeceğiz.</a:t>
            </a:r>
          </a:p>
          <a:p>
            <a:pPr>
              <a:spcBef>
                <a:spcPct val="0"/>
              </a:spcBef>
            </a:pPr>
            <a:endParaRPr lang="tr-TR" dirty="0" smtClean="0"/>
          </a:p>
          <a:p>
            <a:pPr>
              <a:spcBef>
                <a:spcPct val="0"/>
              </a:spcBef>
            </a:pPr>
            <a:endParaRPr lang="tr-TR" dirty="0" smtClean="0"/>
          </a:p>
        </p:txBody>
      </p:sp>
      <p:sp>
        <p:nvSpPr>
          <p:cNvPr id="6148" name="Slayt Numarası Yer Tutucus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6850FF23-7EB5-406D-9888-CF461279AEE2}" type="slidenum">
              <a:rPr lang="tr-TR">
                <a:solidFill>
                  <a:prstClr val="black"/>
                </a:solidFill>
              </a:rPr>
              <a:pPr fontAlgn="base">
                <a:spcBef>
                  <a:spcPct val="0"/>
                </a:spcBef>
                <a:spcAft>
                  <a:spcPct val="0"/>
                </a:spcAft>
              </a:pPr>
              <a:t>8</a:t>
            </a:fld>
            <a:endParaRPr lang="tr-TR">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a:t>
            </a:r>
            <a:r>
              <a:rPr lang="tr-TR" sz="1200" b="1" dirty="0" err="1" smtClean="0"/>
              <a:t>TÜRKONFED’in</a:t>
            </a:r>
            <a:r>
              <a:rPr lang="tr-TR" sz="1200" b="1" dirty="0" smtClean="0"/>
              <a:t> Bölgesel Örgütlerinin Kalkınma Ajansları ile Entegrasyonu için Yeniden Yapılanma Projesi”</a:t>
            </a:r>
            <a:r>
              <a:rPr lang="tr-TR" b="1" dirty="0" smtClean="0"/>
              <a:t>:</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dirty="0" smtClean="0">
                <a:solidFill>
                  <a:srgbClr val="FF0000"/>
                </a:solidFill>
                <a:latin typeface="+mn-lt"/>
              </a:rPr>
              <a:t>2010 yılında başlatılan proje ile, </a:t>
            </a:r>
            <a:r>
              <a:rPr lang="tr-TR" sz="1200" dirty="0" err="1" smtClean="0">
                <a:solidFill>
                  <a:srgbClr val="FF0000"/>
                </a:solidFill>
                <a:latin typeface="+mn-lt"/>
              </a:rPr>
              <a:t>TÜRKONFED’in</a:t>
            </a:r>
            <a:r>
              <a:rPr lang="tr-TR" sz="1200" dirty="0" smtClean="0">
                <a:solidFill>
                  <a:srgbClr val="FF0000"/>
                </a:solidFill>
                <a:latin typeface="+mn-lt"/>
              </a:rPr>
              <a:t> federasyonlarının sayısının, bölgesel düzeyde katılımcılığı artırmak ve Kalkınma Ajansları ile daha etkin bir</a:t>
            </a:r>
            <a:r>
              <a:rPr lang="tr-TR" sz="1200" baseline="0" dirty="0" smtClean="0">
                <a:solidFill>
                  <a:srgbClr val="FF0000"/>
                </a:solidFill>
                <a:latin typeface="+mn-lt"/>
              </a:rPr>
              <a:t> işbirliği platformu oluşturmak amacıyla 6’dan 2017 yılına kadar aşamalı olarak 26’ya çıkarılması, </a:t>
            </a:r>
            <a:r>
              <a:rPr lang="tr-TR" sz="1200" baseline="0" dirty="0" err="1" smtClean="0">
                <a:solidFill>
                  <a:srgbClr val="FF0000"/>
                </a:solidFill>
                <a:latin typeface="+mn-lt"/>
              </a:rPr>
              <a:t>TÜSİAD’ın</a:t>
            </a:r>
            <a:r>
              <a:rPr lang="tr-TR" sz="1200" baseline="0" dirty="0" smtClean="0">
                <a:solidFill>
                  <a:srgbClr val="FF0000"/>
                </a:solidFill>
                <a:latin typeface="+mn-lt"/>
              </a:rPr>
              <a:t> da üye olacağı bu federasyonların idari kapasitelerinin güçlendirilmesi, </a:t>
            </a:r>
            <a:r>
              <a:rPr lang="tr-TR" sz="1200" baseline="0" dirty="0" err="1" smtClean="0">
                <a:solidFill>
                  <a:srgbClr val="FF0000"/>
                </a:solidFill>
                <a:latin typeface="+mn-lt"/>
              </a:rPr>
              <a:t>TÜRKONFED’in</a:t>
            </a:r>
            <a:r>
              <a:rPr lang="tr-TR" sz="1200" baseline="0" dirty="0" smtClean="0">
                <a:solidFill>
                  <a:srgbClr val="FF0000"/>
                </a:solidFill>
                <a:latin typeface="+mn-lt"/>
              </a:rPr>
              <a:t> temsili bulunmayan illerde temsil gücünün artırılması hedeflenmektedir.</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“Bölgesel Gelişme ve İş Dünyasının Rolü Toplantıları”:</a:t>
            </a:r>
            <a:endParaRPr lang="tr-TR"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dirty="0" smtClean="0"/>
              <a:t>Bölgesel Gelişme</a:t>
            </a:r>
            <a:r>
              <a:rPr lang="tr-TR" sz="1200" baseline="0" dirty="0" smtClean="0"/>
              <a:t> Politikalarının belirlenmesinde, bölge iş insanlarının örgütlenerek katkı sağlaması ve Kalkınma Ajansları konulu toplantılar </a:t>
            </a:r>
            <a:r>
              <a:rPr lang="tr-TR" sz="1200" dirty="0" smtClean="0"/>
              <a:t>Gaziantep, Trabzon,  Elazığ - Tunceli, Bursa ve Edirne-Keşan’da </a:t>
            </a:r>
            <a:r>
              <a:rPr lang="tr-TR" sz="1200" baseline="0" dirty="0" smtClean="0"/>
              <a:t>düzenlenmiştir.</a:t>
            </a:r>
            <a:endParaRPr lang="tr-TR"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Bölgesel </a:t>
            </a:r>
            <a:r>
              <a:rPr lang="tr-TR" sz="1200" b="1" dirty="0" err="1" smtClean="0"/>
              <a:t>İnovasyon</a:t>
            </a:r>
            <a:r>
              <a:rPr lang="tr-TR" sz="1200" b="1" dirty="0" smtClean="0"/>
              <a:t> Merkezleri Projesi :</a:t>
            </a:r>
            <a:endParaRPr lang="tr-TR" b="1" dirty="0" smtClean="0"/>
          </a:p>
          <a:p>
            <a:r>
              <a:rPr lang="tr-TR" sz="1200" kern="1200" dirty="0" smtClean="0">
                <a:solidFill>
                  <a:schemeClr val="tx1"/>
                </a:solidFill>
                <a:latin typeface="+mn-lt"/>
                <a:ea typeface="+mn-ea"/>
                <a:cs typeface="+mn-cs"/>
              </a:rPr>
              <a:t>TÜSİAD, TÜRKONFED, TÜSİAD-Sabancı Üniversitesi Rekabet Forumu (REF) ve Ulusal </a:t>
            </a:r>
            <a:r>
              <a:rPr lang="tr-TR" sz="1200" kern="1200" dirty="0" err="1" smtClean="0">
                <a:solidFill>
                  <a:schemeClr val="tx1"/>
                </a:solidFill>
                <a:latin typeface="+mn-lt"/>
                <a:ea typeface="+mn-ea"/>
                <a:cs typeface="+mn-cs"/>
              </a:rPr>
              <a:t>İnovasyon</a:t>
            </a:r>
            <a:r>
              <a:rPr lang="tr-TR" sz="1200" kern="1200" dirty="0" smtClean="0">
                <a:solidFill>
                  <a:schemeClr val="tx1"/>
                </a:solidFill>
                <a:latin typeface="+mn-lt"/>
                <a:ea typeface="+mn-ea"/>
                <a:cs typeface="+mn-cs"/>
              </a:rPr>
              <a:t> Girişimi (UİG) ortaklığı ile yürütülen ve TÜBİTAK tarafından desteklenen Bölgesel </a:t>
            </a:r>
            <a:r>
              <a:rPr lang="tr-TR" sz="1200" kern="1200" dirty="0" err="1" smtClean="0">
                <a:solidFill>
                  <a:schemeClr val="tx1"/>
                </a:solidFill>
                <a:latin typeface="+mn-lt"/>
                <a:ea typeface="+mn-ea"/>
                <a:cs typeface="+mn-cs"/>
              </a:rPr>
              <a:t>İnovasyon</a:t>
            </a:r>
            <a:r>
              <a:rPr lang="tr-TR" sz="1200" kern="1200" dirty="0" smtClean="0">
                <a:solidFill>
                  <a:schemeClr val="tx1"/>
                </a:solidFill>
                <a:latin typeface="+mn-lt"/>
                <a:ea typeface="+mn-ea"/>
                <a:cs typeface="+mn-cs"/>
              </a:rPr>
              <a:t> Merkezleri Projesi kapsamında ilk merkez, Elektronik ve Bilişim Bölgesel </a:t>
            </a:r>
            <a:r>
              <a:rPr lang="tr-TR" sz="1200" kern="1200" dirty="0" err="1" smtClean="0">
                <a:solidFill>
                  <a:schemeClr val="tx1"/>
                </a:solidFill>
                <a:latin typeface="+mn-lt"/>
                <a:ea typeface="+mn-ea"/>
                <a:cs typeface="+mn-cs"/>
              </a:rPr>
              <a:t>İnovasyon</a:t>
            </a:r>
            <a:r>
              <a:rPr lang="tr-TR" sz="1200" kern="1200" dirty="0" smtClean="0">
                <a:solidFill>
                  <a:schemeClr val="tx1"/>
                </a:solidFill>
                <a:latin typeface="+mn-lt"/>
                <a:ea typeface="+mn-ea"/>
                <a:cs typeface="+mn-cs"/>
              </a:rPr>
              <a:t> Merkezi, </a:t>
            </a:r>
            <a:r>
              <a:rPr lang="tr-TR" sz="1200" kern="1200" dirty="0" err="1" smtClean="0">
                <a:solidFill>
                  <a:schemeClr val="tx1"/>
                </a:solidFill>
                <a:latin typeface="+mn-lt"/>
                <a:ea typeface="+mn-ea"/>
                <a:cs typeface="+mn-cs"/>
              </a:rPr>
              <a:t>TÜRKONFED’in</a:t>
            </a:r>
            <a:r>
              <a:rPr lang="tr-TR" sz="1200" kern="1200" dirty="0" smtClean="0">
                <a:solidFill>
                  <a:schemeClr val="tx1"/>
                </a:solidFill>
                <a:latin typeface="+mn-lt"/>
                <a:ea typeface="+mn-ea"/>
                <a:cs typeface="+mn-cs"/>
              </a:rPr>
              <a:t> Ege Bölgesindeki federasyonu olan BASİFED koordinasyonunda İzmir’de oluşturulmuştur. Merkezler, </a:t>
            </a:r>
            <a:r>
              <a:rPr lang="tr-TR" sz="1200" kern="1200" dirty="0" err="1" smtClean="0">
                <a:solidFill>
                  <a:schemeClr val="tx1"/>
                </a:solidFill>
                <a:latin typeface="+mn-lt"/>
                <a:ea typeface="+mn-ea"/>
                <a:cs typeface="+mn-cs"/>
              </a:rPr>
              <a:t>sektörel</a:t>
            </a:r>
            <a:r>
              <a:rPr lang="tr-TR" sz="1200" kern="1200" dirty="0" smtClean="0">
                <a:solidFill>
                  <a:schemeClr val="tx1"/>
                </a:solidFill>
                <a:latin typeface="+mn-lt"/>
                <a:ea typeface="+mn-ea"/>
                <a:cs typeface="+mn-cs"/>
              </a:rPr>
              <a:t> ve bölgesel yaklaşım ile üniversite – iş dünyası işbirliğini artırarak bölge </a:t>
            </a:r>
            <a:r>
              <a:rPr lang="tr-TR" sz="1200" kern="1200" dirty="0" err="1" smtClean="0">
                <a:solidFill>
                  <a:schemeClr val="tx1"/>
                </a:solidFill>
                <a:latin typeface="+mn-lt"/>
                <a:ea typeface="+mn-ea"/>
                <a:cs typeface="+mn-cs"/>
              </a:rPr>
              <a:t>inovasyon</a:t>
            </a:r>
            <a:r>
              <a:rPr lang="tr-TR" sz="1200" kern="1200" dirty="0" smtClean="0">
                <a:solidFill>
                  <a:schemeClr val="tx1"/>
                </a:solidFill>
                <a:latin typeface="+mn-lt"/>
                <a:ea typeface="+mn-ea"/>
                <a:cs typeface="+mn-cs"/>
              </a:rPr>
              <a:t> kapasitesini yükseltmeyi hedeflemektedir. </a:t>
            </a:r>
            <a:endParaRPr lang="tr-TR" sz="1200" kern="1200" dirty="0">
              <a:solidFill>
                <a:schemeClr val="tx1"/>
              </a:solidFill>
              <a:latin typeface="+mn-lt"/>
              <a:ea typeface="+mn-ea"/>
              <a:cs typeface="+mn-cs"/>
            </a:endParaRPr>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9</a:t>
            </a:fld>
            <a:endParaRPr lang="tr-TR" smtClean="0">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a:t>
            </a:r>
            <a:r>
              <a:rPr lang="tr-TR" sz="1200" b="1" dirty="0" err="1" smtClean="0"/>
              <a:t>TÜRKONFED’in</a:t>
            </a:r>
            <a:r>
              <a:rPr lang="tr-TR" sz="1200" b="1" dirty="0" smtClean="0"/>
              <a:t> Bölgesel Örgütlerinin Kalkınma Ajansları ile Entegrasyonu için Yeniden Yapılanma Projesi”</a:t>
            </a:r>
            <a:r>
              <a:rPr lang="tr-TR" b="1" dirty="0" smtClean="0"/>
              <a:t>:</a:t>
            </a:r>
          </a:p>
          <a:p>
            <a:pPr marL="0" marR="0" lvl="0" indent="0" algn="l" defTabSz="914400" rtl="0" eaLnBrk="1" fontAlgn="auto" latinLnBrk="0" hangingPunct="1">
              <a:lnSpc>
                <a:spcPct val="100000"/>
              </a:lnSpc>
              <a:spcBef>
                <a:spcPts val="0"/>
              </a:spcBef>
              <a:spcAft>
                <a:spcPts val="0"/>
              </a:spcAft>
              <a:buClrTx/>
              <a:buSzTx/>
              <a:buFontTx/>
              <a:buNone/>
              <a:tabLst/>
              <a:defRPr/>
            </a:pPr>
            <a:r>
              <a:rPr lang="tr-TR" dirty="0" err="1" smtClean="0"/>
              <a:t>TÜRKONFED'in</a:t>
            </a:r>
            <a:r>
              <a:rPr lang="tr-TR" dirty="0" smtClean="0"/>
              <a:t> bölgesel federasyonlarının Kalkınma Ajansları bölgelerine uyumlu olarak yeniden yapılandırılması kapsamında bölgesel federasyon sayısının 2017 yılı</a:t>
            </a:r>
            <a:r>
              <a:rPr lang="tr-TR" baseline="0" dirty="0" smtClean="0"/>
              <a:t> sonuna kadar </a:t>
            </a:r>
            <a:r>
              <a:rPr lang="tr-TR" dirty="0" smtClean="0"/>
              <a:t>6'dan 26'ya çıkarılması hedeflenmektedir. 2011 yılında 5 yeni federasyonun kurulması planlanmıştır.</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“Bölgesel Gelişme ve İş Dünyasının Rolü Toplantıları”:</a:t>
            </a:r>
            <a:endParaRPr lang="tr-TR"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dirty="0" smtClean="0"/>
              <a:t>Bölgesel Gelişme</a:t>
            </a:r>
            <a:r>
              <a:rPr lang="tr-TR" sz="1200" baseline="0" dirty="0" smtClean="0"/>
              <a:t> Politikalarının belirlenmesinde, bölge iş insanlarının örgütlenerek katkı sağlaması ve Kalkınma Ajansları konulu toplantılar 5 ilde düzenlenecektir.</a:t>
            </a:r>
            <a:endParaRPr lang="tr-TR"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TÜSİAD-TÜRKONFED-DPT işbirliği ile Doğu Karadeniz Bölgesi Bölgesel Gelişme Raporu Pilot Projesi:</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dirty="0" smtClean="0"/>
              <a:t>TÜSİAD-TÜRKONFED-DPT işbirliği ile Kalkınma Ajansılarının hazırlayacağı Bölgesel Gelişme Planına TÜRKONFED Bölgesel Federasyonlarının katkısını içeren Raporların hazırlanması kapsamında Doğu Karadeniz Pilot Projesi uygulanacaktır.</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KOBİ Tipolojisi çalışmasının yapılması:</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dirty="0" smtClean="0"/>
              <a:t>TÜRKONFED ve REF ile birlikte, Türkiye imalat </a:t>
            </a:r>
            <a:r>
              <a:rPr lang="tr-TR" sz="1200" dirty="0" err="1" smtClean="0"/>
              <a:t>sanayiinde</a:t>
            </a:r>
            <a:r>
              <a:rPr lang="tr-TR" sz="1200" dirty="0" smtClean="0"/>
              <a:t> KOBİ'ler arasındaki farklılaşmaya göre KOBİ tipolojileri oluşturmak, KOBİ'lerin büyümelerinde etkin olan faktörleri tespit etmek ve uygun politika önerileri geliştirmek hedeflenmektedir. </a:t>
            </a:r>
          </a:p>
          <a:p>
            <a:pPr eaLnBrk="1" fontAlgn="auto" hangingPunct="1">
              <a:spcBef>
                <a:spcPts val="0"/>
              </a:spcBef>
              <a:spcAft>
                <a:spcPts val="0"/>
              </a:spcAft>
              <a:defRPr/>
            </a:pPr>
            <a:endParaRPr lang="tr-TR" dirty="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10</a:t>
            </a:fld>
            <a:endParaRPr lang="tr-TR" smtClean="0">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143000" y="685800"/>
            <a:ext cx="4572000" cy="3429000"/>
          </a:xfrm>
        </p:spPr>
      </p:sp>
      <p:sp>
        <p:nvSpPr>
          <p:cNvPr id="3" name="Not Yer Tutucusu 2"/>
          <p:cNvSpPr>
            <a:spLocks noGrp="1"/>
          </p:cNvSpPr>
          <p:nvPr>
            <p:ph type="body" idx="1"/>
          </p:nvPr>
        </p:nvSpPr>
        <p:spPr/>
        <p:txBody>
          <a:bodyPr/>
          <a:lstStyle/>
          <a:p>
            <a:pPr lvl="0">
              <a:defRPr/>
            </a:pPr>
            <a:r>
              <a:rPr lang="tr-TR" b="1" dirty="0" smtClean="0"/>
              <a:t>“2050’ye Doğru Nüfusbilim ve Yönetim” ve “Eğitim” Raporları:</a:t>
            </a:r>
          </a:p>
          <a:p>
            <a:pPr lvl="0" algn="just"/>
            <a:r>
              <a:rPr lang="tr-TR" dirty="0" err="1" smtClean="0"/>
              <a:t>TÜSİAD’ın</a:t>
            </a:r>
            <a:r>
              <a:rPr lang="tr-TR" dirty="0" smtClean="0"/>
              <a:t> 1999 yılında demografi raporu yayımlamıştı. Yeni proje, bu raporun, Birleşmiş Milletler Nüfus Fonu (UNFPA) ile birlikte 2050 yılı perspektifiyle güncellenmesi ve “eğitim”, “işgücü”, “sosyal güvenlik” ve “sağlık” sektörlerine ilişkin kitapçıkların hazırlanmasını kapsamaktadır. “2050’ye Doğru Nüfusbilim ve Yönetim” başlıklı ana rapor ve “Eğitim” kitapçığı 5 Kasım 2010 tarihinde kamuoyuyla paylaşılmıştır. Diğer kitapçıkların 2011 yılında kamuoyuyla paylaşılması planlanmaktadır.</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b="1" dirty="0" smtClean="0"/>
          </a:p>
          <a:p>
            <a:pPr lvl="0">
              <a:defRPr/>
            </a:pPr>
            <a:endParaRPr lang="tr-TR" b="1" dirty="0" smtClean="0"/>
          </a:p>
          <a:p>
            <a:pPr lvl="0">
              <a:defRPr/>
            </a:pPr>
            <a:r>
              <a:rPr lang="tr-TR" b="1" dirty="0" smtClean="0"/>
              <a:t>“Türkiye’de İstihdam Politikası” Konferansı:</a:t>
            </a:r>
          </a:p>
          <a:p>
            <a:pPr lvl="0">
              <a:defRPr/>
            </a:pPr>
            <a:r>
              <a:rPr lang="tr-TR" dirty="0" smtClean="0"/>
              <a:t>Türkiye’nin en önemli problemlerinden olan istihdam ve işsizlik konusu ile ilgili olarak TÜSİAD-Koç Üniversitesi Ekonomik Araştırma Forumu tarafından 18 Aralık 2010 tarihinde düzenlenmiş ve politika seçenekleri ele alınmıştır.</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b="1" dirty="0" smtClean="0"/>
          </a:p>
          <a:p>
            <a:pPr lvl="0">
              <a:defRPr/>
            </a:pPr>
            <a:r>
              <a:rPr lang="tr-TR" b="1" dirty="0" smtClean="0"/>
              <a:t>“Çalışma Hayatında Kadın” temalı kısa film ve konferans:</a:t>
            </a:r>
          </a:p>
          <a:p>
            <a:pPr lvl="0">
              <a:defRPr/>
            </a:pPr>
            <a:r>
              <a:rPr lang="tr-TR" dirty="0" smtClean="0"/>
              <a:t>Çalışmalarına</a:t>
            </a:r>
            <a:r>
              <a:rPr lang="tr-TR" baseline="0" dirty="0" smtClean="0"/>
              <a:t> 2010 yılında başlanan ve </a:t>
            </a:r>
            <a:r>
              <a:rPr lang="tr-TR" dirty="0" err="1" smtClean="0"/>
              <a:t>TÜSİAD’ın</a:t>
            </a:r>
            <a:r>
              <a:rPr lang="tr-TR" dirty="0" smtClean="0"/>
              <a:t> 40. Yıl faaliyetleri çerçevesinde 14 Ocak 2011 tarihinde gerçekleşen ilk toplantı olan “Çalışma Hayatında Kadın” konferansında, kadının çalışma hayatındaki konumu, bu alanda yaşanan sorunlar ve çözüm önerileri kısa bir film ile anlatıldı. </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b="1"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b="1" dirty="0" smtClean="0"/>
              <a:t>“</a:t>
            </a:r>
            <a:r>
              <a:rPr lang="tr-TR" sz="1200" b="1" dirty="0" smtClean="0"/>
              <a:t>Sağlık Sisteminde  Sorunlar ve Çözüm Önerileri  Broşürü</a:t>
            </a:r>
            <a:r>
              <a:rPr lang="tr-TR" b="1" dirty="0" smtClean="0"/>
              <a:t>“</a:t>
            </a:r>
            <a:r>
              <a:rPr lang="tr-TR" sz="1200" b="1" dirty="0" smtClean="0"/>
              <a:t>:</a:t>
            </a:r>
            <a:endParaRPr lang="tr-TR" sz="1200" b="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0" dirty="0" smtClean="0"/>
              <a:t>Sağlık Sisteminde hizmet</a:t>
            </a:r>
            <a:r>
              <a:rPr lang="tr-TR" sz="1200" b="0" baseline="0" dirty="0" smtClean="0"/>
              <a:t> sunumu, finansman, ilaç ve tıbbi cihaz sektörlerine yönelik </a:t>
            </a:r>
            <a:r>
              <a:rPr lang="tr-TR" sz="1200" b="0" dirty="0" smtClean="0"/>
              <a:t>Sorunlar ve Çözüm Önerileri  Broşürü yayımlanarak</a:t>
            </a:r>
            <a:r>
              <a:rPr lang="tr-TR" sz="1200" b="0" baseline="0" dirty="0" smtClean="0"/>
              <a:t> ilgili merciler ile paylaşılmıştır.</a:t>
            </a:r>
            <a:endParaRPr lang="tr-TR" sz="1200" b="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b="0" dirty="0" smtClean="0"/>
          </a:p>
          <a:p>
            <a:pPr lvl="0">
              <a:defRPr/>
            </a:pPr>
            <a:endParaRPr lang="tr-TR" dirty="0"/>
          </a:p>
          <a:p>
            <a:endParaRPr lang="tr-TR" dirty="0"/>
          </a:p>
        </p:txBody>
      </p:sp>
      <p:sp>
        <p:nvSpPr>
          <p:cNvPr id="4" name="Slayt Numarası Yer Tutucusu 3"/>
          <p:cNvSpPr>
            <a:spLocks noGrp="1"/>
          </p:cNvSpPr>
          <p:nvPr>
            <p:ph type="sldNum" sz="quarter" idx="10"/>
          </p:nvPr>
        </p:nvSpPr>
        <p:spPr/>
        <p:txBody>
          <a:bodyPr/>
          <a:lstStyle/>
          <a:p>
            <a:fld id="{C8B5F0F3-D259-4CF8-8A62-BAB50057269B}" type="slidenum">
              <a:rPr lang="tr-TR" smtClean="0">
                <a:solidFill>
                  <a:prstClr val="black"/>
                </a:solidFill>
              </a:rPr>
              <a:pPr/>
              <a:t>11</a:t>
            </a:fld>
            <a:endParaRPr lang="tr-TR">
              <a:solidFill>
                <a:prstClr val="black"/>
              </a:solidFill>
            </a:endParaRPr>
          </a:p>
        </p:txBody>
      </p:sp>
    </p:spTree>
    <p:extLst>
      <p:ext uri="{BB962C8B-B14F-4D97-AF65-F5344CB8AC3E}">
        <p14:creationId xmlns:p14="http://schemas.microsoft.com/office/powerpoint/2010/main" val="37522335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a:t>
            </a:r>
            <a:r>
              <a:rPr lang="tr-TR" sz="1200" b="0" dirty="0" smtClean="0"/>
              <a:t>2050'ye Doğru Nüfusbilim ve Yönetim” Projesi’nin işgücü, sağlık ve sosyal güvenlik sektör </a:t>
            </a:r>
            <a:r>
              <a:rPr lang="tr-TR" sz="1200" b="0" dirty="0" smtClean="0"/>
              <a:t>raporlarının hazırlanması ve  </a:t>
            </a:r>
            <a:r>
              <a:rPr lang="tr-TR" sz="1200" b="0" dirty="0" smtClean="0"/>
              <a:t>kamuoyuna tanıtılması</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a:t>
            </a:r>
            <a:r>
              <a:rPr lang="tr-TR" sz="1200" b="0" dirty="0" smtClean="0"/>
              <a:t> </a:t>
            </a:r>
            <a:r>
              <a:rPr lang="tr-TR" sz="1200" b="0" dirty="0" err="1" smtClean="0"/>
              <a:t>TÜSİAD’ın</a:t>
            </a:r>
            <a:r>
              <a:rPr lang="tr-TR" sz="1200" b="0" dirty="0" smtClean="0"/>
              <a:t> geçtiğimiz</a:t>
            </a:r>
            <a:r>
              <a:rPr lang="tr-TR" sz="1200" b="0" baseline="0" dirty="0" smtClean="0"/>
              <a:t> yıllarda yayınladığı Yükseköğretim Reformu Raporları çerçevesinde öncelikli konularda daha ayrıntılı çalışmaların gerçekleştirilmesi</a:t>
            </a:r>
            <a:endParaRPr lang="tr-TR" sz="1200" b="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a:t>
            </a:r>
            <a:r>
              <a:rPr lang="tr-TR" sz="1200" b="0" dirty="0" smtClean="0"/>
              <a:t> Eğitim </a:t>
            </a:r>
            <a:r>
              <a:rPr lang="tr-TR" sz="1200" b="0" dirty="0" smtClean="0"/>
              <a:t>Reformu</a:t>
            </a:r>
            <a:r>
              <a:rPr lang="tr-TR" sz="1200" b="0" baseline="0" dirty="0" smtClean="0"/>
              <a:t> </a:t>
            </a:r>
            <a:r>
              <a:rPr lang="tr-TR" sz="1200" b="0" dirty="0" smtClean="0"/>
              <a:t>Girişimi’nin düzenlediği “Eğitimde İyi Örnekler </a:t>
            </a:r>
            <a:r>
              <a:rPr lang="tr-TR" sz="1200" b="0" dirty="0" err="1" smtClean="0"/>
              <a:t>Konferansı“nda</a:t>
            </a:r>
            <a:r>
              <a:rPr lang="tr-TR" sz="1200" b="0" dirty="0" smtClean="0"/>
              <a:t> </a:t>
            </a:r>
            <a:r>
              <a:rPr lang="tr-TR" sz="1200" b="0" dirty="0" err="1" smtClean="0"/>
              <a:t>TÜSİAD’ın</a:t>
            </a:r>
            <a:r>
              <a:rPr lang="tr-TR" sz="1200" b="0" dirty="0" smtClean="0"/>
              <a:t> işbirliği ile «Meslek Eğitimi Özel Başvuru Alanı” etkinliğinin gerçekleştirilmesi</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b="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0" dirty="0" smtClean="0"/>
              <a:t>Çalışma</a:t>
            </a:r>
            <a:r>
              <a:rPr lang="tr-TR" sz="1200" b="0" baseline="0" dirty="0" smtClean="0"/>
              <a:t> Hayatında Kadın Konusu 2010’da olduğu gibi bu yıl içerisinde de sürekli bir takip konusunu oluşturacaktır. </a:t>
            </a:r>
            <a:endParaRPr lang="tr-TR" sz="1200" b="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b="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0" dirty="0" smtClean="0"/>
              <a:t>İş Kanunu Toplantı Dizisi’nin 7.’sinin “Anayasa değişikliklerinin Çalışma </a:t>
            </a:r>
            <a:r>
              <a:rPr lang="tr-TR" sz="1200" b="0" dirty="0" err="1" smtClean="0"/>
              <a:t>Hayatı’na</a:t>
            </a:r>
            <a:r>
              <a:rPr lang="tr-TR" sz="1200" b="0" dirty="0" smtClean="0"/>
              <a:t> Etkileri” temasıyla </a:t>
            </a:r>
            <a:r>
              <a:rPr lang="tr-TR" sz="1200" b="0" dirty="0" smtClean="0"/>
              <a:t>gerçekleştirilmesi</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b="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0" dirty="0" smtClean="0"/>
              <a:t>CEPS (Avrupa Politika Çalışmaları Merkezi) tarafından hazırlanmakta olan “Türkiye’nin Avrupa Birliği’ne Üyelik Sürecinde Sağlıkta </a:t>
            </a:r>
            <a:r>
              <a:rPr lang="tr-TR" sz="1200" b="0" dirty="0" err="1" smtClean="0"/>
              <a:t>İnovasyon</a:t>
            </a:r>
            <a:r>
              <a:rPr lang="tr-TR" sz="1200" b="0" dirty="0" smtClean="0"/>
              <a:t>” raporunun kamuoyuna tanıtılması</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b="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b="0" dirty="0" smtClean="0"/>
          </a:p>
          <a:p>
            <a:pPr eaLnBrk="1" fontAlgn="auto" hangingPunct="1">
              <a:spcBef>
                <a:spcPts val="0"/>
              </a:spcBef>
              <a:spcAft>
                <a:spcPts val="0"/>
              </a:spcAft>
              <a:defRPr/>
            </a:pPr>
            <a:endParaRPr lang="tr-TR" dirty="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12</a:t>
            </a:fld>
            <a:endParaRPr lang="tr-TR" smtClean="0">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r-TR" smtClean="0"/>
          </a:p>
        </p:txBody>
      </p:sp>
      <p:sp>
        <p:nvSpPr>
          <p:cNvPr id="4" name="Slide Number Placeholder 3"/>
          <p:cNvSpPr>
            <a:spLocks noGrp="1"/>
          </p:cNvSpPr>
          <p:nvPr>
            <p:ph type="sldNum" sz="quarter" idx="5"/>
          </p:nvPr>
        </p:nvSpPr>
        <p:spPr/>
        <p:txBody>
          <a:bodyPr/>
          <a:lstStyle/>
          <a:p>
            <a:pPr>
              <a:defRPr/>
            </a:pPr>
            <a:fld id="{F3C759B0-9E2E-4832-B1DF-F7A7CEFD2D6A}" type="slidenum">
              <a:rPr lang="tr-TR" smtClean="0"/>
              <a:pPr>
                <a:defRPr/>
              </a:pPr>
              <a:t>13</a:t>
            </a:fld>
            <a:endParaRPr lang="tr-T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r-TR" smtClean="0"/>
          </a:p>
        </p:txBody>
      </p:sp>
      <p:sp>
        <p:nvSpPr>
          <p:cNvPr id="4" name="Slide Number Placeholder 3"/>
          <p:cNvSpPr>
            <a:spLocks noGrp="1"/>
          </p:cNvSpPr>
          <p:nvPr>
            <p:ph type="sldNum" sz="quarter" idx="5"/>
          </p:nvPr>
        </p:nvSpPr>
        <p:spPr/>
        <p:txBody>
          <a:bodyPr/>
          <a:lstStyle/>
          <a:p>
            <a:pPr>
              <a:defRPr/>
            </a:pPr>
            <a:fld id="{F3C759B0-9E2E-4832-B1DF-F7A7CEFD2D6A}" type="slidenum">
              <a:rPr lang="tr-TR" smtClean="0"/>
              <a:pPr>
                <a:defRPr/>
              </a:pPr>
              <a:t>14</a:t>
            </a:fld>
            <a:endParaRPr lang="tr-T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Yeni anayasa çalışmaları çerçevesinde, Yuvarlak Masa Toplantıları Dizisi’ne başlanmıştır</a:t>
            </a:r>
            <a:r>
              <a:rPr lang="tr-TR" b="1" dirty="0" smtClean="0"/>
              <a:t>:</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tx1"/>
                </a:solidFill>
                <a:effectLst/>
                <a:latin typeface="+mn-lt"/>
                <a:ea typeface="+mn-ea"/>
                <a:cs typeface="+mn-cs"/>
              </a:rPr>
              <a:t>«Yeni </a:t>
            </a:r>
            <a:r>
              <a:rPr lang="tr-TR" sz="1200" kern="1200" dirty="0" smtClean="0">
                <a:solidFill>
                  <a:schemeClr val="tx1"/>
                </a:solidFill>
                <a:effectLst/>
                <a:latin typeface="+mn-lt"/>
                <a:ea typeface="+mn-ea"/>
                <a:cs typeface="+mn-cs"/>
              </a:rPr>
              <a:t>anayasanın hangi yöntemle </a:t>
            </a:r>
            <a:r>
              <a:rPr lang="tr-TR" sz="1200" kern="1200" dirty="0" smtClean="0">
                <a:solidFill>
                  <a:schemeClr val="tx1"/>
                </a:solidFill>
                <a:effectLst/>
                <a:latin typeface="+mn-lt"/>
                <a:ea typeface="+mn-ea"/>
                <a:cs typeface="+mn-cs"/>
              </a:rPr>
              <a:t>hazırlanabileceği», «yeni </a:t>
            </a:r>
            <a:r>
              <a:rPr lang="tr-TR" sz="1200" kern="1200" dirty="0" smtClean="0">
                <a:solidFill>
                  <a:schemeClr val="tx1"/>
                </a:solidFill>
                <a:effectLst/>
                <a:latin typeface="+mn-lt"/>
                <a:ea typeface="+mn-ea"/>
                <a:cs typeface="+mn-cs"/>
              </a:rPr>
              <a:t>anayasanın içermesi gereken çağdaş kural ve kurumların neler </a:t>
            </a:r>
            <a:r>
              <a:rPr lang="tr-TR" sz="1200" kern="1200" dirty="0" smtClean="0">
                <a:solidFill>
                  <a:schemeClr val="tx1"/>
                </a:solidFill>
                <a:effectLst/>
                <a:latin typeface="+mn-lt"/>
                <a:ea typeface="+mn-ea"/>
                <a:cs typeface="+mn-cs"/>
              </a:rPr>
              <a:t>olduğu» </a:t>
            </a:r>
            <a:r>
              <a:rPr lang="tr-TR" sz="1200" kern="1200" dirty="0" smtClean="0">
                <a:solidFill>
                  <a:schemeClr val="tx1"/>
                </a:solidFill>
                <a:effectLst/>
                <a:latin typeface="+mn-lt"/>
                <a:ea typeface="+mn-ea"/>
                <a:cs typeface="+mn-cs"/>
              </a:rPr>
              <a:t>ve üç temel siyasi ayrışma alanının </a:t>
            </a:r>
            <a:r>
              <a:rPr lang="tr-TR" sz="1200" kern="1200" dirty="0" smtClean="0">
                <a:solidFill>
                  <a:schemeClr val="tx1"/>
                </a:solidFill>
                <a:effectLst/>
                <a:latin typeface="+mn-lt"/>
                <a:ea typeface="+mn-ea"/>
                <a:cs typeface="+mn-cs"/>
              </a:rPr>
              <a:t>(«kimlikler sorunu», «din </a:t>
            </a:r>
            <a:r>
              <a:rPr lang="tr-TR" sz="1200" kern="1200" dirty="0" smtClean="0">
                <a:solidFill>
                  <a:schemeClr val="tx1"/>
                </a:solidFill>
                <a:effectLst/>
                <a:latin typeface="+mn-lt"/>
                <a:ea typeface="+mn-ea"/>
                <a:cs typeface="+mn-cs"/>
              </a:rPr>
              <a:t>ve vicdan </a:t>
            </a:r>
            <a:r>
              <a:rPr lang="tr-TR" sz="1200" kern="1200" dirty="0" smtClean="0">
                <a:solidFill>
                  <a:schemeClr val="tx1"/>
                </a:solidFill>
                <a:effectLst/>
                <a:latin typeface="+mn-lt"/>
                <a:ea typeface="+mn-ea"/>
                <a:cs typeface="+mn-cs"/>
              </a:rPr>
              <a:t>özgürlüğü», «kuvvetler ayrılığı») </a:t>
            </a:r>
            <a:r>
              <a:rPr lang="tr-TR" sz="1200" kern="1200" dirty="0" smtClean="0">
                <a:solidFill>
                  <a:schemeClr val="tx1"/>
                </a:solidFill>
                <a:effectLst/>
                <a:latin typeface="+mn-lt"/>
                <a:ea typeface="+mn-ea"/>
                <a:cs typeface="+mn-cs"/>
              </a:rPr>
              <a:t>yeni anayasada nasıl karşılık bulabileceği konuları, bir toplantı dizisi ile ele </a:t>
            </a:r>
            <a:r>
              <a:rPr lang="tr-TR" sz="1200" kern="1200" dirty="0" smtClean="0">
                <a:solidFill>
                  <a:schemeClr val="tx1"/>
                </a:solidFill>
                <a:effectLst/>
                <a:latin typeface="+mn-lt"/>
                <a:ea typeface="+mn-ea"/>
                <a:cs typeface="+mn-cs"/>
              </a:rPr>
              <a:t>alınmaya başlanmıştır ve 2011’de de devam edecektir.</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kern="1200" dirty="0" smtClean="0">
                <a:solidFill>
                  <a:schemeClr val="tx1"/>
                </a:solidFill>
                <a:effectLst/>
                <a:latin typeface="+mn-lt"/>
                <a:ea typeface="+mn-ea"/>
                <a:cs typeface="+mn-cs"/>
              </a:rPr>
              <a:t>2009 yılı TÜSİAD En İyi Genç Hukukçu Ödülü sahibini bulmuştur</a:t>
            </a:r>
            <a:r>
              <a:rPr lang="tr-TR" sz="1200" b="1" dirty="0" smtClean="0"/>
              <a:t>:</a:t>
            </a:r>
            <a:endParaRPr lang="tr-TR"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tx1"/>
                </a:solidFill>
                <a:effectLst/>
                <a:latin typeface="+mn-lt"/>
                <a:ea typeface="+mn-ea"/>
                <a:cs typeface="+mn-cs"/>
              </a:rPr>
              <a:t>Medeni usul hukuku alanında düzenlenen yarışmayı, İstanbul Üniversitesi Hukuk Fakültesi Araştırma Görevlisi Mert Namlı, “Medeni Yargılama Hukukunun Yasama Üstü Kaynakları Çerçevesinde Fransız ve Türk Hukukunda Çelişmeli Yargılama İlkesi” başlıklı çalışmasıyla kazanmıştır</a:t>
            </a:r>
            <a:r>
              <a:rPr lang="tr-TR" sz="1200" kern="1200" dirty="0" smtClean="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Parlamento İşleri Komisyonu’nun</a:t>
            </a:r>
            <a:r>
              <a:rPr lang="tr-TR" sz="1200" b="1" dirty="0" smtClean="0"/>
              <a:t>, TBMM </a:t>
            </a:r>
            <a:r>
              <a:rPr lang="tr-TR" sz="1200" b="1" dirty="0" smtClean="0"/>
              <a:t>ziyareti gerçekleştirilmiştir:</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0" dirty="0" smtClean="0"/>
              <a:t>Parlamento</a:t>
            </a:r>
            <a:r>
              <a:rPr lang="tr-TR" sz="1200" b="0" baseline="0" dirty="0" smtClean="0"/>
              <a:t> İşleri </a:t>
            </a:r>
            <a:r>
              <a:rPr lang="tr-TR" sz="1200" b="0" baseline="0" dirty="0" smtClean="0"/>
              <a:t>Komisyonu’nun TBMM ziyaretleri çerçevesinde siyasi partilerin grup başkan vekilleri ve anayasa ve adalet komisyonları başkanları ile görüşmeler yapılmıştır.</a:t>
            </a:r>
            <a:endParaRPr lang="tr-TR" sz="1200" b="0" baseline="0" dirty="0" smtClean="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15</a:t>
            </a:fld>
            <a:endParaRPr lang="tr-TR" smtClean="0">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Yeni Anayasa Yuvarlak Masa Toplantı Dizisi’nin tamamlanması</a:t>
            </a:r>
            <a:r>
              <a:rPr lang="tr-TR" b="1" dirty="0" smtClean="0"/>
              <a:t>:</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tx1"/>
                </a:solidFill>
                <a:effectLst/>
                <a:latin typeface="+mn-lt"/>
                <a:ea typeface="+mn-ea"/>
                <a:cs typeface="+mn-cs"/>
              </a:rPr>
              <a:t>2011 yılı Mart ayına kadar belirlenen beş alanda yaklaşık on toplantı düzenlenmesi ve her bir yuvarlak masa toplantısı sonunda oluşan sonuç raporlarının derlenerek yayımlanması planlanmaktadır</a:t>
            </a:r>
            <a:r>
              <a:rPr lang="tr-TR" sz="1200" kern="1200" dirty="0" smtClean="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tx1"/>
                </a:solidFill>
                <a:effectLst/>
                <a:latin typeface="+mn-lt"/>
                <a:ea typeface="+mn-ea"/>
                <a:cs typeface="+mn-cs"/>
              </a:rPr>
              <a:t> </a:t>
            </a:r>
            <a:endParaRPr lang="tr-TR"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Etik Altyapı Rapor Dizisi’ne devam edilmesi:</a:t>
            </a:r>
            <a:endParaRPr lang="tr-TR" sz="1200" b="1"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tx1"/>
                </a:solidFill>
                <a:effectLst/>
                <a:latin typeface="+mn-lt"/>
                <a:ea typeface="+mn-ea"/>
                <a:cs typeface="+mn-cs"/>
              </a:rPr>
              <a:t>Rapor dizisi dahilinde</a:t>
            </a:r>
            <a:r>
              <a:rPr lang="tr-TR" sz="1200" kern="1200" baseline="0" dirty="0" smtClean="0">
                <a:solidFill>
                  <a:schemeClr val="tx1"/>
                </a:solidFill>
                <a:effectLst/>
                <a:latin typeface="+mn-lt"/>
                <a:ea typeface="+mn-ea"/>
                <a:cs typeface="+mn-cs"/>
              </a:rPr>
              <a:t> daha önce «Kamuda Etik» raporu yayımlanmıştır. Bu yıl ise dizinin diğer raporları olan «Siyasette Etik» ve «Yargı Etiği» raporları yayımlanacaktır.</a:t>
            </a:r>
            <a:r>
              <a:rPr lang="tr-TR" sz="1200" kern="1200" dirty="0" smtClean="0">
                <a:solidFill>
                  <a:schemeClr val="tx1"/>
                </a:solidFill>
                <a:effectLst/>
                <a:latin typeface="+mn-lt"/>
                <a:ea typeface="+mn-ea"/>
                <a:cs typeface="+mn-cs"/>
              </a:rPr>
              <a:t> </a:t>
            </a:r>
            <a:endParaRPr lang="tr-TR"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kern="1200" dirty="0" smtClean="0">
                <a:solidFill>
                  <a:schemeClr val="tx1"/>
                </a:solidFill>
                <a:effectLst/>
                <a:latin typeface="+mn-lt"/>
                <a:ea typeface="+mn-ea"/>
                <a:cs typeface="+mn-cs"/>
              </a:rPr>
              <a:t>Yargı</a:t>
            </a:r>
            <a:r>
              <a:rPr lang="tr-TR" sz="1200" b="1" kern="1200" baseline="0" dirty="0" smtClean="0">
                <a:solidFill>
                  <a:schemeClr val="tx1"/>
                </a:solidFill>
                <a:effectLst/>
                <a:latin typeface="+mn-lt"/>
                <a:ea typeface="+mn-ea"/>
                <a:cs typeface="+mn-cs"/>
              </a:rPr>
              <a:t> Reformu Çalışması:</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0" kern="1200" baseline="0" dirty="0" err="1" smtClean="0">
                <a:solidFill>
                  <a:schemeClr val="tx1"/>
                </a:solidFill>
                <a:effectLst/>
                <a:latin typeface="+mn-lt"/>
                <a:ea typeface="+mn-ea"/>
                <a:cs typeface="+mn-cs"/>
              </a:rPr>
              <a:t>TÜSİAD’ın</a:t>
            </a:r>
            <a:r>
              <a:rPr lang="tr-TR" sz="1200" b="0" kern="1200" baseline="0" dirty="0" smtClean="0">
                <a:solidFill>
                  <a:schemeClr val="tx1"/>
                </a:solidFill>
                <a:effectLst/>
                <a:latin typeface="+mn-lt"/>
                <a:ea typeface="+mn-ea"/>
                <a:cs typeface="+mn-cs"/>
              </a:rPr>
              <a:t> geçtiğimiz yıllarda yayınladığı yargı sistemine yönelik çeşitli raporlardan yola çıkarak konu yeniden ele alınacaktır.</a:t>
            </a:r>
            <a:endParaRPr lang="tr-TR" sz="1200" b="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Kamu ihaleleri semineri düzenlenmesi:</a:t>
            </a:r>
            <a:endParaRPr lang="tr-TR"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tx1"/>
                </a:solidFill>
                <a:effectLst/>
                <a:latin typeface="+mn-lt"/>
                <a:ea typeface="+mn-ea"/>
                <a:cs typeface="+mn-cs"/>
              </a:rPr>
              <a:t>Kamu alımlarında Türkiye'nin AB müktesebatına uyum düzeyi ve Türkiye’deki kamu ihaleleri uygulamasının tartışmaya açılacaktır</a:t>
            </a:r>
            <a:r>
              <a:rPr lang="tr-TR" sz="1200" kern="1200" dirty="0" smtClean="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2010 yılı TÜSİAD En İyi Genç Hukukçu Ödülü’nün verilmesi:</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0" dirty="0" smtClean="0"/>
              <a:t>2010 yılında</a:t>
            </a:r>
            <a:r>
              <a:rPr lang="tr-TR" sz="1200" b="0" baseline="0" dirty="0" smtClean="0"/>
              <a:t> Ödül, Vergi Hukuku alanında verilecektir. Ödül töreninin mayıs ayında yapılması planlanmaktadır.</a:t>
            </a:r>
            <a:endParaRPr lang="tr-TR" b="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eaLnBrk="1" fontAlgn="auto" hangingPunct="1">
              <a:spcBef>
                <a:spcPts val="0"/>
              </a:spcBef>
              <a:spcAft>
                <a:spcPts val="0"/>
              </a:spcAft>
              <a:defRPr/>
            </a:pPr>
            <a:endParaRPr lang="tr-TR" dirty="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16</a:t>
            </a:fld>
            <a:endParaRPr lang="tr-TR" smtClean="0">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200" dirty="0" smtClean="0"/>
              <a:t>Komisyon 2010 yılı içerisinde Türk Dış Politikasında Yeni Yönelimler konusunu farklı</a:t>
            </a:r>
            <a:r>
              <a:rPr lang="tr-TR" sz="1200" baseline="0" dirty="0" smtClean="0"/>
              <a:t> boyutları ile irdeleyen bir toplatı dizisi gerçekleştirmiştir. Bu bağlamda Kafkasya, Orta Doğu ve </a:t>
            </a:r>
            <a:r>
              <a:rPr lang="tr-TR" sz="1200" baseline="0" dirty="0" smtClean="0"/>
              <a:t>ABD </a:t>
            </a:r>
            <a:r>
              <a:rPr lang="tr-TR" sz="1200" baseline="0" dirty="0" smtClean="0"/>
              <a:t>ile ilişkilerin  </a:t>
            </a:r>
            <a:r>
              <a:rPr lang="tr-TR" sz="1200" dirty="0" smtClean="0"/>
              <a:t>ele alındığı yuvarlak masa toplantıları düzenlenmiştir.</a:t>
            </a:r>
          </a:p>
          <a:p>
            <a:pPr eaLnBrk="1" fontAlgn="auto" hangingPunct="1">
              <a:spcBef>
                <a:spcPts val="0"/>
              </a:spcBef>
              <a:spcAft>
                <a:spcPts val="0"/>
              </a:spcAft>
              <a:defRPr/>
            </a:pPr>
            <a:endParaRPr lang="tr-TR" dirty="0" smtClean="0"/>
          </a:p>
          <a:p>
            <a:pPr eaLnBrk="1" fontAlgn="auto" hangingPunct="1">
              <a:spcBef>
                <a:spcPts val="0"/>
              </a:spcBef>
              <a:spcAft>
                <a:spcPts val="0"/>
              </a:spcAft>
              <a:defRPr/>
            </a:pPr>
            <a:r>
              <a:rPr lang="tr-TR" dirty="0" smtClean="0"/>
              <a:t>17 Haziran 2010 Tarihinde ABD’ye gerçekleştirilen ziyarette</a:t>
            </a:r>
            <a:r>
              <a:rPr lang="tr-TR" baseline="0" dirty="0" smtClean="0"/>
              <a:t> Dışişleri Bakanı Hillary Clinton ile görüşülmüştür.</a:t>
            </a:r>
          </a:p>
          <a:p>
            <a:pPr eaLnBrk="1" fontAlgn="auto" hangingPunct="1">
              <a:spcBef>
                <a:spcPts val="0"/>
              </a:spcBef>
              <a:spcAft>
                <a:spcPts val="0"/>
              </a:spcAft>
              <a:defRPr/>
            </a:pPr>
            <a:endParaRPr lang="tr-TR"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tr-TR" baseline="0" dirty="0" smtClean="0"/>
              <a:t>30 Haziran 2010 Tarihinde Brüksel’e </a:t>
            </a:r>
            <a:r>
              <a:rPr lang="tr-TR" dirty="0" smtClean="0"/>
              <a:t>gerçekleştirilen ziyarette</a:t>
            </a:r>
            <a:r>
              <a:rPr lang="tr-TR" baseline="0" dirty="0" smtClean="0"/>
              <a:t> </a:t>
            </a:r>
            <a:r>
              <a:rPr lang="tr-TR" sz="1200" dirty="0" smtClean="0"/>
              <a:t>AB Konseyi Başkanı </a:t>
            </a:r>
            <a:r>
              <a:rPr lang="tr-TR" sz="1200" dirty="0" err="1" smtClean="0"/>
              <a:t>Herman</a:t>
            </a:r>
            <a:r>
              <a:rPr lang="tr-TR" sz="1200" dirty="0" smtClean="0"/>
              <a:t> </a:t>
            </a:r>
            <a:r>
              <a:rPr lang="tr-TR" sz="1200" dirty="0" err="1" smtClean="0"/>
              <a:t>Von</a:t>
            </a:r>
            <a:r>
              <a:rPr lang="tr-TR" sz="1200" dirty="0" smtClean="0"/>
              <a:t> </a:t>
            </a:r>
            <a:r>
              <a:rPr lang="tr-TR" sz="1200" dirty="0" err="1" smtClean="0"/>
              <a:t>Rompuy</a:t>
            </a:r>
            <a:r>
              <a:rPr lang="tr-TR" sz="1200" dirty="0" smtClean="0"/>
              <a:t> ile görüşülmüştür. </a:t>
            </a:r>
          </a:p>
          <a:p>
            <a:pPr marL="0" marR="0" indent="0" algn="l" defTabSz="914400" rtl="0" eaLnBrk="1" fontAlgn="auto" latinLnBrk="0" hangingPunct="1">
              <a:lnSpc>
                <a:spcPct val="100000"/>
              </a:lnSpc>
              <a:spcBef>
                <a:spcPts val="0"/>
              </a:spcBef>
              <a:spcAft>
                <a:spcPts val="0"/>
              </a:spcAft>
              <a:buClrTx/>
              <a:buSzTx/>
              <a:buFontTx/>
              <a:buNone/>
              <a:tabLst/>
              <a:defRPr/>
            </a:pPr>
            <a:endParaRPr lang="tr-TR" sz="1200" kern="1200" dirty="0" smtClean="0"/>
          </a:p>
          <a:p>
            <a:pPr eaLnBrk="1" fontAlgn="auto" hangingPunct="1">
              <a:spcBef>
                <a:spcPts val="0"/>
              </a:spcBef>
              <a:spcAft>
                <a:spcPts val="0"/>
              </a:spcAft>
              <a:defRPr/>
            </a:pPr>
            <a:r>
              <a:rPr lang="tr-TR" sz="1200" kern="1200" dirty="0" smtClean="0">
                <a:solidFill>
                  <a:schemeClr val="tx1"/>
                </a:solidFill>
                <a:latin typeface="+mn-lt"/>
                <a:ea typeface="+mn-ea"/>
                <a:cs typeface="+mn-cs"/>
              </a:rPr>
              <a:t>2010 yılı “TÜSİAD Dış Politika Ödülü” (TÜSİAD </a:t>
            </a:r>
            <a:r>
              <a:rPr lang="tr-TR" sz="1200" kern="1200" dirty="0" err="1" smtClean="0">
                <a:solidFill>
                  <a:schemeClr val="tx1"/>
                </a:solidFill>
                <a:latin typeface="+mn-lt"/>
                <a:ea typeface="+mn-ea"/>
                <a:cs typeface="+mn-cs"/>
              </a:rPr>
              <a:t>Bosphorus</a:t>
            </a:r>
            <a:r>
              <a:rPr lang="tr-TR" sz="1200" kern="1200" dirty="0" smtClean="0">
                <a:solidFill>
                  <a:schemeClr val="tx1"/>
                </a:solidFill>
                <a:latin typeface="+mn-lt"/>
                <a:ea typeface="+mn-ea"/>
                <a:cs typeface="+mn-cs"/>
              </a:rPr>
              <a:t> Prize </a:t>
            </a:r>
            <a:r>
              <a:rPr lang="tr-TR" sz="1200" kern="1200" dirty="0" err="1" smtClean="0">
                <a:solidFill>
                  <a:schemeClr val="tx1"/>
                </a:solidFill>
                <a:latin typeface="+mn-lt"/>
                <a:ea typeface="+mn-ea"/>
                <a:cs typeface="+mn-cs"/>
              </a:rPr>
              <a:t>for</a:t>
            </a:r>
            <a:r>
              <a:rPr lang="tr-TR" sz="1200" kern="1200" dirty="0" smtClean="0">
                <a:solidFill>
                  <a:schemeClr val="tx1"/>
                </a:solidFill>
                <a:latin typeface="+mn-lt"/>
                <a:ea typeface="+mn-ea"/>
                <a:cs typeface="+mn-cs"/>
              </a:rPr>
              <a:t> </a:t>
            </a:r>
            <a:r>
              <a:rPr lang="tr-TR" sz="1200" kern="1200" dirty="0" err="1" smtClean="0">
                <a:solidFill>
                  <a:schemeClr val="tx1"/>
                </a:solidFill>
                <a:latin typeface="+mn-lt"/>
                <a:ea typeface="+mn-ea"/>
                <a:cs typeface="+mn-cs"/>
              </a:rPr>
              <a:t>European</a:t>
            </a:r>
            <a:r>
              <a:rPr lang="tr-TR" sz="1200" kern="1200" dirty="0" smtClean="0">
                <a:solidFill>
                  <a:schemeClr val="tx1"/>
                </a:solidFill>
                <a:latin typeface="+mn-lt"/>
                <a:ea typeface="+mn-ea"/>
                <a:cs typeface="+mn-cs"/>
              </a:rPr>
              <a:t> </a:t>
            </a:r>
            <a:r>
              <a:rPr lang="tr-TR" sz="1200" kern="1200" dirty="0" err="1" smtClean="0">
                <a:solidFill>
                  <a:schemeClr val="tx1"/>
                </a:solidFill>
                <a:latin typeface="+mn-lt"/>
                <a:ea typeface="+mn-ea"/>
                <a:cs typeface="+mn-cs"/>
              </a:rPr>
              <a:t>Understanding</a:t>
            </a:r>
            <a:r>
              <a:rPr lang="tr-TR" sz="1200" kern="1200" dirty="0" smtClean="0">
                <a:solidFill>
                  <a:schemeClr val="tx1"/>
                </a:solidFill>
                <a:latin typeface="+mn-lt"/>
                <a:ea typeface="+mn-ea"/>
                <a:cs typeface="+mn-cs"/>
              </a:rPr>
              <a:t>), 4 Kasım tarihinde, Almanya Dış İlişkiler Konseyi (DGAP) ve </a:t>
            </a:r>
            <a:r>
              <a:rPr lang="tr-TR" sz="1200" kern="1200" dirty="0" err="1" smtClean="0">
                <a:solidFill>
                  <a:schemeClr val="tx1"/>
                </a:solidFill>
                <a:latin typeface="+mn-lt"/>
                <a:ea typeface="+mn-ea"/>
                <a:cs typeface="+mn-cs"/>
              </a:rPr>
              <a:t>Arend</a:t>
            </a:r>
            <a:r>
              <a:rPr lang="tr-TR" sz="1200" kern="1200" dirty="0" smtClean="0">
                <a:solidFill>
                  <a:schemeClr val="tx1"/>
                </a:solidFill>
                <a:latin typeface="+mn-lt"/>
                <a:ea typeface="+mn-ea"/>
                <a:cs typeface="+mn-cs"/>
              </a:rPr>
              <a:t> </a:t>
            </a:r>
            <a:r>
              <a:rPr lang="tr-TR" sz="1200" kern="1200" dirty="0" err="1" smtClean="0">
                <a:solidFill>
                  <a:schemeClr val="tx1"/>
                </a:solidFill>
                <a:latin typeface="+mn-lt"/>
                <a:ea typeface="+mn-ea"/>
                <a:cs typeface="+mn-cs"/>
              </a:rPr>
              <a:t>Oetker</a:t>
            </a:r>
            <a:r>
              <a:rPr lang="tr-TR" sz="1200" kern="1200" dirty="0" smtClean="0">
                <a:solidFill>
                  <a:schemeClr val="tx1"/>
                </a:solidFill>
                <a:latin typeface="+mn-lt"/>
                <a:ea typeface="+mn-ea"/>
                <a:cs typeface="+mn-cs"/>
              </a:rPr>
              <a:t> Holding Yönetim Kurulu Başkanı ve Alman Sanayi Federasyonu (BDI) Başkan Yardımcısı Dr. </a:t>
            </a:r>
            <a:r>
              <a:rPr lang="tr-TR" sz="1200" kern="1200" dirty="0" err="1" smtClean="0">
                <a:solidFill>
                  <a:schemeClr val="tx1"/>
                </a:solidFill>
                <a:latin typeface="+mn-lt"/>
                <a:ea typeface="+mn-ea"/>
                <a:cs typeface="+mn-cs"/>
              </a:rPr>
              <a:t>Arend</a:t>
            </a:r>
            <a:r>
              <a:rPr lang="tr-TR" sz="1200" kern="1200" dirty="0" smtClean="0">
                <a:solidFill>
                  <a:schemeClr val="tx1"/>
                </a:solidFill>
                <a:latin typeface="+mn-lt"/>
                <a:ea typeface="+mn-ea"/>
                <a:cs typeface="+mn-cs"/>
              </a:rPr>
              <a:t> </a:t>
            </a:r>
            <a:r>
              <a:rPr lang="tr-TR" sz="1200" kern="1200" dirty="0" err="1" smtClean="0">
                <a:solidFill>
                  <a:schemeClr val="tx1"/>
                </a:solidFill>
                <a:latin typeface="+mn-lt"/>
                <a:ea typeface="+mn-ea"/>
                <a:cs typeface="+mn-cs"/>
              </a:rPr>
              <a:t>Oetker’e</a:t>
            </a:r>
            <a:r>
              <a:rPr lang="tr-TR" sz="1200" kern="1200" dirty="0" smtClean="0">
                <a:solidFill>
                  <a:schemeClr val="tx1"/>
                </a:solidFill>
                <a:latin typeface="+mn-lt"/>
                <a:ea typeface="+mn-ea"/>
                <a:cs typeface="+mn-cs"/>
              </a:rPr>
              <a:t> Devlet Bakanı Cevdet Yılmaz</a:t>
            </a:r>
            <a:r>
              <a:rPr lang="tr-TR" sz="1200" kern="1200" baseline="0" dirty="0" smtClean="0">
                <a:solidFill>
                  <a:schemeClr val="tx1"/>
                </a:solidFill>
                <a:latin typeface="+mn-lt"/>
                <a:ea typeface="+mn-ea"/>
                <a:cs typeface="+mn-cs"/>
              </a:rPr>
              <a:t> tarafından</a:t>
            </a:r>
            <a:r>
              <a:rPr lang="tr-TR" sz="1200" kern="1200" dirty="0" smtClean="0">
                <a:solidFill>
                  <a:schemeClr val="tx1"/>
                </a:solidFill>
                <a:latin typeface="+mn-lt"/>
                <a:ea typeface="+mn-ea"/>
                <a:cs typeface="+mn-cs"/>
              </a:rPr>
              <a:t> takdim edilmiştir.</a:t>
            </a:r>
            <a:endParaRPr lang="tr-TR" baseline="0" dirty="0" smtClean="0"/>
          </a:p>
          <a:p>
            <a:pPr eaLnBrk="1" fontAlgn="auto" hangingPunct="1">
              <a:spcBef>
                <a:spcPts val="0"/>
              </a:spcBef>
              <a:spcAft>
                <a:spcPts val="0"/>
              </a:spcAft>
              <a:defRPr/>
            </a:pPr>
            <a:endParaRPr lang="tr-TR" dirty="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17</a:t>
            </a:fld>
            <a:endParaRPr lang="tr-TR" smtClean="0">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eaLnBrk="1" fontAlgn="auto" hangingPunct="1">
              <a:spcBef>
                <a:spcPts val="0"/>
              </a:spcBef>
              <a:spcAft>
                <a:spcPts val="0"/>
              </a:spcAft>
              <a:defRPr/>
            </a:pPr>
            <a:endParaRPr lang="tr-TR" dirty="0" smtClean="0"/>
          </a:p>
          <a:p>
            <a:pPr eaLnBrk="1" fontAlgn="auto" hangingPunct="1">
              <a:spcBef>
                <a:spcPts val="0"/>
              </a:spcBef>
              <a:spcAft>
                <a:spcPts val="0"/>
              </a:spcAft>
              <a:defRPr/>
            </a:pPr>
            <a:r>
              <a:rPr lang="tr-TR" dirty="0" smtClean="0"/>
              <a:t>1- DGAP ve</a:t>
            </a:r>
            <a:r>
              <a:rPr lang="tr-TR" baseline="0" dirty="0" smtClean="0"/>
              <a:t> IFRI ile oluşturulacak strateji grubuyla, Türkiye, Almanya ve Fransa’nın ortak gündemini oluşturan konular ve AB’nin geleceği konusunda bir dizi yuvarlak masa toplantısı yapılması planlanmaktadır.</a:t>
            </a:r>
            <a:endParaRPr lang="tr-TR" dirty="0" smtClean="0"/>
          </a:p>
          <a:p>
            <a:pPr eaLnBrk="1" fontAlgn="auto" hangingPunct="1">
              <a:spcBef>
                <a:spcPts val="0"/>
              </a:spcBef>
              <a:spcAft>
                <a:spcPts val="0"/>
              </a:spcAft>
              <a:defRPr/>
            </a:pPr>
            <a:endParaRPr lang="tr-TR" dirty="0" smtClean="0"/>
          </a:p>
          <a:p>
            <a:pPr eaLnBrk="1" fontAlgn="auto" hangingPunct="1">
              <a:spcBef>
                <a:spcPts val="0"/>
              </a:spcBef>
              <a:spcAft>
                <a:spcPts val="0"/>
              </a:spcAft>
              <a:defRPr/>
            </a:pPr>
            <a:r>
              <a:rPr lang="tr-TR" dirty="0" smtClean="0"/>
              <a:t>2- Bu toplantı ile müzakerelerin başladığı</a:t>
            </a:r>
            <a:r>
              <a:rPr lang="tr-TR" baseline="0" dirty="0" smtClean="0"/>
              <a:t> 2005 yılından bu </a:t>
            </a:r>
            <a:r>
              <a:rPr lang="tr-TR" baseline="0" dirty="0" smtClean="0"/>
              <a:t>yana Türkiye’nin </a:t>
            </a:r>
            <a:r>
              <a:rPr lang="tr-TR" baseline="0" dirty="0" smtClean="0"/>
              <a:t>ne kadar yol kat </a:t>
            </a:r>
            <a:r>
              <a:rPr lang="tr-TR" baseline="0" dirty="0" smtClean="0"/>
              <a:t>ettiği değerlendirilecektir</a:t>
            </a:r>
          </a:p>
          <a:p>
            <a:pPr eaLnBrk="1" fontAlgn="auto" hangingPunct="1">
              <a:spcBef>
                <a:spcPts val="0"/>
              </a:spcBef>
              <a:spcAft>
                <a:spcPts val="0"/>
              </a:spcAft>
              <a:defRPr/>
            </a:pPr>
            <a:endParaRPr lang="tr-TR" baseline="0" dirty="0" smtClean="0"/>
          </a:p>
          <a:p>
            <a:pPr eaLnBrk="1" fontAlgn="auto" hangingPunct="1">
              <a:spcBef>
                <a:spcPts val="0"/>
              </a:spcBef>
              <a:spcAft>
                <a:spcPts val="0"/>
              </a:spcAft>
              <a:defRPr/>
            </a:pPr>
            <a:r>
              <a:rPr lang="tr-TR" dirty="0" smtClean="0"/>
              <a:t>3- </a:t>
            </a:r>
            <a:r>
              <a:rPr lang="tr-TR" dirty="0" smtClean="0"/>
              <a:t>Gümrük Birliği</a:t>
            </a:r>
            <a:r>
              <a:rPr lang="tr-TR" baseline="0" dirty="0" smtClean="0"/>
              <a:t>’nin yürürlüğe girmesinin </a:t>
            </a:r>
            <a:r>
              <a:rPr lang="tr-TR" dirty="0" smtClean="0"/>
              <a:t>15. </a:t>
            </a:r>
            <a:r>
              <a:rPr lang="tr-TR" dirty="0" smtClean="0"/>
              <a:t>yılı</a:t>
            </a:r>
            <a:r>
              <a:rPr lang="tr-TR" baseline="0" dirty="0" smtClean="0"/>
              <a:t> olması nedeniyle</a:t>
            </a:r>
            <a:r>
              <a:rPr lang="tr-TR" dirty="0" smtClean="0"/>
              <a:t> düzenlenecek seminerde,</a:t>
            </a:r>
            <a:r>
              <a:rPr lang="tr-TR" baseline="0" dirty="0" smtClean="0"/>
              <a:t> </a:t>
            </a:r>
            <a:r>
              <a:rPr lang="tr-TR" baseline="0" dirty="0" smtClean="0"/>
              <a:t>Gümrük Birliği’nin </a:t>
            </a:r>
            <a:r>
              <a:rPr lang="tr-TR" dirty="0" smtClean="0"/>
              <a:t>gerek ekonomik ve siyasi anlamda makro düzeydeki </a:t>
            </a:r>
            <a:r>
              <a:rPr lang="tr-TR" dirty="0" smtClean="0"/>
              <a:t>etkileri </a:t>
            </a:r>
            <a:r>
              <a:rPr lang="tr-TR" dirty="0" smtClean="0"/>
              <a:t>gerekse teknik uyumda nereye </a:t>
            </a:r>
            <a:r>
              <a:rPr lang="tr-TR" dirty="0" smtClean="0"/>
              <a:t>gelindiği </a:t>
            </a:r>
            <a:r>
              <a:rPr lang="tr-TR" dirty="0" smtClean="0"/>
              <a:t>masaya</a:t>
            </a:r>
            <a:r>
              <a:rPr lang="tr-TR" baseline="0" dirty="0" smtClean="0"/>
              <a:t> </a:t>
            </a:r>
            <a:r>
              <a:rPr lang="tr-TR" baseline="0" dirty="0" smtClean="0"/>
              <a:t>yatırılacaktır.</a:t>
            </a:r>
            <a:endParaRPr lang="tr-TR" baseline="0" dirty="0" smtClean="0"/>
          </a:p>
          <a:p>
            <a:pPr eaLnBrk="1" fontAlgn="auto" hangingPunct="1">
              <a:spcBef>
                <a:spcPts val="0"/>
              </a:spcBef>
              <a:spcAft>
                <a:spcPts val="0"/>
              </a:spcAft>
              <a:defRPr/>
            </a:pPr>
            <a:endParaRPr lang="tr-TR"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tr-TR" baseline="0" dirty="0" smtClean="0"/>
              <a:t>4- Bu rapor ile </a:t>
            </a:r>
            <a:r>
              <a:rPr lang="tr-TR" sz="1200" b="0" i="0" u="none" strike="noStrike" kern="1200" baseline="0" dirty="0" smtClean="0">
                <a:solidFill>
                  <a:schemeClr val="tx1"/>
                </a:solidFill>
                <a:latin typeface="+mn-lt"/>
                <a:ea typeface="+mn-ea"/>
                <a:cs typeface="+mn-cs"/>
              </a:rPr>
              <a:t>Türkiye'de  ihracat ve ithalat </a:t>
            </a:r>
            <a:r>
              <a:rPr lang="tr-TR" sz="1200" b="0" i="0" u="none" strike="noStrike" kern="1200" baseline="0" dirty="0" smtClean="0">
                <a:solidFill>
                  <a:schemeClr val="tx1"/>
                </a:solidFill>
                <a:latin typeface="+mn-lt"/>
                <a:ea typeface="+mn-ea"/>
                <a:cs typeface="+mn-cs"/>
              </a:rPr>
              <a:t>süreçlerinde </a:t>
            </a:r>
            <a:r>
              <a:rPr lang="tr-TR" sz="1200" b="0" i="0" u="none" strike="noStrike" kern="1200" baseline="0" dirty="0" smtClean="0">
                <a:solidFill>
                  <a:schemeClr val="tx1"/>
                </a:solidFill>
                <a:latin typeface="+mn-lt"/>
                <a:ea typeface="+mn-ea"/>
                <a:cs typeface="+mn-cs"/>
              </a:rPr>
              <a:t>, ürünün fabrikadan çıkıp diğer ülkenin fabrikasına varana kadar oluşan </a:t>
            </a:r>
            <a:r>
              <a:rPr lang="tr-TR" sz="1200" b="0" i="0" u="none" strike="noStrike" kern="1200" baseline="0" dirty="0" smtClean="0">
                <a:solidFill>
                  <a:schemeClr val="tx1"/>
                </a:solidFill>
                <a:latin typeface="+mn-lt"/>
                <a:ea typeface="+mn-ea"/>
                <a:cs typeface="+mn-cs"/>
              </a:rPr>
              <a:t>lojistik tüm </a:t>
            </a:r>
            <a:r>
              <a:rPr lang="tr-TR" sz="1200" b="0" i="0" u="none" strike="noStrike" kern="1200" baseline="0" dirty="0" smtClean="0">
                <a:solidFill>
                  <a:schemeClr val="tx1"/>
                </a:solidFill>
                <a:latin typeface="+mn-lt"/>
                <a:ea typeface="+mn-ea"/>
                <a:cs typeface="+mn-cs"/>
              </a:rPr>
              <a:t>masrafların </a:t>
            </a:r>
            <a:r>
              <a:rPr lang="tr-TR" sz="1200" b="0" i="0" u="none" strike="noStrike" kern="1200" baseline="0" dirty="0" smtClean="0">
                <a:solidFill>
                  <a:schemeClr val="tx1"/>
                </a:solidFill>
                <a:latin typeface="+mn-lt"/>
                <a:ea typeface="+mn-ea"/>
                <a:cs typeface="+mn-cs"/>
              </a:rPr>
              <a:t>değerlendirilmesinin yapılması </a:t>
            </a:r>
            <a:r>
              <a:rPr lang="tr-TR" sz="1200" b="0" i="0" u="none" strike="noStrike" kern="1200" baseline="0" dirty="0" smtClean="0">
                <a:solidFill>
                  <a:schemeClr val="tx1"/>
                </a:solidFill>
                <a:latin typeface="+mn-lt"/>
                <a:ea typeface="+mn-ea"/>
                <a:cs typeface="+mn-cs"/>
              </a:rPr>
              <a:t>ve bu masrafların AB üyesi ülkelerle </a:t>
            </a:r>
            <a:r>
              <a:rPr lang="tr-TR" sz="1200" b="0" i="0" u="none" strike="noStrike" kern="1200" baseline="0" dirty="0" smtClean="0">
                <a:solidFill>
                  <a:schemeClr val="tx1"/>
                </a:solidFill>
                <a:latin typeface="+mn-lt"/>
                <a:ea typeface="+mn-ea"/>
                <a:cs typeface="+mn-cs"/>
              </a:rPr>
              <a:t>karşılaştırılması hedeflenmektedir. </a:t>
            </a:r>
            <a:endParaRPr lang="tr-TR" baseline="0" dirty="0" smtClean="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18</a:t>
            </a:fld>
            <a:endParaRPr lang="tr-TR" smtClean="0">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kern="1200" dirty="0" smtClean="0">
                <a:solidFill>
                  <a:schemeClr val="tx1"/>
                </a:solidFill>
                <a:effectLst/>
                <a:latin typeface="+mn-lt"/>
                <a:ea typeface="+mn-ea"/>
                <a:cs typeface="+mn-cs"/>
              </a:rPr>
              <a:t>“Türkiye İçin e-Devlet Yönetim </a:t>
            </a:r>
            <a:r>
              <a:rPr lang="tr-TR" sz="1200" b="1" kern="1200" dirty="0" err="1" smtClean="0">
                <a:solidFill>
                  <a:schemeClr val="tx1"/>
                </a:solidFill>
                <a:effectLst/>
                <a:latin typeface="+mn-lt"/>
                <a:ea typeface="+mn-ea"/>
                <a:cs typeface="+mn-cs"/>
              </a:rPr>
              <a:t>Modeli’ne</a:t>
            </a:r>
            <a:r>
              <a:rPr lang="tr-TR" sz="1200" b="1" kern="1200" dirty="0" smtClean="0">
                <a:solidFill>
                  <a:schemeClr val="tx1"/>
                </a:solidFill>
                <a:effectLst/>
                <a:latin typeface="+mn-lt"/>
                <a:ea typeface="+mn-ea"/>
                <a:cs typeface="+mn-cs"/>
              </a:rPr>
              <a:t> Doğru: Mevcut Durum Değerlendirmesi ve Öneriler” raporu</a:t>
            </a:r>
            <a:r>
              <a:rPr lang="tr-TR" sz="1200" b="1" dirty="0" smtClean="0"/>
              <a:t>:</a:t>
            </a:r>
            <a:endParaRPr lang="tr-TR"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tx1"/>
                </a:solidFill>
                <a:effectLst/>
                <a:latin typeface="+mn-lt"/>
                <a:ea typeface="+mn-ea"/>
                <a:cs typeface="+mn-cs"/>
              </a:rPr>
              <a:t>ODTÜ e-Devlet Araştırma Merkezi (EDMER) ile işbirliği içerisinde, basılan raporun tanıtım toplantısı 30 Eylül 2010 tarihinde Ankara Sheraton Oteli’nde Sayın Ulaştırma Bakanı Binali Yıldırım’ın katılımı gerçekleştirilmiştir.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kern="1200" dirty="0" smtClean="0">
                <a:solidFill>
                  <a:schemeClr val="tx1"/>
                </a:solidFill>
                <a:effectLst/>
                <a:latin typeface="+mn-lt"/>
                <a:ea typeface="+mn-ea"/>
                <a:cs typeface="+mn-cs"/>
              </a:rPr>
              <a:t>Ar-Ge Teşvikleri Semineri:</a:t>
            </a:r>
            <a:r>
              <a:rPr lang="tr-TR" sz="1200" kern="1200" dirty="0" smtClean="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tx1"/>
                </a:solidFill>
                <a:effectLst/>
                <a:latin typeface="+mn-lt"/>
                <a:ea typeface="+mn-ea"/>
                <a:cs typeface="+mn-cs"/>
              </a:rPr>
              <a:t>26 Mayıs 2010’da TÜSİAD </a:t>
            </a:r>
            <a:r>
              <a:rPr lang="tr-TR" sz="1200" kern="1200" dirty="0" err="1" smtClean="0">
                <a:solidFill>
                  <a:schemeClr val="tx1"/>
                </a:solidFill>
                <a:effectLst/>
                <a:latin typeface="+mn-lt"/>
                <a:ea typeface="+mn-ea"/>
                <a:cs typeface="+mn-cs"/>
              </a:rPr>
              <a:t>International’la</a:t>
            </a:r>
            <a:r>
              <a:rPr lang="tr-TR" sz="1200" kern="1200" dirty="0" smtClean="0">
                <a:solidFill>
                  <a:schemeClr val="tx1"/>
                </a:solidFill>
                <a:effectLst/>
                <a:latin typeface="+mn-lt"/>
                <a:ea typeface="+mn-ea"/>
                <a:cs typeface="+mn-cs"/>
              </a:rPr>
              <a:t> beraber Mevcut Ar-Ge Düzenlemelerinde Karşılaşılan Sorunlar, Çözüm Önerileri ve Başarılı Ülke Örnekleri Görüş </a:t>
            </a:r>
            <a:r>
              <a:rPr lang="tr-TR" sz="1200" kern="1200" dirty="0" err="1" smtClean="0">
                <a:solidFill>
                  <a:schemeClr val="tx1"/>
                </a:solidFill>
                <a:effectLst/>
                <a:latin typeface="+mn-lt"/>
                <a:ea typeface="+mn-ea"/>
                <a:cs typeface="+mn-cs"/>
              </a:rPr>
              <a:t>Dokümanı’nın</a:t>
            </a:r>
            <a:r>
              <a:rPr lang="tr-TR" sz="1200" kern="1200" dirty="0" smtClean="0">
                <a:solidFill>
                  <a:schemeClr val="tx1"/>
                </a:solidFill>
                <a:effectLst/>
                <a:latin typeface="+mn-lt"/>
                <a:ea typeface="+mn-ea"/>
                <a:cs typeface="+mn-cs"/>
              </a:rPr>
              <a:t> da bulgularının paylaşıldığı, ülkemizde mevcut Ar-Ge teşviklerinin tartışıldığı bir seminer düzenlenmiştir. </a:t>
            </a:r>
            <a:endParaRPr lang="tr-TR"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kern="1200" dirty="0" smtClean="0">
                <a:solidFill>
                  <a:schemeClr val="tx1"/>
                </a:solidFill>
                <a:effectLst/>
                <a:latin typeface="+mn-lt"/>
                <a:ea typeface="+mn-ea"/>
                <a:cs typeface="+mn-cs"/>
              </a:rPr>
              <a:t>9. TÜBİTAK-TTGV-TÜSİAD Teknoloji Ödülleri:</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0" kern="1200" dirty="0" smtClean="0">
                <a:solidFill>
                  <a:schemeClr val="tx1"/>
                </a:solidFill>
                <a:effectLst/>
                <a:latin typeface="+mn-lt"/>
                <a:ea typeface="+mn-ea"/>
                <a:cs typeface="+mn-cs"/>
              </a:rPr>
              <a:t>TÜSİAD, TÜBİTAK ve TTGV tarafından bu yıl 9’uncusu düzenlenen “Teknoloji Ödülleri” 17 Aralık 2010 tarihinde </a:t>
            </a:r>
            <a:r>
              <a:rPr lang="tr-TR" sz="1200" b="0" kern="1200" dirty="0" err="1" smtClean="0">
                <a:solidFill>
                  <a:schemeClr val="tx1"/>
                </a:solidFill>
                <a:effectLst/>
                <a:latin typeface="+mn-lt"/>
                <a:ea typeface="+mn-ea"/>
                <a:cs typeface="+mn-cs"/>
              </a:rPr>
              <a:t>The</a:t>
            </a:r>
            <a:r>
              <a:rPr lang="tr-TR" sz="1200" b="0" kern="1200" dirty="0" smtClean="0">
                <a:solidFill>
                  <a:schemeClr val="tx1"/>
                </a:solidFill>
                <a:effectLst/>
                <a:latin typeface="+mn-lt"/>
                <a:ea typeface="+mn-ea"/>
                <a:cs typeface="+mn-cs"/>
              </a:rPr>
              <a:t> Marmara Oteli’nde düzenlenen ödül töreni ile sahiplerini bulmuştur. Törende Büyük Ödül’ün sahibi katarakt hastaları için geliştirdikleri lens </a:t>
            </a:r>
            <a:r>
              <a:rPr lang="tr-TR" sz="1200" b="0" kern="1200" dirty="0" err="1" smtClean="0">
                <a:solidFill>
                  <a:schemeClr val="tx1"/>
                </a:solidFill>
                <a:effectLst/>
                <a:latin typeface="+mn-lt"/>
                <a:ea typeface="+mn-ea"/>
                <a:cs typeface="+mn-cs"/>
              </a:rPr>
              <a:t>implantı</a:t>
            </a:r>
            <a:r>
              <a:rPr lang="tr-TR" sz="1200" b="0" kern="1200" dirty="0" smtClean="0">
                <a:solidFill>
                  <a:schemeClr val="tx1"/>
                </a:solidFill>
                <a:effectLst/>
                <a:latin typeface="+mn-lt"/>
                <a:ea typeface="+mn-ea"/>
                <a:cs typeface="+mn-cs"/>
              </a:rPr>
              <a:t> ile Varlıbaşlar Sağlık Yatırımları Hizmetleri</a:t>
            </a:r>
            <a:r>
              <a:rPr lang="tr-TR" sz="1200" b="0" kern="1200" baseline="0" dirty="0" smtClean="0">
                <a:solidFill>
                  <a:schemeClr val="tx1"/>
                </a:solidFill>
                <a:effectLst/>
                <a:latin typeface="+mn-lt"/>
                <a:ea typeface="+mn-ea"/>
                <a:cs typeface="+mn-cs"/>
              </a:rPr>
              <a:t> </a:t>
            </a:r>
            <a:r>
              <a:rPr lang="tr-TR" sz="1200" b="0" kern="1200" dirty="0" smtClean="0">
                <a:solidFill>
                  <a:schemeClr val="tx1"/>
                </a:solidFill>
                <a:effectLst/>
                <a:latin typeface="+mn-lt"/>
                <a:ea typeface="+mn-ea"/>
                <a:cs typeface="+mn-cs"/>
              </a:rPr>
              <a:t>olmuştur.</a:t>
            </a:r>
            <a:endParaRPr lang="tr-TR" b="0" dirty="0" smtClean="0"/>
          </a:p>
          <a:p>
            <a:pPr eaLnBrk="1" fontAlgn="auto" hangingPunct="1">
              <a:spcBef>
                <a:spcPts val="0"/>
              </a:spcBef>
              <a:spcAft>
                <a:spcPts val="0"/>
              </a:spcAft>
              <a:defRPr/>
            </a:pPr>
            <a:endParaRPr lang="tr-TR"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b="1" dirty="0" smtClean="0"/>
              <a:t>TÜSİAD – TBV 8. </a:t>
            </a:r>
            <a:r>
              <a:rPr lang="tr-TR" b="1" baseline="0" dirty="0" err="1" smtClean="0"/>
              <a:t>eTürkiye</a:t>
            </a:r>
            <a:r>
              <a:rPr lang="tr-TR" b="1" baseline="0" dirty="0" smtClean="0"/>
              <a:t> Ödülleri:</a:t>
            </a:r>
            <a:endParaRPr lang="tr-TR"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tx1"/>
                </a:solidFill>
                <a:effectLst/>
                <a:latin typeface="+mn-lt"/>
                <a:ea typeface="+mn-ea"/>
                <a:cs typeface="+mn-cs"/>
              </a:rPr>
              <a:t>Bu sene 8.si gerçekleştirilen </a:t>
            </a:r>
            <a:r>
              <a:rPr lang="tr-TR" sz="1200" kern="1200" dirty="0" err="1" smtClean="0">
                <a:solidFill>
                  <a:schemeClr val="tx1"/>
                </a:solidFill>
                <a:effectLst/>
                <a:latin typeface="+mn-lt"/>
                <a:ea typeface="+mn-ea"/>
                <a:cs typeface="+mn-cs"/>
              </a:rPr>
              <a:t>eTR</a:t>
            </a:r>
            <a:r>
              <a:rPr lang="tr-TR" sz="1200" kern="1200" dirty="0" smtClean="0">
                <a:solidFill>
                  <a:schemeClr val="tx1"/>
                </a:solidFill>
                <a:effectLst/>
                <a:latin typeface="+mn-lt"/>
                <a:ea typeface="+mn-ea"/>
                <a:cs typeface="+mn-cs"/>
              </a:rPr>
              <a:t> Ödülleri,</a:t>
            </a:r>
            <a:r>
              <a:rPr lang="tr-TR" sz="1200" kern="1200" baseline="0" dirty="0" smtClean="0">
                <a:solidFill>
                  <a:schemeClr val="tx1"/>
                </a:solidFill>
                <a:effectLst/>
                <a:latin typeface="+mn-lt"/>
                <a:ea typeface="+mn-ea"/>
                <a:cs typeface="+mn-cs"/>
              </a:rPr>
              <a:t> </a:t>
            </a:r>
            <a:r>
              <a:rPr lang="tr-TR" sz="1200" kern="1200" dirty="0" smtClean="0">
                <a:solidFill>
                  <a:schemeClr val="tx1"/>
                </a:solidFill>
                <a:effectLst/>
                <a:latin typeface="+mn-lt"/>
                <a:ea typeface="+mn-ea"/>
                <a:cs typeface="+mn-cs"/>
              </a:rPr>
              <a:t>20 Aralık 2010 tarihinde TBMM Başkanlığı himayesinde gerçekleştirilmiştir. Meclis’te gerçekleşen ödül</a:t>
            </a:r>
            <a:r>
              <a:rPr lang="tr-TR" sz="1200" kern="1200" baseline="0" dirty="0" smtClean="0">
                <a:solidFill>
                  <a:schemeClr val="tx1"/>
                </a:solidFill>
                <a:effectLst/>
                <a:latin typeface="+mn-lt"/>
                <a:ea typeface="+mn-ea"/>
                <a:cs typeface="+mn-cs"/>
              </a:rPr>
              <a:t> törenine Meclis Başkanı Mehmet Ali Şahin ve Ulaştırma Bakanı Binali Yıldırım da katılmıştır.</a:t>
            </a:r>
            <a:endParaRPr lang="tr-TR" sz="1200" kern="1200" dirty="0" smtClean="0">
              <a:solidFill>
                <a:schemeClr val="tx1"/>
              </a:solidFill>
              <a:effectLst/>
              <a:latin typeface="+mn-lt"/>
              <a:ea typeface="+mn-ea"/>
              <a:cs typeface="+mn-cs"/>
            </a:endParaRPr>
          </a:p>
          <a:p>
            <a:pPr eaLnBrk="1" fontAlgn="auto" hangingPunct="1">
              <a:spcBef>
                <a:spcPts val="0"/>
              </a:spcBef>
              <a:spcAft>
                <a:spcPts val="0"/>
              </a:spcAft>
              <a:defRPr/>
            </a:pPr>
            <a:endParaRPr lang="tr-TR" dirty="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19</a:t>
            </a:fld>
            <a:endParaRPr lang="tr-TR" smtClean="0">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tr-TR" b="1"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Türkiye’de Ar-Ge ve İnovasyon Sisteminin Geliştirilmesi </a:t>
            </a:r>
            <a:r>
              <a:rPr lang="tr-TR" sz="1200" b="1" dirty="0" smtClean="0"/>
              <a:t>Raporu </a:t>
            </a:r>
            <a:r>
              <a:rPr lang="tr-TR" sz="1200" b="1" dirty="0" smtClean="0"/>
              <a:t>yayınlanması:</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tx1"/>
                </a:solidFill>
                <a:effectLst/>
                <a:latin typeface="+mn-lt"/>
                <a:ea typeface="+mn-ea"/>
                <a:cs typeface="+mn-cs"/>
              </a:rPr>
              <a:t>Türkiye’deki Ar-Ge ve İnovasyon Sistemi’ne yönelik bir rapor hazırlamak üzere bu alandaki </a:t>
            </a:r>
            <a:r>
              <a:rPr lang="tr-TR" sz="1200" kern="1200" dirty="0" smtClean="0">
                <a:solidFill>
                  <a:schemeClr val="tx1"/>
                </a:solidFill>
                <a:effectLst/>
                <a:latin typeface="+mn-lt"/>
                <a:ea typeface="+mn-ea"/>
                <a:cs typeface="+mn-cs"/>
              </a:rPr>
              <a:t>çeşitli </a:t>
            </a:r>
            <a:r>
              <a:rPr lang="tr-TR" sz="1200" kern="1200" dirty="0" smtClean="0">
                <a:solidFill>
                  <a:schemeClr val="tx1"/>
                </a:solidFill>
                <a:effectLst/>
                <a:latin typeface="+mn-lt"/>
                <a:ea typeface="+mn-ea"/>
                <a:cs typeface="+mn-cs"/>
              </a:rPr>
              <a:t>uzmanların katılımı ile yuvarlak masa toplantıları düzenlenerek bir TÜSİAD</a:t>
            </a:r>
            <a:r>
              <a:rPr lang="tr-TR" sz="1200" kern="1200" baseline="0" dirty="0" smtClean="0">
                <a:solidFill>
                  <a:schemeClr val="tx1"/>
                </a:solidFill>
                <a:effectLst/>
                <a:latin typeface="+mn-lt"/>
                <a:ea typeface="+mn-ea"/>
                <a:cs typeface="+mn-cs"/>
              </a:rPr>
              <a:t> </a:t>
            </a:r>
            <a:r>
              <a:rPr lang="tr-TR" sz="1200" kern="1200" baseline="0" dirty="0" smtClean="0">
                <a:solidFill>
                  <a:schemeClr val="tx1"/>
                </a:solidFill>
                <a:effectLst/>
                <a:latin typeface="+mn-lt"/>
                <a:ea typeface="+mn-ea"/>
                <a:cs typeface="+mn-cs"/>
              </a:rPr>
              <a:t>raporu hazırlanacaktır</a:t>
            </a:r>
            <a:r>
              <a:rPr lang="tr-TR" sz="1200" kern="1200" baseline="0" dirty="0" smtClean="0">
                <a:solidFill>
                  <a:schemeClr val="tx1"/>
                </a:solidFill>
                <a:effectLst/>
                <a:latin typeface="+mn-lt"/>
                <a:ea typeface="+mn-ea"/>
                <a:cs typeface="+mn-cs"/>
              </a:rPr>
              <a:t>.</a:t>
            </a:r>
            <a:r>
              <a:rPr lang="tr-TR" sz="1200" b="1" dirty="0" smtClean="0"/>
              <a:t> </a:t>
            </a:r>
            <a:endParaRPr lang="tr-TR" b="1"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i="0" u="none" strike="noStrike" kern="1200" baseline="0" dirty="0" smtClean="0">
                <a:solidFill>
                  <a:schemeClr val="tx1"/>
                </a:solidFill>
                <a:latin typeface="+mn-lt"/>
                <a:ea typeface="+mn-ea"/>
                <a:cs typeface="+mn-cs"/>
              </a:rPr>
              <a:t>“Bilişim Hukuku: İnternet Sitelerinin Erişiminin Engellenmesi Konusunda Hukuki Değerlendirmeler” Çalışması:</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tx1"/>
                </a:solidFill>
                <a:effectLst/>
                <a:latin typeface="+mn-lt"/>
                <a:ea typeface="+mn-ea"/>
                <a:cs typeface="+mn-cs"/>
              </a:rPr>
              <a:t>İnternet Siteleri Yasaklarına ilişkin taslak doküman 27 Nisan 2010 tarihinde akademisyen ve hukukçuların bir araya geldiği bir </a:t>
            </a:r>
            <a:r>
              <a:rPr lang="tr-TR" sz="1200" kern="1200" dirty="0" err="1" smtClean="0">
                <a:solidFill>
                  <a:schemeClr val="tx1"/>
                </a:solidFill>
                <a:effectLst/>
                <a:latin typeface="+mn-lt"/>
                <a:ea typeface="+mn-ea"/>
                <a:cs typeface="+mn-cs"/>
              </a:rPr>
              <a:t>çalıştay</a:t>
            </a:r>
            <a:r>
              <a:rPr lang="tr-TR" sz="1200" kern="1200" dirty="0" smtClean="0">
                <a:solidFill>
                  <a:schemeClr val="tx1"/>
                </a:solidFill>
                <a:effectLst/>
                <a:latin typeface="+mn-lt"/>
                <a:ea typeface="+mn-ea"/>
                <a:cs typeface="+mn-cs"/>
              </a:rPr>
              <a:t> ile ele alınmış ve metin hazırlıkları tamamlanmıştır. Çalışmanın 2011 yılı ilk üç ayı içerisinde kamuoyuna tanıtılması planlanmıştır. </a:t>
            </a:r>
            <a:endParaRPr lang="tr-TR" sz="1200" b="1" i="0" u="none" strike="noStrike" kern="1200" baseline="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lvl="0" algn="just"/>
            <a:r>
              <a:rPr lang="tr-TR" sz="1200" b="1" dirty="0" smtClean="0"/>
              <a:t>Evrensel Hizmet Fonu konusunda görüş dokümanı yayınlanması: </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0" i="0" u="none" strike="noStrike" kern="1200" baseline="0" dirty="0" smtClean="0">
                <a:solidFill>
                  <a:schemeClr val="tx1"/>
                </a:solidFill>
                <a:latin typeface="+mn-lt"/>
                <a:ea typeface="+mn-ea"/>
                <a:cs typeface="+mn-cs"/>
              </a:rPr>
              <a:t>Herkese ve her yere “temel elektronik haberleşme” hizmeti ulaştırmayı desteklemek  için oluşturulan Evrensel Hizmet Fonu konusunda, Bilişim ve Telekomünikasyon Çalışma Grubu tarafından bir görüş dokümanı hazırlanacaktır.</a:t>
            </a:r>
            <a:endParaRPr lang="tr-TR"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b="1" i="0" u="none" strike="noStrike" kern="1200" baseline="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r-TR" b="1" dirty="0" smtClean="0"/>
              <a:t>TÜSİAD – TBV 9. </a:t>
            </a:r>
            <a:r>
              <a:rPr lang="tr-TR" b="1" baseline="0" dirty="0" err="1" smtClean="0"/>
              <a:t>eTürkiye</a:t>
            </a:r>
            <a:r>
              <a:rPr lang="tr-TR" b="1" baseline="0" dirty="0" smtClean="0"/>
              <a:t> Ödülleri:</a:t>
            </a:r>
          </a:p>
          <a:p>
            <a:pPr marL="0" marR="0" lvl="0" indent="0" algn="l" defTabSz="914400" rtl="0" eaLnBrk="1" fontAlgn="auto" latinLnBrk="0" hangingPunct="1">
              <a:lnSpc>
                <a:spcPct val="100000"/>
              </a:lnSpc>
              <a:spcBef>
                <a:spcPts val="0"/>
              </a:spcBef>
              <a:spcAft>
                <a:spcPts val="0"/>
              </a:spcAft>
              <a:buClrTx/>
              <a:buSzTx/>
              <a:buFontTx/>
              <a:buNone/>
              <a:tabLst/>
              <a:defRPr/>
            </a:pPr>
            <a:r>
              <a:rPr lang="tr-TR" b="0" baseline="0" dirty="0" smtClean="0"/>
              <a:t>TBV işbirliğiyle düzenlenen, ‘modern devlet </a:t>
            </a:r>
            <a:r>
              <a:rPr lang="tr-TR" b="0" baseline="0" dirty="0" err="1" smtClean="0"/>
              <a:t>anlayışı’nı</a:t>
            </a:r>
            <a:r>
              <a:rPr lang="tr-TR" b="0" baseline="0" dirty="0" smtClean="0"/>
              <a:t> destekleyen, ülkemizin bilgi toplumuna dönüş sürecine katkıda bulunan, örnek </a:t>
            </a:r>
            <a:r>
              <a:rPr lang="tr-TR" b="0" baseline="0" dirty="0" err="1" smtClean="0"/>
              <a:t>eDevlet</a:t>
            </a:r>
            <a:r>
              <a:rPr lang="tr-TR" b="0" baseline="0" dirty="0" smtClean="0"/>
              <a:t> projelerine verilen </a:t>
            </a:r>
            <a:r>
              <a:rPr lang="tr-TR" b="0" baseline="0" dirty="0" err="1" smtClean="0"/>
              <a:t>eTR</a:t>
            </a:r>
            <a:r>
              <a:rPr lang="tr-TR" b="0" baseline="0" dirty="0" smtClean="0"/>
              <a:t> Ödülleri’nin 9.su gerçekleştirilecektir.</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b="1" i="0" u="none" strike="noStrike" kern="1200" baseline="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b="1" i="0" u="none" strike="noStrike" kern="1200" baseline="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eaLnBrk="1" fontAlgn="auto" hangingPunct="1">
              <a:spcBef>
                <a:spcPts val="0"/>
              </a:spcBef>
              <a:spcAft>
                <a:spcPts val="0"/>
              </a:spcAft>
              <a:defRPr/>
            </a:pPr>
            <a:endParaRPr lang="tr-TR" dirty="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20</a:t>
            </a:fld>
            <a:endParaRPr lang="tr-TR" smtClean="0">
              <a:solidFill>
                <a:prstClr val="black"/>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marL="0" indent="0" eaLnBrk="1" fontAlgn="auto" hangingPunct="1">
              <a:spcBef>
                <a:spcPts val="0"/>
              </a:spcBef>
              <a:spcAft>
                <a:spcPts val="0"/>
              </a:spcAft>
              <a:buNone/>
              <a:defRPr/>
            </a:pPr>
            <a:r>
              <a:rPr lang="tr-TR" sz="1200" kern="1200" dirty="0" err="1" smtClean="0">
                <a:solidFill>
                  <a:schemeClr val="tx1"/>
                </a:solidFill>
                <a:effectLst/>
                <a:latin typeface="+mn-lt"/>
                <a:ea typeface="+mn-ea"/>
                <a:cs typeface="+mn-cs"/>
              </a:rPr>
              <a:t>Institut</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du</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Bosphore</a:t>
            </a:r>
            <a:r>
              <a:rPr lang="tr-TR" sz="1200" kern="1200" dirty="0" smtClean="0">
                <a:solidFill>
                  <a:schemeClr val="tx1"/>
                </a:solidFill>
                <a:effectLst/>
                <a:latin typeface="+mn-lt"/>
                <a:ea typeface="+mn-ea"/>
                <a:cs typeface="+mn-cs"/>
              </a:rPr>
              <a:t> tarafından 5 – 7 Mayıs tarihleri arasında, </a:t>
            </a:r>
            <a:r>
              <a:rPr lang="tr-TR" sz="1200" kern="1200" dirty="0" smtClean="0">
                <a:solidFill>
                  <a:schemeClr val="tx1"/>
                </a:solidFill>
                <a:effectLst/>
                <a:latin typeface="+mn-lt"/>
                <a:ea typeface="+mn-ea"/>
                <a:cs typeface="+mn-cs"/>
              </a:rPr>
              <a:t>«Hareket halindeki toplum; Türkiye: iş dünyasının Türk ekonomisi ve kültürünün çağdaşlaştırılmasına yönelik çalışmaları” konulu,</a:t>
            </a:r>
          </a:p>
          <a:p>
            <a:pPr marL="0" indent="0" eaLnBrk="1" fontAlgn="auto" hangingPunct="1">
              <a:spcBef>
                <a:spcPts val="0"/>
              </a:spcBef>
              <a:spcAft>
                <a:spcPts val="0"/>
              </a:spcAft>
              <a:buNone/>
              <a:defRPr/>
            </a:pPr>
            <a:r>
              <a:rPr lang="tr-TR" sz="1200" kern="1200" dirty="0" smtClean="0">
                <a:solidFill>
                  <a:schemeClr val="tx1"/>
                </a:solidFill>
                <a:effectLst/>
                <a:latin typeface="+mn-lt"/>
                <a:ea typeface="+mn-ea"/>
                <a:cs typeface="+mn-cs"/>
              </a:rPr>
              <a:t> </a:t>
            </a:r>
            <a:r>
              <a:rPr lang="tr-TR" sz="1200" kern="1200" dirty="0" smtClean="0">
                <a:solidFill>
                  <a:schemeClr val="tx1"/>
                </a:solidFill>
                <a:effectLst/>
                <a:latin typeface="+mn-lt"/>
                <a:ea typeface="+mn-ea"/>
                <a:cs typeface="+mn-cs"/>
              </a:rPr>
              <a:t>19</a:t>
            </a:r>
            <a:r>
              <a:rPr lang="tr-TR" sz="1200" kern="1200" baseline="0" dirty="0" smtClean="0">
                <a:solidFill>
                  <a:schemeClr val="tx1"/>
                </a:solidFill>
                <a:effectLst/>
                <a:latin typeface="+mn-lt"/>
                <a:ea typeface="+mn-ea"/>
                <a:cs typeface="+mn-cs"/>
              </a:rPr>
              <a:t> – 21 Ekim tarihleri arasında </a:t>
            </a:r>
            <a:r>
              <a:rPr lang="tr-TR" sz="1200" kern="1200" baseline="0" dirty="0" smtClean="0">
                <a:solidFill>
                  <a:schemeClr val="tx1"/>
                </a:solidFill>
                <a:effectLst/>
                <a:latin typeface="+mn-lt"/>
                <a:ea typeface="+mn-ea"/>
                <a:cs typeface="+mn-cs"/>
              </a:rPr>
              <a:t>«</a:t>
            </a:r>
            <a:r>
              <a:rPr lang="tr-TR" sz="1200" kern="1200" dirty="0" smtClean="0">
                <a:solidFill>
                  <a:schemeClr val="tx1"/>
                </a:solidFill>
                <a:effectLst/>
                <a:latin typeface="+mn-lt"/>
                <a:ea typeface="+mn-ea"/>
                <a:cs typeface="+mn-cs"/>
              </a:rPr>
              <a:t>Türkiye’de ekonomik büyümenin kaynağı: en dinamik sektörler» </a:t>
            </a:r>
            <a:r>
              <a:rPr lang="tr-TR" sz="1200" kern="1200" dirty="0" smtClean="0">
                <a:solidFill>
                  <a:schemeClr val="tx1"/>
                </a:solidFill>
                <a:effectLst/>
                <a:latin typeface="+mn-lt"/>
                <a:ea typeface="+mn-ea"/>
                <a:cs typeface="+mn-cs"/>
              </a:rPr>
              <a:t>konulu</a:t>
            </a:r>
            <a:r>
              <a:rPr lang="tr-TR" sz="1200" kern="1200" baseline="0" dirty="0" smtClean="0">
                <a:solidFill>
                  <a:schemeClr val="tx1"/>
                </a:solidFill>
                <a:effectLst/>
                <a:latin typeface="+mn-lt"/>
                <a:ea typeface="+mn-ea"/>
                <a:cs typeface="+mn-cs"/>
              </a:rPr>
              <a:t> basın gezileri düzenlenmiştir. </a:t>
            </a:r>
            <a:endParaRPr lang="tr-TR" sz="1200" kern="1200" baseline="0" dirty="0" smtClean="0">
              <a:solidFill>
                <a:schemeClr val="tx1"/>
              </a:solidFill>
              <a:effectLst/>
              <a:latin typeface="+mn-lt"/>
              <a:ea typeface="+mn-ea"/>
              <a:cs typeface="+mn-cs"/>
            </a:endParaRPr>
          </a:p>
          <a:p>
            <a:pPr marL="0" indent="0" eaLnBrk="1" fontAlgn="auto" hangingPunct="1">
              <a:spcBef>
                <a:spcPts val="0"/>
              </a:spcBef>
              <a:spcAft>
                <a:spcPts val="0"/>
              </a:spcAft>
              <a:buNone/>
              <a:defRPr/>
            </a:pPr>
            <a:endParaRPr lang="tr-TR" sz="1200" kern="1200" baseline="0" dirty="0" smtClean="0">
              <a:solidFill>
                <a:schemeClr val="tx1"/>
              </a:solidFill>
              <a:effectLst/>
              <a:latin typeface="+mn-lt"/>
              <a:ea typeface="+mn-ea"/>
              <a:cs typeface="+mn-cs"/>
            </a:endParaRPr>
          </a:p>
          <a:p>
            <a:pPr marL="0" indent="0" eaLnBrk="1" fontAlgn="auto" hangingPunct="1">
              <a:spcBef>
                <a:spcPts val="0"/>
              </a:spcBef>
              <a:spcAft>
                <a:spcPts val="0"/>
              </a:spcAft>
              <a:buNone/>
              <a:defRPr/>
            </a:pPr>
            <a:r>
              <a:rPr lang="tr-TR" sz="1200" kern="1200" dirty="0" err="1" smtClean="0">
                <a:solidFill>
                  <a:schemeClr val="tx1"/>
                </a:solidFill>
                <a:effectLst/>
                <a:latin typeface="+mn-lt"/>
                <a:ea typeface="+mn-ea"/>
                <a:cs typeface="+mn-cs"/>
              </a:rPr>
              <a:t>Institut</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du</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Bosphore’un</a:t>
            </a:r>
            <a:r>
              <a:rPr lang="tr-TR" sz="1200" kern="1200" dirty="0" smtClean="0">
                <a:solidFill>
                  <a:schemeClr val="tx1"/>
                </a:solidFill>
                <a:effectLst/>
                <a:latin typeface="+mn-lt"/>
                <a:ea typeface="+mn-ea"/>
                <a:cs typeface="+mn-cs"/>
              </a:rPr>
              <a:t> senelik semineri 11 – 12 Haziran tarihleri arasında </a:t>
            </a:r>
            <a:r>
              <a:rPr lang="tr-TR" sz="1200" kern="1200" dirty="0" smtClean="0">
                <a:solidFill>
                  <a:schemeClr val="tx1"/>
                </a:solidFill>
                <a:effectLst/>
                <a:latin typeface="+mn-lt"/>
                <a:ea typeface="+mn-ea"/>
                <a:cs typeface="+mn-cs"/>
              </a:rPr>
              <a:t>İstanbul’da “Türkiye </a:t>
            </a:r>
            <a:r>
              <a:rPr lang="tr-TR" sz="1200" kern="1200" dirty="0" smtClean="0">
                <a:solidFill>
                  <a:schemeClr val="tx1"/>
                </a:solidFill>
                <a:effectLst/>
                <a:latin typeface="+mn-lt"/>
                <a:ea typeface="+mn-ea"/>
                <a:cs typeface="+mn-cs"/>
              </a:rPr>
              <a:t>ve Dünya: Yeni Oyuncular, Yeni Vizyon” ana teması çerçevesinde düzenlenmiştir. </a:t>
            </a:r>
            <a:r>
              <a:rPr lang="tr-TR" sz="1200" kern="1200" dirty="0" smtClean="0">
                <a:solidFill>
                  <a:schemeClr val="tx1"/>
                </a:solidFill>
                <a:effectLst/>
                <a:latin typeface="+mn-lt"/>
                <a:ea typeface="+mn-ea"/>
                <a:cs typeface="+mn-cs"/>
              </a:rPr>
              <a:t>Pek çok</a:t>
            </a:r>
            <a:r>
              <a:rPr lang="tr-TR" sz="1200" kern="1200" baseline="0" dirty="0" smtClean="0">
                <a:solidFill>
                  <a:schemeClr val="tx1"/>
                </a:solidFill>
                <a:effectLst/>
                <a:latin typeface="+mn-lt"/>
                <a:ea typeface="+mn-ea"/>
                <a:cs typeface="+mn-cs"/>
              </a:rPr>
              <a:t> üst düzey davetlinin yanı sıra </a:t>
            </a:r>
            <a:r>
              <a:rPr lang="tr-TR" sz="1200" kern="1200" dirty="0" smtClean="0">
                <a:solidFill>
                  <a:schemeClr val="tx1"/>
                </a:solidFill>
                <a:effectLst/>
                <a:latin typeface="+mn-lt"/>
                <a:ea typeface="+mn-ea"/>
                <a:cs typeface="+mn-cs"/>
              </a:rPr>
              <a:t>Cumhurbaşkanı</a:t>
            </a:r>
            <a:r>
              <a:rPr lang="tr-TR" sz="1200" kern="1200" baseline="0" dirty="0" smtClean="0">
                <a:solidFill>
                  <a:schemeClr val="tx1"/>
                </a:solidFill>
                <a:effectLst/>
                <a:latin typeface="+mn-lt"/>
                <a:ea typeface="+mn-ea"/>
                <a:cs typeface="+mn-cs"/>
              </a:rPr>
              <a:t> </a:t>
            </a:r>
            <a:r>
              <a:rPr lang="tr-TR" sz="1200" kern="1200" baseline="0" dirty="0" smtClean="0">
                <a:solidFill>
                  <a:schemeClr val="tx1"/>
                </a:solidFill>
                <a:effectLst/>
                <a:latin typeface="+mn-lt"/>
                <a:ea typeface="+mn-ea"/>
                <a:cs typeface="+mn-cs"/>
              </a:rPr>
              <a:t>Abdullah Gül, Baş Müzakereci ve Devlet Bakanı Egemen Bağış, Fransa Avrupa Bakanı Pierre </a:t>
            </a:r>
            <a:r>
              <a:rPr lang="tr-TR" sz="1200" kern="1200" baseline="0" dirty="0" err="1" smtClean="0">
                <a:solidFill>
                  <a:schemeClr val="tx1"/>
                </a:solidFill>
                <a:effectLst/>
                <a:latin typeface="+mn-lt"/>
                <a:ea typeface="+mn-ea"/>
                <a:cs typeface="+mn-cs"/>
              </a:rPr>
              <a:t>Lellouche</a:t>
            </a:r>
            <a:r>
              <a:rPr lang="tr-TR" sz="1200" kern="1200" baseline="0" dirty="0" smtClean="0">
                <a:solidFill>
                  <a:schemeClr val="tx1"/>
                </a:solidFill>
                <a:effectLst/>
                <a:latin typeface="+mn-lt"/>
                <a:ea typeface="+mn-ea"/>
                <a:cs typeface="+mn-cs"/>
              </a:rPr>
              <a:t> </a:t>
            </a:r>
            <a:r>
              <a:rPr lang="tr-TR" sz="1200" kern="1200" baseline="0" dirty="0" smtClean="0">
                <a:solidFill>
                  <a:schemeClr val="tx1"/>
                </a:solidFill>
                <a:effectLst/>
                <a:latin typeface="+mn-lt"/>
                <a:ea typeface="+mn-ea"/>
                <a:cs typeface="+mn-cs"/>
              </a:rPr>
              <a:t>seminere </a:t>
            </a:r>
            <a:r>
              <a:rPr lang="tr-TR" sz="1200" kern="1200" baseline="0" dirty="0" smtClean="0">
                <a:solidFill>
                  <a:schemeClr val="tx1"/>
                </a:solidFill>
                <a:effectLst/>
                <a:latin typeface="+mn-lt"/>
                <a:ea typeface="+mn-ea"/>
                <a:cs typeface="+mn-cs"/>
              </a:rPr>
              <a:t>katılım sağlamıştır</a:t>
            </a:r>
            <a:r>
              <a:rPr lang="tr-TR" sz="1200" kern="1200" baseline="0" dirty="0" smtClean="0">
                <a:solidFill>
                  <a:schemeClr val="tx1"/>
                </a:solidFill>
                <a:effectLst/>
                <a:latin typeface="+mn-lt"/>
                <a:ea typeface="+mn-ea"/>
                <a:cs typeface="+mn-cs"/>
              </a:rPr>
              <a:t>.</a:t>
            </a:r>
          </a:p>
          <a:p>
            <a:pPr marL="0" indent="0" eaLnBrk="1" fontAlgn="auto" hangingPunct="1">
              <a:spcBef>
                <a:spcPts val="0"/>
              </a:spcBef>
              <a:spcAft>
                <a:spcPts val="0"/>
              </a:spcAft>
              <a:buNone/>
              <a:defRPr/>
            </a:pPr>
            <a:endParaRPr lang="tr-TR" sz="1200" kern="1200" baseline="0" dirty="0" smtClean="0">
              <a:solidFill>
                <a:schemeClr val="tx1"/>
              </a:solidFill>
              <a:effectLst/>
              <a:latin typeface="+mn-lt"/>
              <a:ea typeface="+mn-ea"/>
              <a:cs typeface="+mn-cs"/>
            </a:endParaRPr>
          </a:p>
          <a:p>
            <a:pPr marL="0" indent="0" eaLnBrk="1" fontAlgn="auto" hangingPunct="1">
              <a:spcBef>
                <a:spcPts val="0"/>
              </a:spcBef>
              <a:spcAft>
                <a:spcPts val="0"/>
              </a:spcAft>
              <a:buNone/>
              <a:defRPr/>
            </a:pPr>
            <a:r>
              <a:rPr lang="tr-TR" sz="1200" kern="1200" dirty="0" err="1" smtClean="0">
                <a:solidFill>
                  <a:schemeClr val="tx1"/>
                </a:solidFill>
                <a:effectLst/>
                <a:latin typeface="+mn-lt"/>
                <a:ea typeface="+mn-ea"/>
                <a:cs typeface="+mn-cs"/>
              </a:rPr>
              <a:t>Institut</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du</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Bosphore</a:t>
            </a:r>
            <a:r>
              <a:rPr lang="tr-TR" sz="1200" kern="1200" dirty="0" smtClean="0">
                <a:solidFill>
                  <a:schemeClr val="tx1"/>
                </a:solidFill>
                <a:effectLst/>
                <a:latin typeface="+mn-lt"/>
                <a:ea typeface="+mn-ea"/>
                <a:cs typeface="+mn-cs"/>
              </a:rPr>
              <a:t> heyeti,</a:t>
            </a:r>
            <a:r>
              <a:rPr lang="tr-TR" sz="1200" kern="1200" baseline="0" dirty="0" smtClean="0">
                <a:solidFill>
                  <a:schemeClr val="tx1"/>
                </a:solidFill>
                <a:effectLst/>
                <a:latin typeface="+mn-lt"/>
                <a:ea typeface="+mn-ea"/>
                <a:cs typeface="+mn-cs"/>
              </a:rPr>
              <a:t> Fransa’da Paris dışı illerde</a:t>
            </a:r>
            <a:r>
              <a:rPr lang="tr-TR" sz="1200" kern="1200" dirty="0" smtClean="0">
                <a:solidFill>
                  <a:schemeClr val="tx1"/>
                </a:solidFill>
                <a:effectLst/>
                <a:latin typeface="+mn-lt"/>
                <a:ea typeface="+mn-ea"/>
                <a:cs typeface="+mn-cs"/>
              </a:rPr>
              <a:t> varlık göstermek ve yerel yönetim ile bağ kurmak amacıyla </a:t>
            </a:r>
            <a:r>
              <a:rPr lang="tr-TR" sz="1200" kern="1200" baseline="0" dirty="0" smtClean="0">
                <a:solidFill>
                  <a:schemeClr val="tx1"/>
                </a:solidFill>
                <a:effectLst/>
                <a:latin typeface="+mn-lt"/>
                <a:ea typeface="+mn-ea"/>
                <a:cs typeface="+mn-cs"/>
              </a:rPr>
              <a:t>Bordeaux ve </a:t>
            </a:r>
            <a:r>
              <a:rPr lang="tr-TR" sz="1200" kern="1200" baseline="0" dirty="0" err="1" smtClean="0">
                <a:solidFill>
                  <a:schemeClr val="tx1"/>
                </a:solidFill>
                <a:effectLst/>
                <a:latin typeface="+mn-lt"/>
                <a:ea typeface="+mn-ea"/>
                <a:cs typeface="+mn-cs"/>
              </a:rPr>
              <a:t>Toulouse</a:t>
            </a:r>
            <a:r>
              <a:rPr lang="tr-TR" sz="1200" kern="1200" baseline="0" dirty="0" smtClean="0">
                <a:solidFill>
                  <a:schemeClr val="tx1"/>
                </a:solidFill>
                <a:effectLst/>
                <a:latin typeface="+mn-lt"/>
                <a:ea typeface="+mn-ea"/>
                <a:cs typeface="+mn-cs"/>
              </a:rPr>
              <a:t> şehirlerini 2-4 Kasım tarihleri arasında ziyaret ederek bir dizi temasta bulunmuştur. </a:t>
            </a:r>
            <a:endParaRPr lang="tr-TR" sz="1200" kern="1200" baseline="0" dirty="0" smtClean="0">
              <a:solidFill>
                <a:schemeClr val="tx1"/>
              </a:solidFill>
              <a:effectLst/>
              <a:latin typeface="+mn-lt"/>
              <a:ea typeface="+mn-ea"/>
              <a:cs typeface="+mn-cs"/>
            </a:endParaRPr>
          </a:p>
          <a:p>
            <a:pPr marL="0" indent="0" eaLnBrk="1" fontAlgn="auto" hangingPunct="1">
              <a:spcBef>
                <a:spcPts val="0"/>
              </a:spcBef>
              <a:spcAft>
                <a:spcPts val="0"/>
              </a:spcAft>
              <a:buNone/>
              <a:defRPr/>
            </a:pPr>
            <a:endParaRPr lang="tr-TR" sz="1200" kern="1200" baseline="0" dirty="0" smtClean="0">
              <a:solidFill>
                <a:schemeClr val="tx1"/>
              </a:solidFill>
              <a:effectLst/>
              <a:latin typeface="+mn-lt"/>
              <a:ea typeface="+mn-ea"/>
              <a:cs typeface="+mn-cs"/>
            </a:endParaRPr>
          </a:p>
          <a:p>
            <a:pPr marL="0" indent="0" eaLnBrk="1" fontAlgn="auto" hangingPunct="1">
              <a:spcBef>
                <a:spcPts val="0"/>
              </a:spcBef>
              <a:spcAft>
                <a:spcPts val="0"/>
              </a:spcAft>
              <a:buNone/>
              <a:defRPr/>
            </a:pPr>
            <a:r>
              <a:rPr lang="tr-TR" sz="1200" kern="1200" baseline="0" dirty="0" smtClean="0">
                <a:solidFill>
                  <a:schemeClr val="tx1"/>
                </a:solidFill>
                <a:effectLst/>
                <a:latin typeface="+mn-lt"/>
                <a:ea typeface="+mn-ea"/>
                <a:cs typeface="+mn-cs"/>
              </a:rPr>
              <a:t>Avrupa Birliği konularında bağımsız medya </a:t>
            </a:r>
            <a:r>
              <a:rPr lang="tr-TR" sz="1200" kern="1200" baseline="0" dirty="0" err="1" smtClean="0">
                <a:solidFill>
                  <a:schemeClr val="tx1"/>
                </a:solidFill>
                <a:effectLst/>
                <a:latin typeface="+mn-lt"/>
                <a:ea typeface="+mn-ea"/>
                <a:cs typeface="+mn-cs"/>
              </a:rPr>
              <a:t>portallar</a:t>
            </a:r>
            <a:r>
              <a:rPr lang="tr-TR" sz="1200" kern="1200" baseline="0" dirty="0" smtClean="0">
                <a:solidFill>
                  <a:schemeClr val="tx1"/>
                </a:solidFill>
                <a:effectLst/>
                <a:latin typeface="+mn-lt"/>
                <a:ea typeface="+mn-ea"/>
                <a:cs typeface="+mn-cs"/>
              </a:rPr>
              <a:t> ağı </a:t>
            </a:r>
            <a:r>
              <a:rPr lang="tr-TR" sz="1200" kern="1200" baseline="0" dirty="0" err="1" smtClean="0">
                <a:solidFill>
                  <a:schemeClr val="tx1"/>
                </a:solidFill>
                <a:effectLst/>
                <a:latin typeface="+mn-lt"/>
                <a:ea typeface="+mn-ea"/>
                <a:cs typeface="+mn-cs"/>
              </a:rPr>
              <a:t>EurActiv</a:t>
            </a:r>
            <a:r>
              <a:rPr lang="tr-TR" sz="1200" kern="1200" baseline="0" dirty="0" smtClean="0">
                <a:solidFill>
                  <a:schemeClr val="tx1"/>
                </a:solidFill>
                <a:effectLst/>
                <a:latin typeface="+mn-lt"/>
                <a:ea typeface="+mn-ea"/>
                <a:cs typeface="+mn-cs"/>
              </a:rPr>
              <a:t> ile Şubat 2010 – 2011 dönemini kapsayan bir senelik </a:t>
            </a:r>
            <a:r>
              <a:rPr lang="tr-TR" sz="1200" kern="1200" baseline="0" dirty="0" smtClean="0">
                <a:solidFill>
                  <a:schemeClr val="tx1"/>
                </a:solidFill>
                <a:effectLst/>
                <a:latin typeface="+mn-lt"/>
                <a:ea typeface="+mn-ea"/>
                <a:cs typeface="+mn-cs"/>
              </a:rPr>
              <a:t>anlaşma </a:t>
            </a:r>
            <a:r>
              <a:rPr lang="tr-TR" sz="1200" kern="1200" baseline="0" dirty="0" smtClean="0">
                <a:solidFill>
                  <a:schemeClr val="tx1"/>
                </a:solidFill>
                <a:effectLst/>
                <a:latin typeface="+mn-lt"/>
                <a:ea typeface="+mn-ea"/>
                <a:cs typeface="+mn-cs"/>
              </a:rPr>
              <a:t>imzalanmıştır.  </a:t>
            </a:r>
            <a:endParaRPr lang="tr-TR" dirty="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21</a:t>
            </a:fld>
            <a:endParaRPr lang="tr-TR" smtClean="0">
              <a:solidFill>
                <a:prstClr val="black"/>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marL="228600" indent="-228600" eaLnBrk="1" fontAlgn="auto" hangingPunct="1">
              <a:spcBef>
                <a:spcPts val="0"/>
              </a:spcBef>
              <a:spcAft>
                <a:spcPts val="0"/>
              </a:spcAft>
              <a:buAutoNum type="arabicPeriod"/>
              <a:defRPr/>
            </a:pPr>
            <a:r>
              <a:rPr lang="tr-TR" sz="1200" kern="1200" dirty="0" err="1" smtClean="0">
                <a:solidFill>
                  <a:schemeClr val="tx1"/>
                </a:solidFill>
                <a:effectLst/>
                <a:latin typeface="+mn-lt"/>
                <a:ea typeface="+mn-ea"/>
                <a:cs typeface="+mn-cs"/>
              </a:rPr>
              <a:t>Institut</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du</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Bosphore’un</a:t>
            </a:r>
            <a:r>
              <a:rPr lang="tr-TR" sz="1200" kern="1200" dirty="0" smtClean="0">
                <a:solidFill>
                  <a:schemeClr val="tx1"/>
                </a:solidFill>
                <a:effectLst/>
                <a:latin typeface="+mn-lt"/>
                <a:ea typeface="+mn-ea"/>
                <a:cs typeface="+mn-cs"/>
              </a:rPr>
              <a:t> öncelikleri arasında </a:t>
            </a:r>
            <a:r>
              <a:rPr lang="tr-TR" sz="1200" kern="1200" dirty="0" smtClean="0">
                <a:solidFill>
                  <a:schemeClr val="tx1"/>
                </a:solidFill>
                <a:effectLst/>
                <a:latin typeface="+mn-lt"/>
                <a:ea typeface="+mn-ea"/>
                <a:cs typeface="+mn-cs"/>
              </a:rPr>
              <a:t>Fransa </a:t>
            </a:r>
            <a:r>
              <a:rPr lang="tr-TR" sz="1200" kern="1200" dirty="0" smtClean="0">
                <a:solidFill>
                  <a:schemeClr val="tx1"/>
                </a:solidFill>
                <a:effectLst/>
                <a:latin typeface="+mn-lt"/>
                <a:ea typeface="+mn-ea"/>
                <a:cs typeface="+mn-cs"/>
              </a:rPr>
              <a:t>genelinde yerel yönetim ve medya ile kalıcı ilişkiler kurmak, hedeflenen illerdeki üniversiteler ile bağ oluşturmak bulunmaktadır. Bu kapsamda</a:t>
            </a:r>
            <a:r>
              <a:rPr lang="tr-TR" sz="1200" kern="1200" baseline="0" dirty="0" smtClean="0">
                <a:solidFill>
                  <a:schemeClr val="tx1"/>
                </a:solidFill>
                <a:effectLst/>
                <a:latin typeface="+mn-lt"/>
                <a:ea typeface="+mn-ea"/>
                <a:cs typeface="+mn-cs"/>
              </a:rPr>
              <a:t> 10-11 Şubat </a:t>
            </a:r>
            <a:r>
              <a:rPr lang="tr-TR" sz="1200" kern="1200" baseline="0" dirty="0" smtClean="0">
                <a:solidFill>
                  <a:schemeClr val="tx1"/>
                </a:solidFill>
                <a:effectLst/>
                <a:latin typeface="+mn-lt"/>
                <a:ea typeface="+mn-ea"/>
                <a:cs typeface="+mn-cs"/>
              </a:rPr>
              <a:t>tarihlerinde Lyon’a </a:t>
            </a:r>
            <a:r>
              <a:rPr lang="tr-TR" sz="1200" kern="1200" baseline="0" dirty="0" smtClean="0">
                <a:solidFill>
                  <a:schemeClr val="tx1"/>
                </a:solidFill>
                <a:effectLst/>
                <a:latin typeface="+mn-lt"/>
                <a:ea typeface="+mn-ea"/>
                <a:cs typeface="+mn-cs"/>
              </a:rPr>
              <a:t>bir ziyaret düzenlenmesi planlanmaktadır. </a:t>
            </a:r>
            <a:endParaRPr lang="tr-TR" sz="1200" kern="1200" baseline="0" dirty="0" smtClean="0">
              <a:solidFill>
                <a:schemeClr val="tx1"/>
              </a:solidFill>
              <a:effectLst/>
              <a:latin typeface="+mn-lt"/>
              <a:ea typeface="+mn-ea"/>
              <a:cs typeface="+mn-cs"/>
            </a:endParaRPr>
          </a:p>
          <a:p>
            <a:pPr marL="228600" indent="-228600" eaLnBrk="1" fontAlgn="auto" hangingPunct="1">
              <a:spcBef>
                <a:spcPts val="0"/>
              </a:spcBef>
              <a:spcAft>
                <a:spcPts val="0"/>
              </a:spcAft>
              <a:buAutoNum type="arabicPeriod"/>
              <a:defRPr/>
            </a:pPr>
            <a:endParaRPr lang="tr-TR" sz="1200" kern="1200" dirty="0" smtClean="0">
              <a:solidFill>
                <a:schemeClr val="tx1"/>
              </a:solidFill>
              <a:effectLst/>
              <a:latin typeface="+mn-lt"/>
              <a:ea typeface="+mn-ea"/>
              <a:cs typeface="+mn-cs"/>
            </a:endParaRPr>
          </a:p>
          <a:p>
            <a:pPr marL="228600" indent="-228600" eaLnBrk="1" fontAlgn="auto" hangingPunct="1">
              <a:spcBef>
                <a:spcPts val="0"/>
              </a:spcBef>
              <a:spcAft>
                <a:spcPts val="0"/>
              </a:spcAft>
              <a:buAutoNum type="arabicPeriod"/>
              <a:defRPr/>
            </a:pPr>
            <a:r>
              <a:rPr lang="tr-TR" sz="1200" kern="1200" dirty="0" smtClean="0">
                <a:solidFill>
                  <a:schemeClr val="tx1"/>
                </a:solidFill>
                <a:effectLst/>
                <a:latin typeface="+mn-lt"/>
                <a:ea typeface="+mn-ea"/>
                <a:cs typeface="+mn-cs"/>
              </a:rPr>
              <a:t>Türkiye’nin öne çıkartılmak istenen özelliklerini</a:t>
            </a:r>
            <a:r>
              <a:rPr lang="tr-TR" sz="1200" kern="1200" baseline="0" dirty="0" smtClean="0">
                <a:solidFill>
                  <a:schemeClr val="tx1"/>
                </a:solidFill>
                <a:effectLst/>
                <a:latin typeface="+mn-lt"/>
                <a:ea typeface="+mn-ea"/>
                <a:cs typeface="+mn-cs"/>
              </a:rPr>
              <a:t> altı ana başlık altında toplayan «</a:t>
            </a:r>
            <a:r>
              <a:rPr lang="tr-TR" sz="1200" kern="1200" baseline="0" dirty="0" err="1" smtClean="0">
                <a:solidFill>
                  <a:schemeClr val="tx1"/>
                </a:solidFill>
                <a:effectLst/>
                <a:latin typeface="+mn-lt"/>
                <a:ea typeface="+mn-ea"/>
                <a:cs typeface="+mn-cs"/>
              </a:rPr>
              <a:t>Turkey:Culture</a:t>
            </a:r>
            <a:r>
              <a:rPr lang="tr-TR" sz="1200" kern="1200" baseline="0" dirty="0" smtClean="0">
                <a:solidFill>
                  <a:schemeClr val="tx1"/>
                </a:solidFill>
                <a:effectLst/>
                <a:latin typeface="+mn-lt"/>
                <a:ea typeface="+mn-ea"/>
                <a:cs typeface="+mn-cs"/>
              </a:rPr>
              <a:t> of </a:t>
            </a:r>
            <a:r>
              <a:rPr lang="tr-TR" sz="1200" kern="1200" baseline="0" dirty="0" err="1" smtClean="0">
                <a:solidFill>
                  <a:schemeClr val="tx1"/>
                </a:solidFill>
                <a:effectLst/>
                <a:latin typeface="+mn-lt"/>
                <a:ea typeface="+mn-ea"/>
                <a:cs typeface="+mn-cs"/>
              </a:rPr>
              <a:t>Change</a:t>
            </a:r>
            <a:r>
              <a:rPr lang="tr-TR" sz="1200" kern="1200" baseline="0" dirty="0" smtClean="0">
                <a:solidFill>
                  <a:schemeClr val="tx1"/>
                </a:solidFill>
                <a:effectLst/>
                <a:latin typeface="+mn-lt"/>
                <a:ea typeface="+mn-ea"/>
                <a:cs typeface="+mn-cs"/>
              </a:rPr>
              <a:t>» kitapçığı </a:t>
            </a:r>
            <a:r>
              <a:rPr lang="tr-TR" sz="1200" kern="1200" baseline="0" dirty="0" smtClean="0">
                <a:solidFill>
                  <a:schemeClr val="tx1"/>
                </a:solidFill>
                <a:effectLst/>
                <a:latin typeface="+mn-lt"/>
                <a:ea typeface="+mn-ea"/>
                <a:cs typeface="+mn-cs"/>
              </a:rPr>
              <a:t>kapsamında tüm Almanya çapında </a:t>
            </a:r>
            <a:r>
              <a:rPr lang="tr-TR" sz="1200" kern="1200" baseline="0" dirty="0" smtClean="0">
                <a:solidFill>
                  <a:schemeClr val="tx1"/>
                </a:solidFill>
                <a:effectLst/>
                <a:latin typeface="+mn-lt"/>
                <a:ea typeface="+mn-ea"/>
                <a:cs typeface="+mn-cs"/>
              </a:rPr>
              <a:t>ana başlıkların temalarına ilişkin </a:t>
            </a:r>
            <a:r>
              <a:rPr lang="tr-TR" sz="1200" kern="1200" baseline="0" dirty="0" smtClean="0">
                <a:solidFill>
                  <a:schemeClr val="tx1"/>
                </a:solidFill>
                <a:effectLst/>
                <a:latin typeface="+mn-lt"/>
                <a:ea typeface="+mn-ea"/>
                <a:cs typeface="+mn-cs"/>
              </a:rPr>
              <a:t>etkinlikler </a:t>
            </a:r>
            <a:r>
              <a:rPr lang="tr-TR" sz="1200" kern="1200" baseline="0" dirty="0" smtClean="0">
                <a:solidFill>
                  <a:schemeClr val="tx1"/>
                </a:solidFill>
                <a:effectLst/>
                <a:latin typeface="+mn-lt"/>
                <a:ea typeface="+mn-ea"/>
                <a:cs typeface="+mn-cs"/>
              </a:rPr>
              <a:t>düzenlenmesi planlanmaktadır. </a:t>
            </a:r>
            <a:endParaRPr lang="tr-TR" sz="1200" kern="1200" baseline="0" dirty="0" smtClean="0">
              <a:solidFill>
                <a:schemeClr val="tx1"/>
              </a:solidFill>
              <a:effectLst/>
              <a:latin typeface="+mn-lt"/>
              <a:ea typeface="+mn-ea"/>
              <a:cs typeface="+mn-cs"/>
            </a:endParaRPr>
          </a:p>
          <a:p>
            <a:pPr marL="228600" indent="-228600" eaLnBrk="1" fontAlgn="auto" hangingPunct="1">
              <a:spcBef>
                <a:spcPts val="0"/>
              </a:spcBef>
              <a:spcAft>
                <a:spcPts val="0"/>
              </a:spcAft>
              <a:buAutoNum type="arabicPeriod"/>
              <a:defRPr/>
            </a:pPr>
            <a:endParaRPr lang="tr-TR" sz="1200" kern="1200" baseline="0" dirty="0" smtClean="0">
              <a:solidFill>
                <a:schemeClr val="tx1"/>
              </a:solidFill>
              <a:effectLst/>
              <a:latin typeface="+mn-lt"/>
              <a:ea typeface="+mn-ea"/>
              <a:cs typeface="+mn-cs"/>
            </a:endParaRPr>
          </a:p>
          <a:p>
            <a:pPr marL="228600" indent="-228600" eaLnBrk="1" fontAlgn="auto" hangingPunct="1">
              <a:spcBef>
                <a:spcPts val="0"/>
              </a:spcBef>
              <a:spcAft>
                <a:spcPts val="0"/>
              </a:spcAft>
              <a:buAutoNum type="arabicPeriod"/>
              <a:defRPr/>
            </a:pPr>
            <a:r>
              <a:rPr lang="tr-TR" sz="1200" kern="1200" baseline="0" dirty="0" err="1" smtClean="0">
                <a:solidFill>
                  <a:schemeClr val="tx1"/>
                </a:solidFill>
                <a:effectLst/>
                <a:latin typeface="+mn-lt"/>
                <a:ea typeface="+mn-ea"/>
                <a:cs typeface="+mn-cs"/>
              </a:rPr>
              <a:t>Institut</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du</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Bosphore’un</a:t>
            </a:r>
            <a:r>
              <a:rPr lang="tr-TR" sz="1200" kern="1200" baseline="0" dirty="0" smtClean="0">
                <a:solidFill>
                  <a:schemeClr val="tx1"/>
                </a:solidFill>
                <a:effectLst/>
                <a:latin typeface="+mn-lt"/>
                <a:ea typeface="+mn-ea"/>
                <a:cs typeface="+mn-cs"/>
              </a:rPr>
              <a:t> III. Senelik </a:t>
            </a:r>
            <a:r>
              <a:rPr lang="tr-TR" sz="1200" kern="1200" baseline="0" dirty="0" smtClean="0">
                <a:solidFill>
                  <a:schemeClr val="tx1"/>
                </a:solidFill>
                <a:effectLst/>
                <a:latin typeface="+mn-lt"/>
                <a:ea typeface="+mn-ea"/>
                <a:cs typeface="+mn-cs"/>
              </a:rPr>
              <a:t>Semineri, </a:t>
            </a:r>
            <a:r>
              <a:rPr lang="tr-TR" sz="1200" kern="1200" baseline="0" dirty="0" smtClean="0">
                <a:solidFill>
                  <a:schemeClr val="tx1"/>
                </a:solidFill>
                <a:effectLst/>
                <a:latin typeface="+mn-lt"/>
                <a:ea typeface="+mn-ea"/>
                <a:cs typeface="+mn-cs"/>
              </a:rPr>
              <a:t>Haziran </a:t>
            </a:r>
            <a:r>
              <a:rPr lang="tr-TR" sz="1200" kern="1200" baseline="0" dirty="0" smtClean="0">
                <a:solidFill>
                  <a:schemeClr val="tx1"/>
                </a:solidFill>
                <a:effectLst/>
                <a:latin typeface="+mn-lt"/>
                <a:ea typeface="+mn-ea"/>
                <a:cs typeface="+mn-cs"/>
              </a:rPr>
              <a:t>2011’de </a:t>
            </a:r>
            <a:r>
              <a:rPr lang="tr-TR" sz="1200" kern="1200" baseline="0" dirty="0" smtClean="0">
                <a:solidFill>
                  <a:schemeClr val="tx1"/>
                </a:solidFill>
                <a:effectLst/>
                <a:latin typeface="+mn-lt"/>
                <a:ea typeface="+mn-ea"/>
                <a:cs typeface="+mn-cs"/>
              </a:rPr>
              <a:t>İstanbul’da, üst düzey Türk ve Fransız iş adamı, </a:t>
            </a:r>
            <a:r>
              <a:rPr lang="tr-TR" sz="1200" kern="1200" baseline="0" dirty="0" smtClean="0">
                <a:solidFill>
                  <a:schemeClr val="tx1"/>
                </a:solidFill>
                <a:effectLst/>
                <a:latin typeface="+mn-lt"/>
                <a:ea typeface="+mn-ea"/>
                <a:cs typeface="+mn-cs"/>
              </a:rPr>
              <a:t>politikacı, akademisyen </a:t>
            </a:r>
            <a:r>
              <a:rPr lang="tr-TR" sz="1200" kern="1200" baseline="0" dirty="0" smtClean="0">
                <a:solidFill>
                  <a:schemeClr val="tx1"/>
                </a:solidFill>
                <a:effectLst/>
                <a:latin typeface="+mn-lt"/>
                <a:ea typeface="+mn-ea"/>
                <a:cs typeface="+mn-cs"/>
              </a:rPr>
              <a:t>ve medya temsilcilerinin katılımıyla </a:t>
            </a:r>
            <a:r>
              <a:rPr lang="tr-TR" sz="1200" kern="1200" baseline="0" dirty="0" smtClean="0">
                <a:solidFill>
                  <a:schemeClr val="tx1"/>
                </a:solidFill>
                <a:effectLst/>
                <a:latin typeface="+mn-lt"/>
                <a:ea typeface="+mn-ea"/>
                <a:cs typeface="+mn-cs"/>
              </a:rPr>
              <a:t>gerçekleştirilecektir.</a:t>
            </a:r>
          </a:p>
          <a:p>
            <a:pPr marL="228600" indent="-228600" eaLnBrk="1" fontAlgn="auto" hangingPunct="1">
              <a:spcBef>
                <a:spcPts val="0"/>
              </a:spcBef>
              <a:spcAft>
                <a:spcPts val="0"/>
              </a:spcAft>
              <a:buAutoNum type="arabicPeriod"/>
              <a:defRPr/>
            </a:pPr>
            <a:endParaRPr lang="tr-TR" sz="1200" kern="1200" baseline="0" dirty="0" smtClean="0">
              <a:solidFill>
                <a:schemeClr val="tx1"/>
              </a:solidFill>
              <a:effectLst/>
              <a:latin typeface="+mn-lt"/>
              <a:ea typeface="+mn-ea"/>
              <a:cs typeface="+mn-cs"/>
            </a:endParaRPr>
          </a:p>
          <a:p>
            <a:pPr marL="228600" indent="-228600" eaLnBrk="1" fontAlgn="auto" hangingPunct="1">
              <a:spcBef>
                <a:spcPts val="0"/>
              </a:spcBef>
              <a:spcAft>
                <a:spcPts val="0"/>
              </a:spcAft>
              <a:buAutoNum type="arabicPeriod"/>
              <a:defRPr/>
            </a:pPr>
            <a:r>
              <a:rPr lang="tr-TR" sz="1200" kern="1200" baseline="0" dirty="0" smtClean="0">
                <a:solidFill>
                  <a:schemeClr val="tx1"/>
                </a:solidFill>
                <a:effectLst/>
                <a:latin typeface="+mn-lt"/>
                <a:ea typeface="+mn-ea"/>
                <a:cs typeface="+mn-cs"/>
              </a:rPr>
              <a:t>Yıl içinde </a:t>
            </a:r>
            <a:r>
              <a:rPr lang="tr-TR" sz="1200" kern="1200" baseline="0" dirty="0" err="1" smtClean="0">
                <a:solidFill>
                  <a:schemeClr val="tx1"/>
                </a:solidFill>
                <a:effectLst/>
                <a:latin typeface="+mn-lt"/>
                <a:ea typeface="+mn-ea"/>
                <a:cs typeface="+mn-cs"/>
              </a:rPr>
              <a:t>Institut</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du</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Bosphore</a:t>
            </a:r>
            <a:r>
              <a:rPr lang="tr-TR" sz="1200" kern="1200" baseline="0" dirty="0" smtClean="0">
                <a:solidFill>
                  <a:schemeClr val="tx1"/>
                </a:solidFill>
                <a:effectLst/>
                <a:latin typeface="+mn-lt"/>
                <a:ea typeface="+mn-ea"/>
                <a:cs typeface="+mn-cs"/>
              </a:rPr>
              <a:t> Fransa’da çeşitli düşünce kuruluşları ile </a:t>
            </a:r>
            <a:r>
              <a:rPr lang="tr-TR" sz="1200" kern="1200" baseline="0" dirty="0" smtClean="0">
                <a:solidFill>
                  <a:schemeClr val="tx1"/>
                </a:solidFill>
                <a:effectLst/>
                <a:latin typeface="+mn-lt"/>
                <a:ea typeface="+mn-ea"/>
                <a:cs typeface="+mn-cs"/>
              </a:rPr>
              <a:t>ortak toplantı </a:t>
            </a:r>
            <a:r>
              <a:rPr lang="tr-TR" sz="1200" kern="1200" baseline="0" dirty="0" smtClean="0">
                <a:solidFill>
                  <a:schemeClr val="tx1"/>
                </a:solidFill>
                <a:effectLst/>
                <a:latin typeface="+mn-lt"/>
                <a:ea typeface="+mn-ea"/>
                <a:cs typeface="+mn-cs"/>
              </a:rPr>
              <a:t>ve </a:t>
            </a:r>
            <a:r>
              <a:rPr lang="tr-TR" sz="1200" kern="1200" baseline="0" dirty="0" smtClean="0">
                <a:solidFill>
                  <a:schemeClr val="tx1"/>
                </a:solidFill>
                <a:effectLst/>
                <a:latin typeface="+mn-lt"/>
                <a:ea typeface="+mn-ea"/>
                <a:cs typeface="+mn-cs"/>
              </a:rPr>
              <a:t>yayınlar yapmayı planlamaktadır.</a:t>
            </a:r>
          </a:p>
          <a:p>
            <a:pPr marL="228600" indent="-228600" eaLnBrk="1" fontAlgn="auto" hangingPunct="1">
              <a:spcBef>
                <a:spcPts val="0"/>
              </a:spcBef>
              <a:spcAft>
                <a:spcPts val="0"/>
              </a:spcAft>
              <a:buAutoNum type="arabicPeriod"/>
              <a:defRPr/>
            </a:pPr>
            <a:endParaRPr lang="tr-TR" sz="1200" kern="1200" baseline="0" dirty="0" smtClean="0">
              <a:solidFill>
                <a:schemeClr val="tx1"/>
              </a:solidFill>
              <a:effectLst/>
              <a:latin typeface="+mn-lt"/>
              <a:ea typeface="+mn-ea"/>
              <a:cs typeface="+mn-cs"/>
            </a:endParaRPr>
          </a:p>
          <a:p>
            <a:pPr marL="228600" indent="-228600" eaLnBrk="1" fontAlgn="auto" hangingPunct="1">
              <a:spcBef>
                <a:spcPts val="0"/>
              </a:spcBef>
              <a:spcAft>
                <a:spcPts val="0"/>
              </a:spcAft>
              <a:buAutoNum type="arabicPeriod"/>
              <a:defRPr/>
            </a:pPr>
            <a:r>
              <a:rPr lang="tr-TR" sz="1200" kern="1200" dirty="0" smtClean="0">
                <a:solidFill>
                  <a:schemeClr val="tx1"/>
                </a:solidFill>
                <a:effectLst/>
                <a:latin typeface="+mn-lt"/>
                <a:ea typeface="+mn-ea"/>
                <a:cs typeface="+mn-cs"/>
              </a:rPr>
              <a:t>Fransa’da “Türkiye’nin Avrupa Birliği üyelik sürecine ilişkin kamuoyu yoklaması” yapılması </a:t>
            </a:r>
            <a:r>
              <a:rPr lang="tr-TR" sz="1200" kern="1200" dirty="0" smtClean="0">
                <a:solidFill>
                  <a:schemeClr val="tx1"/>
                </a:solidFill>
                <a:effectLst/>
                <a:latin typeface="+mn-lt"/>
                <a:ea typeface="+mn-ea"/>
                <a:cs typeface="+mn-cs"/>
              </a:rPr>
              <a:t>planlanmaktadır. </a:t>
            </a:r>
          </a:p>
          <a:p>
            <a:pPr marL="0" indent="0" eaLnBrk="1" fontAlgn="auto" hangingPunct="1">
              <a:spcBef>
                <a:spcPts val="0"/>
              </a:spcBef>
              <a:spcAft>
                <a:spcPts val="0"/>
              </a:spcAft>
              <a:buNone/>
              <a:defRPr/>
            </a:pPr>
            <a:endParaRPr lang="tr-TR" sz="1200" kern="1200" baseline="0" dirty="0" smtClean="0">
              <a:solidFill>
                <a:schemeClr val="tx1"/>
              </a:solidFill>
              <a:effectLst/>
              <a:latin typeface="+mn-lt"/>
              <a:ea typeface="+mn-ea"/>
              <a:cs typeface="+mn-cs"/>
            </a:endParaRPr>
          </a:p>
          <a:p>
            <a:pPr marL="0" indent="0" eaLnBrk="1" fontAlgn="auto" hangingPunct="1">
              <a:spcBef>
                <a:spcPts val="0"/>
              </a:spcBef>
              <a:spcAft>
                <a:spcPts val="0"/>
              </a:spcAft>
              <a:buNone/>
              <a:defRPr/>
            </a:pPr>
            <a:endParaRPr lang="tr-TR" sz="1200" kern="1200" baseline="0" dirty="0" smtClean="0">
              <a:solidFill>
                <a:schemeClr val="tx1"/>
              </a:solidFill>
              <a:effectLst/>
              <a:latin typeface="+mn-lt"/>
              <a:ea typeface="+mn-ea"/>
              <a:cs typeface="+mn-cs"/>
            </a:endParaRPr>
          </a:p>
          <a:p>
            <a:pPr marL="228600" indent="-228600" eaLnBrk="1" fontAlgn="auto" hangingPunct="1">
              <a:spcBef>
                <a:spcPts val="0"/>
              </a:spcBef>
              <a:spcAft>
                <a:spcPts val="0"/>
              </a:spcAft>
              <a:buAutoNum type="arabicPeriod"/>
              <a:defRPr/>
            </a:pPr>
            <a:endParaRPr lang="tr-TR" sz="1200" kern="1200" dirty="0" smtClean="0">
              <a:solidFill>
                <a:schemeClr val="tx1"/>
              </a:solidFill>
              <a:effectLst/>
              <a:latin typeface="+mn-lt"/>
              <a:ea typeface="+mn-ea"/>
              <a:cs typeface="+mn-cs"/>
            </a:endParaRPr>
          </a:p>
          <a:p>
            <a:pPr eaLnBrk="1" fontAlgn="auto" hangingPunct="1">
              <a:spcBef>
                <a:spcPts val="0"/>
              </a:spcBef>
              <a:spcAft>
                <a:spcPts val="0"/>
              </a:spcAft>
              <a:defRPr/>
            </a:pPr>
            <a:endParaRPr lang="tr-TR" dirty="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22</a:t>
            </a:fld>
            <a:endParaRPr lang="tr-TR" smtClean="0">
              <a:solidFill>
                <a:prstClr val="black"/>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200" b="1" dirty="0" smtClean="0"/>
              <a:t>“Türkiye-Kore İş Forumu”: </a:t>
            </a:r>
            <a:r>
              <a:rPr lang="tr-TR" sz="1200" kern="1200" dirty="0" smtClean="0">
                <a:solidFill>
                  <a:schemeClr val="tx1"/>
                </a:solidFill>
                <a:effectLst/>
                <a:latin typeface="+mn-lt"/>
                <a:ea typeface="+mn-ea"/>
                <a:cs typeface="+mn-cs"/>
              </a:rPr>
              <a:t>Kore Savaşının 60. yıldönümü vesilesi ile </a:t>
            </a:r>
            <a:r>
              <a:rPr lang="tr-TR" sz="1200" b="1" kern="1200" dirty="0" smtClean="0">
                <a:solidFill>
                  <a:schemeClr val="tx1"/>
                </a:solidFill>
                <a:effectLst/>
                <a:latin typeface="+mn-lt"/>
                <a:ea typeface="+mn-ea"/>
                <a:cs typeface="+mn-cs"/>
              </a:rPr>
              <a:t>10 Mart 2010 tarihinde İstanbul’da</a:t>
            </a:r>
            <a:r>
              <a:rPr lang="tr-TR" sz="1200" kern="1200" dirty="0" smtClean="0">
                <a:solidFill>
                  <a:schemeClr val="tx1"/>
                </a:solidFill>
                <a:effectLst/>
                <a:latin typeface="+mn-lt"/>
                <a:ea typeface="+mn-ea"/>
                <a:cs typeface="+mn-cs"/>
              </a:rPr>
              <a:t> TUSIAD, Kore’deki muadil kuruluşu FKI (</a:t>
            </a:r>
            <a:r>
              <a:rPr lang="tr-TR" sz="1200" kern="1200" dirty="0" err="1" smtClean="0">
                <a:solidFill>
                  <a:schemeClr val="tx1"/>
                </a:solidFill>
                <a:effectLst/>
                <a:latin typeface="+mn-lt"/>
                <a:ea typeface="+mn-ea"/>
                <a:cs typeface="+mn-cs"/>
              </a:rPr>
              <a:t>Federation</a:t>
            </a:r>
            <a:r>
              <a:rPr lang="tr-TR" sz="1200" kern="1200" dirty="0" smtClean="0">
                <a:solidFill>
                  <a:schemeClr val="tx1"/>
                </a:solidFill>
                <a:effectLst/>
                <a:latin typeface="+mn-lt"/>
                <a:ea typeface="+mn-ea"/>
                <a:cs typeface="+mn-cs"/>
              </a:rPr>
              <a:t> of </a:t>
            </a:r>
            <a:r>
              <a:rPr lang="tr-TR" sz="1200" kern="1200" dirty="0" err="1" smtClean="0">
                <a:solidFill>
                  <a:schemeClr val="tx1"/>
                </a:solidFill>
                <a:effectLst/>
                <a:latin typeface="+mn-lt"/>
                <a:ea typeface="+mn-ea"/>
                <a:cs typeface="+mn-cs"/>
              </a:rPr>
              <a:t>Korean</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Industries</a:t>
            </a:r>
            <a:r>
              <a:rPr lang="tr-TR" sz="1200" kern="1200" dirty="0" smtClean="0">
                <a:solidFill>
                  <a:schemeClr val="tx1"/>
                </a:solidFill>
                <a:effectLst/>
                <a:latin typeface="+mn-lt"/>
                <a:ea typeface="+mn-ea"/>
                <a:cs typeface="+mn-cs"/>
              </a:rPr>
              <a:t>) ve </a:t>
            </a:r>
            <a:r>
              <a:rPr lang="tr-TR" sz="1200" kern="1200" dirty="0" err="1" smtClean="0">
                <a:solidFill>
                  <a:schemeClr val="tx1"/>
                </a:solidFill>
                <a:effectLst/>
                <a:latin typeface="+mn-lt"/>
                <a:ea typeface="+mn-ea"/>
                <a:cs typeface="+mn-cs"/>
              </a:rPr>
              <a:t>Maeil</a:t>
            </a:r>
            <a:r>
              <a:rPr lang="tr-TR" sz="1200" kern="1200" dirty="0" smtClean="0">
                <a:solidFill>
                  <a:schemeClr val="tx1"/>
                </a:solidFill>
                <a:effectLst/>
                <a:latin typeface="+mn-lt"/>
                <a:ea typeface="+mn-ea"/>
                <a:cs typeface="+mn-cs"/>
              </a:rPr>
              <a:t> Ekonomi Gazetesi işbirliği ile iki ülke arasında ticaret ve yatırım hacminin arttırılması amacı doğrultusunda her iki ülkenin üst düzey iş dünyası temsilcilerinin katıldığı </a:t>
            </a:r>
            <a:r>
              <a:rPr lang="tr-TR" sz="1200" b="1" kern="1200" dirty="0" smtClean="0">
                <a:solidFill>
                  <a:schemeClr val="tx1"/>
                </a:solidFill>
                <a:effectLst/>
                <a:latin typeface="+mn-lt"/>
                <a:ea typeface="+mn-ea"/>
                <a:cs typeface="+mn-cs"/>
              </a:rPr>
              <a:t>“Türk-Kore İş Forumu”</a:t>
            </a:r>
            <a:r>
              <a:rPr lang="tr-TR" sz="1200" kern="1200" dirty="0" smtClean="0">
                <a:solidFill>
                  <a:schemeClr val="tx1"/>
                </a:solidFill>
                <a:effectLst/>
                <a:latin typeface="+mn-lt"/>
                <a:ea typeface="+mn-ea"/>
                <a:cs typeface="+mn-cs"/>
              </a:rPr>
              <a:t> </a:t>
            </a:r>
            <a:r>
              <a:rPr lang="tr-TR" sz="1200" kern="1200" dirty="0" smtClean="0">
                <a:solidFill>
                  <a:schemeClr val="tx1"/>
                </a:solidFill>
                <a:effectLst/>
                <a:latin typeface="+mn-lt"/>
                <a:ea typeface="+mn-ea"/>
                <a:cs typeface="+mn-cs"/>
              </a:rPr>
              <a:t>düzenlemiştir.</a:t>
            </a:r>
            <a:endParaRPr lang="tr-TR"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r>
              <a:rPr lang="tr-TR" sz="1200" b="0" dirty="0" smtClean="0"/>
              <a:t>5 Haziran 2010</a:t>
            </a:r>
            <a:r>
              <a:rPr lang="tr-TR" sz="1200" b="0" baseline="0" dirty="0" smtClean="0"/>
              <a:t> tarihinde </a:t>
            </a:r>
            <a:r>
              <a:rPr lang="tr-TR" sz="1200" b="0" i="0" u="none" strike="noStrike" kern="1200" baseline="0" dirty="0" smtClean="0">
                <a:solidFill>
                  <a:schemeClr val="tx1"/>
                </a:solidFill>
                <a:latin typeface="+mn-lt"/>
                <a:ea typeface="+mn-ea"/>
                <a:cs typeface="+mn-cs"/>
              </a:rPr>
              <a:t>Kuzey Irak Bölgesel Kürt Yönetimi Lideri </a:t>
            </a:r>
            <a:r>
              <a:rPr lang="tr-TR" sz="1200" b="0" i="0" u="none" strike="noStrike" kern="1200" baseline="0" dirty="0" err="1" smtClean="0">
                <a:solidFill>
                  <a:schemeClr val="tx1"/>
                </a:solidFill>
                <a:latin typeface="+mn-lt"/>
                <a:ea typeface="+mn-ea"/>
                <a:cs typeface="+mn-cs"/>
              </a:rPr>
              <a:t>Mesud</a:t>
            </a:r>
            <a:r>
              <a:rPr lang="tr-TR" sz="1200" b="0" i="0" u="none" strike="noStrike" kern="1200" baseline="0" dirty="0" smtClean="0">
                <a:solidFill>
                  <a:schemeClr val="tx1"/>
                </a:solidFill>
                <a:latin typeface="+mn-lt"/>
                <a:ea typeface="+mn-ea"/>
                <a:cs typeface="+mn-cs"/>
              </a:rPr>
              <a:t> Barzani ve beraberindeki heyet, Türkiye ziyaretleri kapsamında, TÜSİAD Yönetim Kurulu Başkanı Ümit Boyner ile TÜSİAD Genel Merkezi’nde </a:t>
            </a:r>
            <a:r>
              <a:rPr lang="tr-TR" sz="1200" b="0" i="0" u="none" strike="noStrike" kern="1200" baseline="0" dirty="0" err="1" smtClean="0">
                <a:solidFill>
                  <a:schemeClr val="tx1"/>
                </a:solidFill>
                <a:latin typeface="+mn-lt"/>
                <a:ea typeface="+mn-ea"/>
                <a:cs typeface="+mn-cs"/>
              </a:rPr>
              <a:t>biraraya</a:t>
            </a:r>
            <a:r>
              <a:rPr lang="tr-TR" sz="1200" b="0" i="0" u="none" strike="noStrike" kern="1200" baseline="0" dirty="0" smtClean="0">
                <a:solidFill>
                  <a:schemeClr val="tx1"/>
                </a:solidFill>
                <a:latin typeface="+mn-lt"/>
                <a:ea typeface="+mn-ea"/>
                <a:cs typeface="+mn-cs"/>
              </a:rPr>
              <a:t> gelerek ikili ekonomik ve ticari ilişkilerin geliştirilmesi üzerinde görüş alışverişinde bulunuldu.</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eaLnBrk="1" fontAlgn="auto" hangingPunct="1">
              <a:spcBef>
                <a:spcPts val="0"/>
              </a:spcBef>
              <a:spcAft>
                <a:spcPts val="0"/>
              </a:spcAft>
              <a:defRPr/>
            </a:pPr>
            <a:endParaRPr lang="tr-TR" dirty="0" smtClean="0"/>
          </a:p>
          <a:p>
            <a:r>
              <a:rPr lang="tr-TR" sz="1200" b="0" dirty="0" smtClean="0"/>
              <a:t>14 Mayıs 2010</a:t>
            </a:r>
            <a:r>
              <a:rPr lang="tr-TR" sz="1200" b="0" baseline="0" dirty="0" smtClean="0"/>
              <a:t> tarihinde </a:t>
            </a:r>
            <a:r>
              <a:rPr lang="tr-TR" sz="1200" b="0" i="0" u="none" strike="noStrike" kern="1200" baseline="0" dirty="0" smtClean="0">
                <a:solidFill>
                  <a:schemeClr val="tx1"/>
                </a:solidFill>
                <a:latin typeface="+mn-lt"/>
                <a:ea typeface="+mn-ea"/>
                <a:cs typeface="+mn-cs"/>
              </a:rPr>
              <a:t>TÜSİAD, </a:t>
            </a:r>
            <a:r>
              <a:rPr lang="tr-TR" sz="1200" b="0" i="0" u="none" strike="noStrike" kern="1200" baseline="0" dirty="0" err="1" smtClean="0">
                <a:solidFill>
                  <a:schemeClr val="tx1"/>
                </a:solidFill>
                <a:latin typeface="+mn-lt"/>
                <a:ea typeface="+mn-ea"/>
                <a:cs typeface="+mn-cs"/>
              </a:rPr>
              <a:t>TÜSİAD’ın</a:t>
            </a:r>
            <a:r>
              <a:rPr lang="tr-TR" sz="1200" b="0" i="0" u="none" strike="noStrike" kern="1200" baseline="0" dirty="0" smtClean="0">
                <a:solidFill>
                  <a:schemeClr val="tx1"/>
                </a:solidFill>
                <a:latin typeface="+mn-lt"/>
                <a:ea typeface="+mn-ea"/>
                <a:cs typeface="+mn-cs"/>
              </a:rPr>
              <a:t> muadil örgütü Yunanistan Girişimciler Federasyonu (SEV) ve Dış Ekonomik İlişkiler Kurulu (DEİK) tarafından Atina’da “Türk-Yunan İş Forumu” düzenlendi.</a:t>
            </a:r>
            <a:endParaRPr lang="tr-TR" sz="1200" b="0" dirty="0" smtClean="0"/>
          </a:p>
          <a:p>
            <a:pPr eaLnBrk="1" fontAlgn="auto" hangingPunct="1">
              <a:spcBef>
                <a:spcPts val="0"/>
              </a:spcBef>
              <a:spcAft>
                <a:spcPts val="0"/>
              </a:spcAft>
              <a:defRPr/>
            </a:pPr>
            <a:endParaRPr lang="tr-TR"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1200" b="0" dirty="0" smtClean="0"/>
              <a:t>24-28 Ekim 2010</a:t>
            </a:r>
            <a:r>
              <a:rPr lang="tr-TR" sz="1200" b="0" baseline="0" dirty="0" smtClean="0"/>
              <a:t> tarihlerinde </a:t>
            </a:r>
            <a:r>
              <a:rPr lang="tr-TR" sz="1200" kern="1200" dirty="0" smtClean="0">
                <a:solidFill>
                  <a:schemeClr val="tx1"/>
                </a:solidFill>
                <a:effectLst/>
                <a:latin typeface="+mn-lt"/>
                <a:ea typeface="+mn-ea"/>
                <a:cs typeface="+mn-cs"/>
              </a:rPr>
              <a:t>Çin’e gerçekleştirilen iş geliştirme ziyareti kapsamında bir dizi görüşme ve iki</a:t>
            </a:r>
            <a:r>
              <a:rPr lang="tr-TR" sz="1200" kern="1200" baseline="0" dirty="0" smtClean="0">
                <a:solidFill>
                  <a:schemeClr val="tx1"/>
                </a:solidFill>
                <a:effectLst/>
                <a:latin typeface="+mn-lt"/>
                <a:ea typeface="+mn-ea"/>
                <a:cs typeface="+mn-cs"/>
              </a:rPr>
              <a:t> </a:t>
            </a:r>
            <a:r>
              <a:rPr lang="tr-TR" sz="1200" kern="1200" dirty="0" smtClean="0">
                <a:solidFill>
                  <a:schemeClr val="tx1"/>
                </a:solidFill>
                <a:effectLst/>
                <a:latin typeface="+mn-lt"/>
                <a:ea typeface="+mn-ea"/>
                <a:cs typeface="+mn-cs"/>
              </a:rPr>
              <a:t>seminer gerçekleştirilmiştir.</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1200" b="0" dirty="0" smtClean="0"/>
          </a:p>
          <a:p>
            <a:pPr eaLnBrk="1" fontAlgn="auto" hangingPunct="1">
              <a:spcBef>
                <a:spcPts val="0"/>
              </a:spcBef>
              <a:spcAft>
                <a:spcPts val="0"/>
              </a:spcAft>
              <a:defRPr/>
            </a:pPr>
            <a:endParaRPr lang="tr-TR" dirty="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23</a:t>
            </a:fld>
            <a:endParaRPr lang="tr-TR" smtClean="0">
              <a:solidFill>
                <a:prstClr val="black"/>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Slayt Görüntüsü Yer Tutucusu"/>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2 Not Yer Tutucusu"/>
          <p:cNvSpPr>
            <a:spLocks noGrp="1"/>
          </p:cNvSpPr>
          <p:nvPr>
            <p:ph type="body" idx="1"/>
          </p:nvPr>
        </p:nvSpPr>
        <p:spPr/>
        <p:txBody>
          <a:bodyPr>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dirty="0" smtClean="0"/>
              <a:t>Mart ayında Hindistan’ın 3 şehrini kapsayan</a:t>
            </a:r>
            <a:r>
              <a:rPr lang="tr-TR" baseline="0" dirty="0" smtClean="0"/>
              <a:t> bir iş geliştirme ziyareti yapılması planlanmaktadır.</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baseline="0" dirty="0" err="1" smtClean="0"/>
              <a:t>TÜSİAD’ın</a:t>
            </a:r>
            <a:r>
              <a:rPr lang="tr-TR" baseline="0" dirty="0" smtClean="0"/>
              <a:t> muadil kuruluşu </a:t>
            </a:r>
            <a:r>
              <a:rPr lang="tr-TR" baseline="0" dirty="0" err="1" smtClean="0"/>
              <a:t>Atameken</a:t>
            </a:r>
            <a:r>
              <a:rPr lang="tr-TR" baseline="0" dirty="0" smtClean="0"/>
              <a:t> ile işbirliği içinde her iki ülkenin devlet başkanlarının katılımı ile İstanbul’da bir iş forumu düzenlenmesi planlanmaktadır.</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dirty="0" smtClean="0"/>
              <a:t>Nisan ayı içerisinde </a:t>
            </a:r>
            <a:r>
              <a:rPr lang="tr-TR" dirty="0" err="1" smtClean="0"/>
              <a:t>TÜSİAD’ın</a:t>
            </a:r>
            <a:r>
              <a:rPr lang="tr-TR" dirty="0" smtClean="0"/>
              <a:t> muadil kuruluşu BDI ile işbirliği içinde her iki ülkenin ilgili</a:t>
            </a:r>
            <a:r>
              <a:rPr lang="tr-TR" baseline="0" dirty="0" smtClean="0"/>
              <a:t> bakanlarının </a:t>
            </a:r>
            <a:r>
              <a:rPr lang="tr-TR" dirty="0" smtClean="0"/>
              <a:t>katılımı ile Almanya’da üst düzey bir CEO forumu düzenlenmesi planlanmaktadır.</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dirty="0" smtClean="0"/>
              <a:t>16-18 Haziran tarihlerinde St. Petersburg’da yapılacak olan International </a:t>
            </a:r>
            <a:r>
              <a:rPr lang="tr-TR" dirty="0" err="1" smtClean="0"/>
              <a:t>Economic</a:t>
            </a:r>
            <a:r>
              <a:rPr lang="tr-TR" dirty="0" smtClean="0"/>
              <a:t> Forum kapsamında “Türkiye-Rusya İş Diyaloğu” oturumu düzenlenmesi planlanmaktadır.</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a:p>
        </p:txBody>
      </p:sp>
      <p:sp>
        <p:nvSpPr>
          <p:cNvPr id="14340"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DD4A5C-0085-40A0-B786-64A2FB8DC0E9}" type="slidenum">
              <a:rPr lang="tr-TR" smtClean="0">
                <a:solidFill>
                  <a:prstClr val="black"/>
                </a:solidFill>
              </a:rPr>
              <a:pPr fontAlgn="base">
                <a:spcBef>
                  <a:spcPct val="0"/>
                </a:spcBef>
                <a:spcAft>
                  <a:spcPct val="0"/>
                </a:spcAft>
                <a:defRPr/>
              </a:pPr>
              <a:t>24</a:t>
            </a:fld>
            <a:endParaRPr lang="tr-TR" smtClean="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6"/>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7EF9E704-28C0-4B69-AA70-B3A4B508568D}" type="datetimeFigureOut">
              <a:rPr lang="tr-TR" smtClean="0">
                <a:solidFill>
                  <a:prstClr val="black">
                    <a:tint val="75000"/>
                  </a:prstClr>
                </a:solidFill>
              </a:rPr>
              <a:pPr/>
              <a:t>18.01.2011</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03A2FA55-90EF-4D63-9DED-21493D423DC5}"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291719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7EF9E704-28C0-4B69-AA70-B3A4B508568D}" type="datetimeFigureOut">
              <a:rPr lang="tr-TR" smtClean="0">
                <a:solidFill>
                  <a:prstClr val="black">
                    <a:tint val="75000"/>
                  </a:prstClr>
                </a:solidFill>
              </a:rPr>
              <a:pPr/>
              <a:t>18.01.2011</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03A2FA55-90EF-4D63-9DED-21493D423DC5}"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979264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1"/>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7EF9E704-28C0-4B69-AA70-B3A4B508568D}" type="datetimeFigureOut">
              <a:rPr lang="tr-TR" smtClean="0">
                <a:solidFill>
                  <a:prstClr val="black">
                    <a:tint val="75000"/>
                  </a:prstClr>
                </a:solidFill>
              </a:rPr>
              <a:pPr/>
              <a:t>18.01.2011</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03A2FA55-90EF-4D63-9DED-21493D423DC5}"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1102280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7EF9E704-28C0-4B69-AA70-B3A4B508568D}" type="datetimeFigureOut">
              <a:rPr lang="tr-TR" smtClean="0">
                <a:solidFill>
                  <a:prstClr val="black">
                    <a:tint val="75000"/>
                  </a:prstClr>
                </a:solidFill>
              </a:rPr>
              <a:pPr/>
              <a:t>18.01.2011</a:t>
            </a:fld>
            <a:endParaRPr lang="tr-TR">
              <a:solidFill>
                <a:prstClr val="black">
                  <a:tint val="75000"/>
                </a:prstClr>
              </a:solidFill>
            </a:endParaRPr>
          </a:p>
        </p:txBody>
      </p:sp>
      <p:sp>
        <p:nvSpPr>
          <p:cNvPr id="6" name="Altbilgi Yer Tutucusu 5"/>
          <p:cNvSpPr>
            <a:spLocks noGrp="1"/>
          </p:cNvSpPr>
          <p:nvPr>
            <p:ph type="ftr" sz="quarter" idx="11"/>
          </p:nvPr>
        </p:nvSpPr>
        <p:spPr/>
        <p:txBody>
          <a:bodyPr/>
          <a:lstStyle/>
          <a:p>
            <a:endParaRPr lang="tr-TR">
              <a:solidFill>
                <a:prstClr val="black">
                  <a:tint val="75000"/>
                </a:prstClr>
              </a:solidFill>
            </a:endParaRPr>
          </a:p>
        </p:txBody>
      </p:sp>
      <p:sp>
        <p:nvSpPr>
          <p:cNvPr id="7" name="Slayt Numarası Yer Tutucusu 6"/>
          <p:cNvSpPr>
            <a:spLocks noGrp="1"/>
          </p:cNvSpPr>
          <p:nvPr>
            <p:ph type="sldNum" sz="quarter" idx="12"/>
          </p:nvPr>
        </p:nvSpPr>
        <p:spPr/>
        <p:txBody>
          <a:bodyPr/>
          <a:lstStyle/>
          <a:p>
            <a:fld id="{03A2FA55-90EF-4D63-9DED-21493D423DC5}"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367589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7EF9E704-28C0-4B69-AA70-B3A4B508568D}" type="datetimeFigureOut">
              <a:rPr lang="tr-TR" smtClean="0">
                <a:solidFill>
                  <a:prstClr val="black">
                    <a:tint val="75000"/>
                  </a:prstClr>
                </a:solidFill>
              </a:rPr>
              <a:pPr/>
              <a:t>18.01.2011</a:t>
            </a:fld>
            <a:endParaRPr lang="tr-TR">
              <a:solidFill>
                <a:prstClr val="black">
                  <a:tint val="75000"/>
                </a:prstClr>
              </a:solidFill>
            </a:endParaRPr>
          </a:p>
        </p:txBody>
      </p:sp>
      <p:sp>
        <p:nvSpPr>
          <p:cNvPr id="8" name="Altbilgi Yer Tutucusu 7"/>
          <p:cNvSpPr>
            <a:spLocks noGrp="1"/>
          </p:cNvSpPr>
          <p:nvPr>
            <p:ph type="ftr" sz="quarter" idx="11"/>
          </p:nvPr>
        </p:nvSpPr>
        <p:spPr/>
        <p:txBody>
          <a:bodyPr/>
          <a:lstStyle/>
          <a:p>
            <a:endParaRPr lang="tr-TR">
              <a:solidFill>
                <a:prstClr val="black">
                  <a:tint val="75000"/>
                </a:prstClr>
              </a:solidFill>
            </a:endParaRPr>
          </a:p>
        </p:txBody>
      </p:sp>
      <p:sp>
        <p:nvSpPr>
          <p:cNvPr id="9" name="Slayt Numarası Yer Tutucusu 8"/>
          <p:cNvSpPr>
            <a:spLocks noGrp="1"/>
          </p:cNvSpPr>
          <p:nvPr>
            <p:ph type="sldNum" sz="quarter" idx="12"/>
          </p:nvPr>
        </p:nvSpPr>
        <p:spPr/>
        <p:txBody>
          <a:bodyPr/>
          <a:lstStyle/>
          <a:p>
            <a:fld id="{03A2FA55-90EF-4D63-9DED-21493D423DC5}"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825977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7EF9E704-28C0-4B69-AA70-B3A4B508568D}" type="datetimeFigureOut">
              <a:rPr lang="tr-TR" smtClean="0">
                <a:solidFill>
                  <a:prstClr val="black">
                    <a:tint val="75000"/>
                  </a:prstClr>
                </a:solidFill>
              </a:rPr>
              <a:pPr/>
              <a:t>18.01.2011</a:t>
            </a:fld>
            <a:endParaRPr lang="tr-TR">
              <a:solidFill>
                <a:prstClr val="black">
                  <a:tint val="75000"/>
                </a:prstClr>
              </a:solidFill>
            </a:endParaRPr>
          </a:p>
        </p:txBody>
      </p:sp>
      <p:sp>
        <p:nvSpPr>
          <p:cNvPr id="4" name="Altbilgi Yer Tutucusu 3"/>
          <p:cNvSpPr>
            <a:spLocks noGrp="1"/>
          </p:cNvSpPr>
          <p:nvPr>
            <p:ph type="ftr" sz="quarter" idx="11"/>
          </p:nvPr>
        </p:nvSpPr>
        <p:spPr/>
        <p:txBody>
          <a:bodyPr/>
          <a:lstStyle/>
          <a:p>
            <a:endParaRPr lang="tr-TR">
              <a:solidFill>
                <a:prstClr val="black">
                  <a:tint val="75000"/>
                </a:prstClr>
              </a:solidFill>
            </a:endParaRPr>
          </a:p>
        </p:txBody>
      </p:sp>
      <p:sp>
        <p:nvSpPr>
          <p:cNvPr id="5" name="Slayt Numarası Yer Tutucusu 4"/>
          <p:cNvSpPr>
            <a:spLocks noGrp="1"/>
          </p:cNvSpPr>
          <p:nvPr>
            <p:ph type="sldNum" sz="quarter" idx="12"/>
          </p:nvPr>
        </p:nvSpPr>
        <p:spPr/>
        <p:txBody>
          <a:bodyPr/>
          <a:lstStyle/>
          <a:p>
            <a:fld id="{03A2FA55-90EF-4D63-9DED-21493D423DC5}"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1529643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7EF9E704-28C0-4B69-AA70-B3A4B508568D}" type="datetimeFigureOut">
              <a:rPr lang="tr-TR" smtClean="0">
                <a:solidFill>
                  <a:prstClr val="black">
                    <a:tint val="75000"/>
                  </a:prstClr>
                </a:solidFill>
              </a:rPr>
              <a:pPr/>
              <a:t>18.01.2011</a:t>
            </a:fld>
            <a:endParaRPr lang="tr-TR">
              <a:solidFill>
                <a:prstClr val="black">
                  <a:tint val="75000"/>
                </a:prstClr>
              </a:solidFill>
            </a:endParaRPr>
          </a:p>
        </p:txBody>
      </p:sp>
      <p:sp>
        <p:nvSpPr>
          <p:cNvPr id="3" name="Altbilgi Yer Tutucusu 2"/>
          <p:cNvSpPr>
            <a:spLocks noGrp="1"/>
          </p:cNvSpPr>
          <p:nvPr>
            <p:ph type="ftr" sz="quarter" idx="11"/>
          </p:nvPr>
        </p:nvSpPr>
        <p:spPr/>
        <p:txBody>
          <a:bodyPr/>
          <a:lstStyle/>
          <a:p>
            <a:endParaRPr lang="tr-TR">
              <a:solidFill>
                <a:prstClr val="black">
                  <a:tint val="75000"/>
                </a:prstClr>
              </a:solidFill>
            </a:endParaRPr>
          </a:p>
        </p:txBody>
      </p:sp>
      <p:sp>
        <p:nvSpPr>
          <p:cNvPr id="4" name="Slayt Numarası Yer Tutucusu 3"/>
          <p:cNvSpPr>
            <a:spLocks noGrp="1"/>
          </p:cNvSpPr>
          <p:nvPr>
            <p:ph type="sldNum" sz="quarter" idx="12"/>
          </p:nvPr>
        </p:nvSpPr>
        <p:spPr/>
        <p:txBody>
          <a:bodyPr/>
          <a:lstStyle/>
          <a:p>
            <a:fld id="{03A2FA55-90EF-4D63-9DED-21493D423DC5}"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4182957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2" y="273049"/>
            <a:ext cx="3008313" cy="1162051"/>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7EF9E704-28C0-4B69-AA70-B3A4B508568D}" type="datetimeFigureOut">
              <a:rPr lang="tr-TR" smtClean="0">
                <a:solidFill>
                  <a:prstClr val="black">
                    <a:tint val="75000"/>
                  </a:prstClr>
                </a:solidFill>
              </a:rPr>
              <a:pPr/>
              <a:t>18.01.2011</a:t>
            </a:fld>
            <a:endParaRPr lang="tr-TR">
              <a:solidFill>
                <a:prstClr val="black">
                  <a:tint val="75000"/>
                </a:prstClr>
              </a:solidFill>
            </a:endParaRPr>
          </a:p>
        </p:txBody>
      </p:sp>
      <p:sp>
        <p:nvSpPr>
          <p:cNvPr id="6" name="Altbilgi Yer Tutucusu 5"/>
          <p:cNvSpPr>
            <a:spLocks noGrp="1"/>
          </p:cNvSpPr>
          <p:nvPr>
            <p:ph type="ftr" sz="quarter" idx="11"/>
          </p:nvPr>
        </p:nvSpPr>
        <p:spPr/>
        <p:txBody>
          <a:bodyPr/>
          <a:lstStyle/>
          <a:p>
            <a:endParaRPr lang="tr-TR">
              <a:solidFill>
                <a:prstClr val="black">
                  <a:tint val="75000"/>
                </a:prstClr>
              </a:solidFill>
            </a:endParaRPr>
          </a:p>
        </p:txBody>
      </p:sp>
      <p:sp>
        <p:nvSpPr>
          <p:cNvPr id="7" name="Slayt Numarası Yer Tutucusu 6"/>
          <p:cNvSpPr>
            <a:spLocks noGrp="1"/>
          </p:cNvSpPr>
          <p:nvPr>
            <p:ph type="sldNum" sz="quarter" idx="12"/>
          </p:nvPr>
        </p:nvSpPr>
        <p:spPr/>
        <p:txBody>
          <a:bodyPr/>
          <a:lstStyle/>
          <a:p>
            <a:fld id="{03A2FA55-90EF-4D63-9DED-21493D423DC5}"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528012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7EF9E704-28C0-4B69-AA70-B3A4B508568D}" type="datetimeFigureOut">
              <a:rPr lang="tr-TR" smtClean="0">
                <a:solidFill>
                  <a:prstClr val="black">
                    <a:tint val="75000"/>
                  </a:prstClr>
                </a:solidFill>
              </a:rPr>
              <a:pPr/>
              <a:t>18.01.2011</a:t>
            </a:fld>
            <a:endParaRPr lang="tr-TR">
              <a:solidFill>
                <a:prstClr val="black">
                  <a:tint val="75000"/>
                </a:prstClr>
              </a:solidFill>
            </a:endParaRPr>
          </a:p>
        </p:txBody>
      </p:sp>
      <p:sp>
        <p:nvSpPr>
          <p:cNvPr id="6" name="Altbilgi Yer Tutucusu 5"/>
          <p:cNvSpPr>
            <a:spLocks noGrp="1"/>
          </p:cNvSpPr>
          <p:nvPr>
            <p:ph type="ftr" sz="quarter" idx="11"/>
          </p:nvPr>
        </p:nvSpPr>
        <p:spPr/>
        <p:txBody>
          <a:bodyPr/>
          <a:lstStyle/>
          <a:p>
            <a:endParaRPr lang="tr-TR">
              <a:solidFill>
                <a:prstClr val="black">
                  <a:tint val="75000"/>
                </a:prstClr>
              </a:solidFill>
            </a:endParaRPr>
          </a:p>
        </p:txBody>
      </p:sp>
      <p:sp>
        <p:nvSpPr>
          <p:cNvPr id="7" name="Slayt Numarası Yer Tutucusu 6"/>
          <p:cNvSpPr>
            <a:spLocks noGrp="1"/>
          </p:cNvSpPr>
          <p:nvPr>
            <p:ph type="sldNum" sz="quarter" idx="12"/>
          </p:nvPr>
        </p:nvSpPr>
        <p:spPr/>
        <p:txBody>
          <a:bodyPr/>
          <a:lstStyle/>
          <a:p>
            <a:fld id="{03A2FA55-90EF-4D63-9DED-21493D423DC5}"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400024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7EF9E704-28C0-4B69-AA70-B3A4B508568D}" type="datetimeFigureOut">
              <a:rPr lang="tr-TR" smtClean="0">
                <a:solidFill>
                  <a:prstClr val="black">
                    <a:tint val="75000"/>
                  </a:prstClr>
                </a:solidFill>
              </a:rPr>
              <a:pPr/>
              <a:t>18.01.2011</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03A2FA55-90EF-4D63-9DED-21493D423DC5}"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172100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9"/>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9"/>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7EF9E704-28C0-4B69-AA70-B3A4B508568D}" type="datetimeFigureOut">
              <a:rPr lang="tr-TR" smtClean="0">
                <a:solidFill>
                  <a:prstClr val="black">
                    <a:tint val="75000"/>
                  </a:prstClr>
                </a:solidFill>
              </a:rPr>
              <a:pPr/>
              <a:t>18.01.2011</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03A2FA55-90EF-4D63-9DED-21493D423DC5}"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1883520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F9E704-28C0-4B69-AA70-B3A4B508568D}" type="datetimeFigureOut">
              <a:rPr lang="tr-TR" smtClean="0">
                <a:solidFill>
                  <a:prstClr val="black">
                    <a:tint val="75000"/>
                  </a:prstClr>
                </a:solidFill>
              </a:rPr>
              <a:pPr/>
              <a:t>18.01.2011</a:t>
            </a:fld>
            <a:endParaRPr lang="tr-TR">
              <a:solidFill>
                <a:prstClr val="black">
                  <a:tint val="75000"/>
                </a:prstClr>
              </a:solidFill>
            </a:endParaRPr>
          </a:p>
        </p:txBody>
      </p:sp>
      <p:sp>
        <p:nvSpPr>
          <p:cNvPr id="5" name="Altbilgi Yer Tutucusu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solidFill>
                <a:prstClr val="black">
                  <a:tint val="75000"/>
                </a:prstClr>
              </a:solidFill>
            </a:endParaRPr>
          </a:p>
        </p:txBody>
      </p:sp>
      <p:sp>
        <p:nvSpPr>
          <p:cNvPr id="6" name="Slayt Numarası Yer Tutucusu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A2FA55-90EF-4D63-9DED-21493D423DC5}"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8412868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PNG"/><Relationship Id="rId7" Type="http://schemas.openxmlformats.org/officeDocument/2006/relationships/diagramColors" Target="../diagrams/colors7.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0.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2.PNG"/><Relationship Id="rId7" Type="http://schemas.openxmlformats.org/officeDocument/2006/relationships/diagramColors" Target="../diagrams/colors8.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image" Target="../media/image35.jpeg"/></Relationships>
</file>

<file path=ppt/slides/_rels/slide12.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2.PNG"/><Relationship Id="rId7" Type="http://schemas.openxmlformats.org/officeDocument/2006/relationships/image" Target="../media/image42.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2.PNG"/><Relationship Id="rId7" Type="http://schemas.openxmlformats.org/officeDocument/2006/relationships/diagramColors" Target="../diagrams/colors9.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6.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2.PNG"/><Relationship Id="rId7" Type="http://schemas.openxmlformats.org/officeDocument/2006/relationships/image" Target="../media/image48.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5.jpeg"/><Relationship Id="rId4" Type="http://schemas.openxmlformats.org/officeDocument/2006/relationships/image" Target="../media/image44.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3.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jpeg"/></Relationships>
</file>

<file path=ppt/slides/_rels/slide18.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2.PNG"/><Relationship Id="rId7" Type="http://schemas.openxmlformats.org/officeDocument/2006/relationships/diagramColors" Target="../diagrams/colors10.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19.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2.PNG"/><Relationship Id="rId7" Type="http://schemas.openxmlformats.org/officeDocument/2006/relationships/diagramColors" Target="../diagrams/colors11.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20.xml.rels><?xml version="1.0" encoding="UTF-8" standalone="yes"?>
<Relationships xmlns="http://schemas.openxmlformats.org/package/2006/relationships"><Relationship Id="rId3" Type="http://schemas.openxmlformats.org/officeDocument/2006/relationships/image" Target="../media/image62.jpeg"/><Relationship Id="rId7" Type="http://schemas.openxmlformats.org/officeDocument/2006/relationships/image" Target="../media/image66.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64.jpeg"/><Relationship Id="rId4" Type="http://schemas.openxmlformats.org/officeDocument/2006/relationships/image" Target="../media/image63.jpeg"/></Relationships>
</file>

<file path=ppt/slides/_rels/slide21.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2.PNG"/><Relationship Id="rId7" Type="http://schemas.openxmlformats.org/officeDocument/2006/relationships/diagramColors" Target="../diagrams/colors12.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22.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71.jpeg"/><Relationship Id="rId7" Type="http://schemas.openxmlformats.org/officeDocument/2006/relationships/diagramColors" Target="../diagrams/colors13.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23.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62.jpeg"/><Relationship Id="rId7" Type="http://schemas.openxmlformats.org/officeDocument/2006/relationships/diagramColors" Target="../diagrams/colors14.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24.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81.PNG"/><Relationship Id="rId7" Type="http://schemas.openxmlformats.org/officeDocument/2006/relationships/diagramColors" Target="../diagrams/colors15.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122" name="Title 1"/>
          <p:cNvSpPr>
            <a:spLocks noGrp="1"/>
          </p:cNvSpPr>
          <p:nvPr>
            <p:ph type="title"/>
          </p:nvPr>
        </p:nvSpPr>
        <p:spPr>
          <a:xfrm>
            <a:off x="1095375" y="817563"/>
            <a:ext cx="7210425" cy="5430837"/>
          </a:xfrm>
        </p:spPr>
        <p:txBody>
          <a:bodyPr/>
          <a:lstStyle/>
          <a:p>
            <a:pPr eaLnBrk="1" hangingPunct="1"/>
            <a:r>
              <a:rPr lang="tr-TR" dirty="0" smtClean="0">
                <a:solidFill>
                  <a:schemeClr val="bg1"/>
                </a:solidFill>
              </a:rPr>
              <a:t/>
            </a:r>
            <a:br>
              <a:rPr lang="tr-TR" dirty="0" smtClean="0">
                <a:solidFill>
                  <a:schemeClr val="bg1"/>
                </a:solidFill>
              </a:rPr>
            </a:br>
            <a:r>
              <a:rPr lang="tr-TR" sz="3200" b="1" dirty="0" smtClean="0">
                <a:solidFill>
                  <a:schemeClr val="bg1"/>
                </a:solidFill>
              </a:rPr>
              <a:t>TÜSİAD 41. Olağan Genel Kurulu </a:t>
            </a:r>
            <a:r>
              <a:rPr lang="tr-TR" dirty="0" smtClean="0">
                <a:solidFill>
                  <a:schemeClr val="bg1"/>
                </a:solidFill>
              </a:rPr>
              <a:t/>
            </a:r>
            <a:br>
              <a:rPr lang="tr-TR" dirty="0" smtClean="0">
                <a:solidFill>
                  <a:schemeClr val="bg1"/>
                </a:solidFill>
              </a:rPr>
            </a:br>
            <a:r>
              <a:rPr lang="tr-TR" dirty="0" smtClean="0">
                <a:solidFill>
                  <a:schemeClr val="bg1"/>
                </a:solidFill>
              </a:rPr>
              <a:t/>
            </a:r>
            <a:br>
              <a:rPr lang="tr-TR" dirty="0" smtClean="0">
                <a:solidFill>
                  <a:schemeClr val="bg1"/>
                </a:solidFill>
              </a:rPr>
            </a:br>
            <a:r>
              <a:rPr lang="tr-TR" sz="2800" b="1" dirty="0" smtClean="0">
                <a:solidFill>
                  <a:schemeClr val="bg1"/>
                </a:solidFill>
              </a:rPr>
              <a:t>TÜSİAD ÜYE KOMİSYONLARI </a:t>
            </a:r>
            <a:br>
              <a:rPr lang="tr-TR" sz="2800" b="1" dirty="0" smtClean="0">
                <a:solidFill>
                  <a:schemeClr val="bg1"/>
                </a:solidFill>
              </a:rPr>
            </a:br>
            <a:r>
              <a:rPr lang="tr-TR" sz="2800" b="1" dirty="0" smtClean="0">
                <a:solidFill>
                  <a:schemeClr val="bg1"/>
                </a:solidFill>
              </a:rPr>
              <a:t>2010 ÇALIŞMALARI  - 2011 ÖNCELİKLERİ</a:t>
            </a:r>
            <a:r>
              <a:rPr lang="tr-TR" sz="2800" dirty="0" smtClean="0">
                <a:solidFill>
                  <a:schemeClr val="bg1"/>
                </a:solidFill>
              </a:rPr>
              <a:t/>
            </a:r>
            <a:br>
              <a:rPr lang="tr-TR" sz="2800" dirty="0" smtClean="0">
                <a:solidFill>
                  <a:schemeClr val="bg1"/>
                </a:solidFill>
              </a:rPr>
            </a:br>
            <a:r>
              <a:rPr lang="tr-TR" dirty="0" smtClean="0">
                <a:solidFill>
                  <a:schemeClr val="bg1"/>
                </a:solidFill>
              </a:rPr>
              <a:t/>
            </a:r>
            <a:br>
              <a:rPr lang="tr-TR" dirty="0" smtClean="0">
                <a:solidFill>
                  <a:schemeClr val="bg1"/>
                </a:solidFill>
              </a:rPr>
            </a:br>
            <a:r>
              <a:rPr lang="tr-TR" sz="1800" b="1" dirty="0" smtClean="0">
                <a:solidFill>
                  <a:schemeClr val="bg1"/>
                </a:solidFill>
              </a:rPr>
              <a:t>20 </a:t>
            </a:r>
            <a:r>
              <a:rPr lang="tr-TR" sz="1800" b="1" dirty="0" smtClean="0">
                <a:solidFill>
                  <a:schemeClr val="bg1"/>
                </a:solidFill>
              </a:rPr>
              <a:t>Ocak 2011</a:t>
            </a:r>
            <a:br>
              <a:rPr lang="tr-TR" sz="1800" b="1" dirty="0" smtClean="0">
                <a:solidFill>
                  <a:schemeClr val="bg1"/>
                </a:solidFill>
              </a:rPr>
            </a:br>
            <a:r>
              <a:rPr lang="tr-TR" sz="3200" b="1" dirty="0" smtClean="0">
                <a:solidFill>
                  <a:schemeClr val="bg1"/>
                </a:solidFill>
              </a:rPr>
              <a:t/>
            </a:r>
            <a:br>
              <a:rPr lang="tr-TR" sz="3200" b="1" dirty="0" smtClean="0">
                <a:solidFill>
                  <a:schemeClr val="bg1"/>
                </a:solidFill>
              </a:rPr>
            </a:br>
            <a:r>
              <a:rPr lang="tr-TR" sz="1600" b="1" dirty="0" smtClean="0">
                <a:solidFill>
                  <a:schemeClr val="bg1"/>
                </a:solidFill>
              </a:rPr>
              <a:t>Ceylan </a:t>
            </a:r>
            <a:r>
              <a:rPr lang="tr-TR" sz="1600" b="1" dirty="0" err="1" smtClean="0">
                <a:solidFill>
                  <a:schemeClr val="bg1"/>
                </a:solidFill>
              </a:rPr>
              <a:t>Intercontinental</a:t>
            </a:r>
            <a:r>
              <a:rPr lang="tr-TR" sz="1600" b="1" dirty="0" smtClean="0">
                <a:solidFill>
                  <a:schemeClr val="bg1"/>
                </a:solidFill>
              </a:rPr>
              <a:t> Oteli, İstanbul</a:t>
            </a:r>
            <a:endParaRPr lang="tr-TR" b="1" dirty="0" smtClean="0">
              <a:solidFill>
                <a:schemeClr val="bg1"/>
              </a:solidFill>
            </a:endParaRPr>
          </a:p>
        </p:txBody>
      </p:sp>
    </p:spTree>
    <p:extLst>
      <p:ext uri="{BB962C8B-B14F-4D97-AF65-F5344CB8AC3E}">
        <p14:creationId xmlns:p14="http://schemas.microsoft.com/office/powerpoint/2010/main" val="20108305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122" name="Title 1"/>
          <p:cNvSpPr>
            <a:spLocks noGrp="1"/>
          </p:cNvSpPr>
          <p:nvPr>
            <p:ph type="title"/>
          </p:nvPr>
        </p:nvSpPr>
        <p:spPr>
          <a:xfrm>
            <a:off x="1095375" y="817563"/>
            <a:ext cx="7210425" cy="5430837"/>
          </a:xfrm>
        </p:spPr>
        <p:txBody>
          <a:bodyPr/>
          <a:lstStyle/>
          <a:p>
            <a:pPr eaLnBrk="1" hangingPunct="1"/>
            <a:r>
              <a:rPr lang="tr-TR" dirty="0" smtClean="0">
                <a:solidFill>
                  <a:schemeClr val="bg1"/>
                </a:solidFill>
              </a:rPr>
              <a:t/>
            </a:r>
            <a:br>
              <a:rPr lang="tr-TR" dirty="0" smtClean="0">
                <a:solidFill>
                  <a:schemeClr val="bg1"/>
                </a:solidFill>
              </a:rPr>
            </a:br>
            <a:r>
              <a:rPr lang="tr-TR" dirty="0" smtClean="0">
                <a:solidFill>
                  <a:schemeClr val="bg1"/>
                </a:solidFill>
              </a:rPr>
              <a:t/>
            </a:r>
            <a:br>
              <a:rPr lang="tr-TR" dirty="0" smtClean="0">
                <a:solidFill>
                  <a:schemeClr val="bg1"/>
                </a:solidFill>
              </a:rPr>
            </a:br>
            <a:r>
              <a:rPr lang="tr-TR" sz="2800" b="1" dirty="0" smtClean="0">
                <a:solidFill>
                  <a:schemeClr val="bg1"/>
                </a:solidFill>
              </a:rPr>
              <a:t>Yönetim Kurulu </a:t>
            </a:r>
            <a:r>
              <a:rPr lang="tr-TR" sz="2800" b="1" dirty="0" smtClean="0">
                <a:solidFill>
                  <a:schemeClr val="bg1"/>
                </a:solidFill>
              </a:rPr>
              <a:t>Başkan Yardımcısı</a:t>
            </a:r>
            <a:br>
              <a:rPr lang="tr-TR" sz="2800" b="1" dirty="0" smtClean="0">
                <a:solidFill>
                  <a:schemeClr val="bg1"/>
                </a:solidFill>
              </a:rPr>
            </a:br>
            <a:r>
              <a:rPr lang="tr-TR" sz="2800" b="1" dirty="0" smtClean="0">
                <a:solidFill>
                  <a:schemeClr val="bg1"/>
                </a:solidFill>
              </a:rPr>
              <a:t>Tayfun BAYAZIT</a:t>
            </a:r>
            <a:r>
              <a:rPr lang="tr-TR" dirty="0" smtClean="0">
                <a:solidFill>
                  <a:schemeClr val="bg1"/>
                </a:solidFill>
              </a:rPr>
              <a:t/>
            </a:r>
            <a:br>
              <a:rPr lang="tr-TR" dirty="0" smtClean="0">
                <a:solidFill>
                  <a:schemeClr val="bg1"/>
                </a:solidFill>
              </a:rPr>
            </a:br>
            <a:r>
              <a:rPr lang="tr-TR" dirty="0" smtClean="0">
                <a:solidFill>
                  <a:schemeClr val="bg1"/>
                </a:solidFill>
              </a:rPr>
              <a:t/>
            </a:r>
            <a:br>
              <a:rPr lang="tr-TR" dirty="0" smtClean="0">
                <a:solidFill>
                  <a:schemeClr val="bg1"/>
                </a:solidFill>
              </a:rPr>
            </a:br>
            <a:endParaRPr lang="tr-TR" b="1" dirty="0" smtClean="0">
              <a:solidFill>
                <a:schemeClr val="bg1"/>
              </a:solidFill>
            </a:endParaRPr>
          </a:p>
        </p:txBody>
      </p:sp>
    </p:spTree>
    <p:extLst>
      <p:ext uri="{BB962C8B-B14F-4D97-AF65-F5344CB8AC3E}">
        <p14:creationId xmlns:p14="http://schemas.microsoft.com/office/powerpoint/2010/main" val="23881302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507413" cy="1143000"/>
          </a:xfrm>
          <a:blipFill>
            <a:blip r:embed="rId3"/>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eaLnBrk="1" fontAlgn="auto" hangingPunct="1">
              <a:spcAft>
                <a:spcPts val="0"/>
              </a:spcAft>
              <a:defRPr/>
            </a:pPr>
            <a:r>
              <a:rPr lang="tr-TR" sz="2500" dirty="0" smtClean="0">
                <a:solidFill>
                  <a:schemeClr val="bg1"/>
                </a:solidFill>
              </a:rPr>
              <a:t>Ekonomik ve Mali İşler Komisyonu- 2010 </a:t>
            </a:r>
            <a:endParaRPr lang="tr-TR" sz="2500" dirty="0">
              <a:solidFill>
                <a:schemeClr val="bg1"/>
              </a:solidFill>
            </a:endParaRPr>
          </a:p>
        </p:txBody>
      </p:sp>
      <p:graphicFrame>
        <p:nvGraphicFramePr>
          <p:cNvPr id="14" name="13 İçerik Yer Tutucusu"/>
          <p:cNvGraphicFramePr>
            <a:graphicFrameLocks noGrp="1"/>
          </p:cNvGraphicFramePr>
          <p:nvPr>
            <p:ph idx="1"/>
          </p:nvPr>
        </p:nvGraphicFramePr>
        <p:xfrm>
          <a:off x="500034" y="1785926"/>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68176380"/>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507413" cy="1143000"/>
          </a:xfrm>
          <a:blipFill>
            <a:blip r:embed="rId3"/>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eaLnBrk="1" fontAlgn="auto" hangingPunct="1">
              <a:spcAft>
                <a:spcPts val="0"/>
              </a:spcAft>
              <a:defRPr/>
            </a:pPr>
            <a:r>
              <a:rPr lang="tr-TR" sz="2500" dirty="0" smtClean="0">
                <a:solidFill>
                  <a:schemeClr val="bg1"/>
                </a:solidFill>
              </a:rPr>
              <a:t>Ekonomik ve Mali İşler Komisyonu- 2011 </a:t>
            </a:r>
            <a:endParaRPr lang="tr-TR" sz="2500" dirty="0">
              <a:solidFill>
                <a:schemeClr val="bg1"/>
              </a:solidFill>
            </a:endParaRPr>
          </a:p>
        </p:txBody>
      </p:sp>
      <p:graphicFrame>
        <p:nvGraphicFramePr>
          <p:cNvPr id="14" name="13 İçerik Yer Tutucusu"/>
          <p:cNvGraphicFramePr>
            <a:graphicFrameLocks noGrp="1"/>
          </p:cNvGraphicFramePr>
          <p:nvPr>
            <p:ph idx="1"/>
          </p:nvPr>
        </p:nvGraphicFramePr>
        <p:xfrm>
          <a:off x="500034" y="1785926"/>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08543025"/>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9"/>
            <a:ext cx="8507288" cy="1143000"/>
          </a:xfrm>
          <a:blipFill dpi="0" rotWithShape="1">
            <a:blip r:embed="rId3">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eaLnBrk="1" fontAlgn="auto" hangingPunct="1">
              <a:spcAft>
                <a:spcPts val="0"/>
              </a:spcAft>
              <a:defRPr/>
            </a:pPr>
            <a:r>
              <a:rPr lang="tr-TR" sz="2800" dirty="0" smtClean="0">
                <a:solidFill>
                  <a:schemeClr val="bg1"/>
                </a:solidFill>
              </a:rPr>
              <a:t>Sanayi, Hizmetler ve Tarım Komisyonu- 2010 </a:t>
            </a:r>
            <a:endParaRPr lang="tr-TR" sz="2800" dirty="0">
              <a:solidFill>
                <a:schemeClr val="bg1"/>
              </a:solidFill>
            </a:endParaRPr>
          </a:p>
        </p:txBody>
      </p:sp>
      <p:graphicFrame>
        <p:nvGraphicFramePr>
          <p:cNvPr id="14" name="13 İçerik Yer Tutucusu"/>
          <p:cNvGraphicFramePr>
            <a:graphicFrameLocks noGrp="1"/>
          </p:cNvGraphicFramePr>
          <p:nvPr>
            <p:ph idx="1"/>
            <p:extLst>
              <p:ext uri="{D42A27DB-BD31-4B8C-83A1-F6EECF244321}">
                <p14:modId xmlns:p14="http://schemas.microsoft.com/office/powerpoint/2010/main" val="2334415063"/>
              </p:ext>
            </p:extLst>
          </p:nvPr>
        </p:nvGraphicFramePr>
        <p:xfrm>
          <a:off x="500034" y="1785926"/>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00143127"/>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9"/>
            <a:ext cx="8507288" cy="1143000"/>
          </a:xfrm>
          <a:blipFill dpi="0" rotWithShape="1">
            <a:blip r:embed="rId3">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eaLnBrk="1" fontAlgn="auto" hangingPunct="1">
              <a:spcAft>
                <a:spcPts val="0"/>
              </a:spcAft>
              <a:defRPr/>
            </a:pPr>
            <a:r>
              <a:rPr lang="tr-TR" sz="2600" dirty="0" smtClean="0">
                <a:solidFill>
                  <a:schemeClr val="bg1"/>
                </a:solidFill>
              </a:rPr>
              <a:t>Sanayi, Hizmetler ve Tarım Komisyonu- 2011 </a:t>
            </a:r>
            <a:endParaRPr lang="tr-TR" sz="2600" dirty="0">
              <a:solidFill>
                <a:schemeClr val="bg1"/>
              </a:solidFill>
            </a:endParaRPr>
          </a:p>
        </p:txBody>
      </p:sp>
      <p:graphicFrame>
        <p:nvGraphicFramePr>
          <p:cNvPr id="14" name="13 İçerik Yer Tutucusu"/>
          <p:cNvGraphicFramePr>
            <a:graphicFrameLocks noGrp="1"/>
          </p:cNvGraphicFramePr>
          <p:nvPr>
            <p:ph idx="1"/>
            <p:extLst>
              <p:ext uri="{D42A27DB-BD31-4B8C-83A1-F6EECF244321}">
                <p14:modId xmlns:p14="http://schemas.microsoft.com/office/powerpoint/2010/main" val="2870116284"/>
              </p:ext>
            </p:extLst>
          </p:nvPr>
        </p:nvGraphicFramePr>
        <p:xfrm>
          <a:off x="500034" y="1785926"/>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6737963"/>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2" y="274639"/>
            <a:ext cx="8507413" cy="1143000"/>
          </a:xfrm>
          <a:blipFill dpi="0" rotWithShape="1">
            <a:blip r:embed="rId3">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fontAlgn="auto">
              <a:spcAft>
                <a:spcPts val="0"/>
              </a:spcAft>
              <a:defRPr/>
            </a:pPr>
            <a:r>
              <a:rPr lang="tr-TR" sz="2600" dirty="0">
                <a:solidFill>
                  <a:schemeClr val="bg1"/>
                </a:solidFill>
              </a:rPr>
              <a:t>Şirket İşleri Komisyonu - 2010</a:t>
            </a:r>
          </a:p>
        </p:txBody>
      </p:sp>
      <p:graphicFrame>
        <p:nvGraphicFramePr>
          <p:cNvPr id="14" name="13 İçerik Yer Tutucusu"/>
          <p:cNvGraphicFramePr>
            <a:graphicFrameLocks noGrp="1"/>
          </p:cNvGraphicFramePr>
          <p:nvPr>
            <p:ph idx="1"/>
            <p:extLst>
              <p:ext uri="{D42A27DB-BD31-4B8C-83A1-F6EECF244321}">
                <p14:modId xmlns:p14="http://schemas.microsoft.com/office/powerpoint/2010/main" val="4113803969"/>
              </p:ext>
            </p:extLst>
          </p:nvPr>
        </p:nvGraphicFramePr>
        <p:xfrm>
          <a:off x="500034" y="1785926"/>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53319814"/>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Başlık 1"/>
          <p:cNvSpPr>
            <a:spLocks noGrp="1"/>
          </p:cNvSpPr>
          <p:nvPr>
            <p:ph type="title"/>
          </p:nvPr>
        </p:nvSpPr>
        <p:spPr/>
        <p:txBody>
          <a:bodyPr/>
          <a:lstStyle/>
          <a:p>
            <a:endParaRPr lang="tr-TR" smtClean="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261059407"/>
              </p:ext>
            </p:extLst>
          </p:nvPr>
        </p:nvGraphicFramePr>
        <p:xfrm>
          <a:off x="457200" y="1600200"/>
          <a:ext cx="8229600" cy="5141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1 Başlık"/>
          <p:cNvSpPr txBox="1">
            <a:spLocks/>
          </p:cNvSpPr>
          <p:nvPr/>
        </p:nvSpPr>
        <p:spPr>
          <a:xfrm>
            <a:off x="457202" y="274639"/>
            <a:ext cx="8507413" cy="1143000"/>
          </a:xfrm>
          <a:prstGeom prst="rect">
            <a:avLst/>
          </a:prstGeom>
          <a:blipFill dpi="0" rotWithShape="1">
            <a:blip r:embed="rId8">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anchor="ctr"/>
          <a:lstStyle>
            <a:lvl1pPr algn="ctr" defTabSz="9144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l">
              <a:defRPr/>
            </a:pPr>
            <a:r>
              <a:rPr lang="tr-TR" sz="2600" dirty="0" smtClean="0">
                <a:solidFill>
                  <a:schemeClr val="bg1"/>
                </a:solidFill>
              </a:rPr>
              <a:t>Şirket İşleri Komisyonu - 2011</a:t>
            </a:r>
            <a:endParaRPr lang="tr-TR" sz="2600" dirty="0">
              <a:solidFill>
                <a:schemeClr val="bg1"/>
              </a:solidFill>
            </a:endParaRPr>
          </a:p>
        </p:txBody>
      </p:sp>
    </p:spTree>
    <p:extLst>
      <p:ext uri="{BB962C8B-B14F-4D97-AF65-F5344CB8AC3E}">
        <p14:creationId xmlns:p14="http://schemas.microsoft.com/office/powerpoint/2010/main" val="24363400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9"/>
            <a:ext cx="8507288" cy="1143000"/>
          </a:xfrm>
          <a:blipFill dpi="0" rotWithShape="1">
            <a:blip r:embed="rId3">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eaLnBrk="1" fontAlgn="auto" hangingPunct="1">
              <a:spcAft>
                <a:spcPts val="0"/>
              </a:spcAft>
              <a:defRPr/>
            </a:pPr>
            <a:r>
              <a:rPr lang="tr-TR" sz="2600" dirty="0" smtClean="0">
                <a:solidFill>
                  <a:schemeClr val="bg1"/>
                </a:solidFill>
              </a:rPr>
              <a:t>Bölgesel Gelişme ve İş Dünyası Kuruluşlarıyla </a:t>
            </a:r>
            <a:br>
              <a:rPr lang="tr-TR" sz="2600" dirty="0" smtClean="0">
                <a:solidFill>
                  <a:schemeClr val="bg1"/>
                </a:solidFill>
              </a:rPr>
            </a:br>
            <a:r>
              <a:rPr lang="tr-TR" sz="2600" dirty="0" smtClean="0">
                <a:solidFill>
                  <a:schemeClr val="bg1"/>
                </a:solidFill>
              </a:rPr>
              <a:t>İlişkiler Komisyonu- 2010</a:t>
            </a:r>
            <a:endParaRPr lang="tr-TR" sz="2600" dirty="0">
              <a:solidFill>
                <a:schemeClr val="bg1"/>
              </a:solidFill>
            </a:endParaRPr>
          </a:p>
        </p:txBody>
      </p:sp>
      <p:graphicFrame>
        <p:nvGraphicFramePr>
          <p:cNvPr id="14" name="13 İçerik Yer Tutucusu"/>
          <p:cNvGraphicFramePr>
            <a:graphicFrameLocks noGrp="1"/>
          </p:cNvGraphicFramePr>
          <p:nvPr>
            <p:ph idx="1"/>
            <p:extLst>
              <p:ext uri="{D42A27DB-BD31-4B8C-83A1-F6EECF244321}">
                <p14:modId xmlns:p14="http://schemas.microsoft.com/office/powerpoint/2010/main" val="1129375303"/>
              </p:ext>
            </p:extLst>
          </p:nvPr>
        </p:nvGraphicFramePr>
        <p:xfrm>
          <a:off x="500034" y="1785926"/>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40731154"/>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9"/>
            <a:ext cx="8507288" cy="1143000"/>
          </a:xfrm>
          <a:blipFill dpi="0" rotWithShape="1">
            <a:blip r:embed="rId3">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eaLnBrk="1" fontAlgn="auto" hangingPunct="1">
              <a:spcAft>
                <a:spcPts val="0"/>
              </a:spcAft>
              <a:defRPr/>
            </a:pPr>
            <a:r>
              <a:rPr lang="tr-TR" sz="2600" dirty="0" smtClean="0">
                <a:solidFill>
                  <a:schemeClr val="bg1"/>
                </a:solidFill>
              </a:rPr>
              <a:t>Bölgesel Gelişme ve İş Dünyası Kuruluşlarıyla </a:t>
            </a:r>
            <a:br>
              <a:rPr lang="tr-TR" sz="2600" dirty="0" smtClean="0">
                <a:solidFill>
                  <a:schemeClr val="bg1"/>
                </a:solidFill>
              </a:rPr>
            </a:br>
            <a:r>
              <a:rPr lang="tr-TR" sz="2600" dirty="0" smtClean="0">
                <a:solidFill>
                  <a:schemeClr val="bg1"/>
                </a:solidFill>
              </a:rPr>
              <a:t>İlişkiler Komisyonu- 2011 </a:t>
            </a:r>
            <a:endParaRPr lang="tr-TR" sz="2600" dirty="0">
              <a:solidFill>
                <a:schemeClr val="bg1"/>
              </a:solidFill>
            </a:endParaRPr>
          </a:p>
        </p:txBody>
      </p:sp>
      <p:graphicFrame>
        <p:nvGraphicFramePr>
          <p:cNvPr id="14" name="13 İçerik Yer Tutucusu"/>
          <p:cNvGraphicFramePr>
            <a:graphicFrameLocks noGrp="1"/>
          </p:cNvGraphicFramePr>
          <p:nvPr>
            <p:ph idx="1"/>
            <p:extLst>
              <p:ext uri="{D42A27DB-BD31-4B8C-83A1-F6EECF244321}">
                <p14:modId xmlns:p14="http://schemas.microsoft.com/office/powerpoint/2010/main" val="4040705022"/>
              </p:ext>
            </p:extLst>
          </p:nvPr>
        </p:nvGraphicFramePr>
        <p:xfrm>
          <a:off x="500034" y="1785926"/>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33474108"/>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algn="l"/>
            <a:r>
              <a:rPr lang="tr-TR" sz="3200" dirty="0"/>
              <a:t>Sosyal İşler Komisyonu- </a:t>
            </a:r>
            <a:r>
              <a:rPr lang="tr-TR" sz="3200" dirty="0" smtClean="0"/>
              <a:t>2011  </a:t>
            </a:r>
            <a:endParaRPr lang="tr-TR" sz="3200" dirty="0"/>
          </a:p>
        </p:txBody>
      </p:sp>
      <p:pic>
        <p:nvPicPr>
          <p:cNvPr id="4" name="Picture 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40352" y="502960"/>
            <a:ext cx="864096" cy="720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up 15"/>
          <p:cNvGrpSpPr/>
          <p:nvPr/>
        </p:nvGrpSpPr>
        <p:grpSpPr>
          <a:xfrm>
            <a:off x="457200" y="1600201"/>
            <a:ext cx="8229600" cy="4525962"/>
            <a:chOff x="457200" y="1600201"/>
            <a:chExt cx="8229600" cy="4525962"/>
          </a:xfrm>
        </p:grpSpPr>
        <p:sp>
          <p:nvSpPr>
            <p:cNvPr id="8" name="Serbest Form 7"/>
            <p:cNvSpPr/>
            <p:nvPr/>
          </p:nvSpPr>
          <p:spPr>
            <a:xfrm>
              <a:off x="457200" y="1600201"/>
              <a:ext cx="8229600" cy="1051932"/>
            </a:xfrm>
            <a:custGeom>
              <a:avLst/>
              <a:gdLst>
                <a:gd name="connsiteX0" fmla="*/ 0 w 8229600"/>
                <a:gd name="connsiteY0" fmla="*/ 105193 h 1051932"/>
                <a:gd name="connsiteX1" fmla="*/ 105193 w 8229600"/>
                <a:gd name="connsiteY1" fmla="*/ 0 h 1051932"/>
                <a:gd name="connsiteX2" fmla="*/ 8124407 w 8229600"/>
                <a:gd name="connsiteY2" fmla="*/ 0 h 1051932"/>
                <a:gd name="connsiteX3" fmla="*/ 8229600 w 8229600"/>
                <a:gd name="connsiteY3" fmla="*/ 105193 h 1051932"/>
                <a:gd name="connsiteX4" fmla="*/ 8229600 w 8229600"/>
                <a:gd name="connsiteY4" fmla="*/ 946739 h 1051932"/>
                <a:gd name="connsiteX5" fmla="*/ 8124407 w 8229600"/>
                <a:gd name="connsiteY5" fmla="*/ 1051932 h 1051932"/>
                <a:gd name="connsiteX6" fmla="*/ 105193 w 8229600"/>
                <a:gd name="connsiteY6" fmla="*/ 1051932 h 1051932"/>
                <a:gd name="connsiteX7" fmla="*/ 0 w 8229600"/>
                <a:gd name="connsiteY7" fmla="*/ 946739 h 1051932"/>
                <a:gd name="connsiteX8" fmla="*/ 0 w 8229600"/>
                <a:gd name="connsiteY8" fmla="*/ 105193 h 1051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1051932">
                  <a:moveTo>
                    <a:pt x="0" y="105193"/>
                  </a:moveTo>
                  <a:cubicBezTo>
                    <a:pt x="0" y="47097"/>
                    <a:pt x="47097" y="0"/>
                    <a:pt x="105193" y="0"/>
                  </a:cubicBezTo>
                  <a:lnTo>
                    <a:pt x="8124407" y="0"/>
                  </a:lnTo>
                  <a:cubicBezTo>
                    <a:pt x="8182503" y="0"/>
                    <a:pt x="8229600" y="47097"/>
                    <a:pt x="8229600" y="105193"/>
                  </a:cubicBezTo>
                  <a:lnTo>
                    <a:pt x="8229600" y="946739"/>
                  </a:lnTo>
                  <a:cubicBezTo>
                    <a:pt x="8229600" y="1004835"/>
                    <a:pt x="8182503" y="1051932"/>
                    <a:pt x="8124407" y="1051932"/>
                  </a:cubicBezTo>
                  <a:lnTo>
                    <a:pt x="105193" y="1051932"/>
                  </a:lnTo>
                  <a:cubicBezTo>
                    <a:pt x="47097" y="1051932"/>
                    <a:pt x="0" y="1004835"/>
                    <a:pt x="0" y="946739"/>
                  </a:cubicBezTo>
                  <a:lnTo>
                    <a:pt x="0" y="10519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7313" tIns="76200" rIns="76201" bIns="76200" numCol="1" spcCol="1270" anchor="ctr" anchorCtr="0">
              <a:noAutofit/>
            </a:bodyPr>
            <a:lstStyle/>
            <a:p>
              <a:pPr lvl="0" algn="l" defTabSz="889000">
                <a:lnSpc>
                  <a:spcPct val="90000"/>
                </a:lnSpc>
                <a:spcBef>
                  <a:spcPct val="0"/>
                </a:spcBef>
                <a:spcAft>
                  <a:spcPct val="35000"/>
                </a:spcAft>
              </a:pPr>
              <a:r>
                <a:rPr lang="tr-TR" sz="2000" b="0" kern="1200" dirty="0" smtClean="0"/>
                <a:t>“</a:t>
              </a:r>
              <a:r>
                <a:rPr lang="tr-TR" sz="2000" kern="1200" dirty="0" smtClean="0"/>
                <a:t>2050’ye Doğru Nüfusbilim ve Yönetim” </a:t>
              </a:r>
              <a:r>
                <a:rPr lang="tr-TR" sz="2000" b="0" kern="1200" dirty="0" smtClean="0"/>
                <a:t>ve  “Eğitim</a:t>
              </a:r>
              <a:r>
                <a:rPr lang="tr-TR" sz="2000" kern="1200" dirty="0" smtClean="0"/>
                <a:t>” Raporları</a:t>
              </a:r>
            </a:p>
          </p:txBody>
        </p:sp>
        <p:sp>
          <p:nvSpPr>
            <p:cNvPr id="10" name="Serbest Form 9"/>
            <p:cNvSpPr/>
            <p:nvPr/>
          </p:nvSpPr>
          <p:spPr>
            <a:xfrm>
              <a:off x="457200" y="2757327"/>
              <a:ext cx="8229600" cy="1051932"/>
            </a:xfrm>
            <a:custGeom>
              <a:avLst/>
              <a:gdLst>
                <a:gd name="connsiteX0" fmla="*/ 0 w 8229600"/>
                <a:gd name="connsiteY0" fmla="*/ 105193 h 1051932"/>
                <a:gd name="connsiteX1" fmla="*/ 105193 w 8229600"/>
                <a:gd name="connsiteY1" fmla="*/ 0 h 1051932"/>
                <a:gd name="connsiteX2" fmla="*/ 8124407 w 8229600"/>
                <a:gd name="connsiteY2" fmla="*/ 0 h 1051932"/>
                <a:gd name="connsiteX3" fmla="*/ 8229600 w 8229600"/>
                <a:gd name="connsiteY3" fmla="*/ 105193 h 1051932"/>
                <a:gd name="connsiteX4" fmla="*/ 8229600 w 8229600"/>
                <a:gd name="connsiteY4" fmla="*/ 946739 h 1051932"/>
                <a:gd name="connsiteX5" fmla="*/ 8124407 w 8229600"/>
                <a:gd name="connsiteY5" fmla="*/ 1051932 h 1051932"/>
                <a:gd name="connsiteX6" fmla="*/ 105193 w 8229600"/>
                <a:gd name="connsiteY6" fmla="*/ 1051932 h 1051932"/>
                <a:gd name="connsiteX7" fmla="*/ 0 w 8229600"/>
                <a:gd name="connsiteY7" fmla="*/ 946739 h 1051932"/>
                <a:gd name="connsiteX8" fmla="*/ 0 w 8229600"/>
                <a:gd name="connsiteY8" fmla="*/ 105193 h 1051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1051932">
                  <a:moveTo>
                    <a:pt x="0" y="105193"/>
                  </a:moveTo>
                  <a:cubicBezTo>
                    <a:pt x="0" y="47097"/>
                    <a:pt x="47097" y="0"/>
                    <a:pt x="105193" y="0"/>
                  </a:cubicBezTo>
                  <a:lnTo>
                    <a:pt x="8124407" y="0"/>
                  </a:lnTo>
                  <a:cubicBezTo>
                    <a:pt x="8182503" y="0"/>
                    <a:pt x="8229600" y="47097"/>
                    <a:pt x="8229600" y="105193"/>
                  </a:cubicBezTo>
                  <a:lnTo>
                    <a:pt x="8229600" y="946739"/>
                  </a:lnTo>
                  <a:cubicBezTo>
                    <a:pt x="8229600" y="1004835"/>
                    <a:pt x="8182503" y="1051932"/>
                    <a:pt x="8124407" y="1051932"/>
                  </a:cubicBezTo>
                  <a:lnTo>
                    <a:pt x="105193" y="1051932"/>
                  </a:lnTo>
                  <a:cubicBezTo>
                    <a:pt x="47097" y="1051932"/>
                    <a:pt x="0" y="1004835"/>
                    <a:pt x="0" y="946739"/>
                  </a:cubicBezTo>
                  <a:lnTo>
                    <a:pt x="0" y="10519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7313" tIns="76200" rIns="76201" bIns="76200" numCol="1" spcCol="1270" anchor="ctr" anchorCtr="0">
              <a:noAutofit/>
            </a:bodyPr>
            <a:lstStyle/>
            <a:p>
              <a:pPr lvl="0" algn="l" defTabSz="889000">
                <a:lnSpc>
                  <a:spcPct val="90000"/>
                </a:lnSpc>
                <a:spcBef>
                  <a:spcPct val="0"/>
                </a:spcBef>
                <a:spcAft>
                  <a:spcPct val="35000"/>
                </a:spcAft>
              </a:pPr>
              <a:r>
                <a:rPr lang="tr-TR" sz="2000" b="0" kern="1200" dirty="0" smtClean="0"/>
                <a:t>TÜSİAD-Koç Üniversitesi Ekonomik Araştırma Forumu:  “Türkiye’de İstihdam Politikası” Konferansı</a:t>
              </a:r>
              <a:endParaRPr lang="tr-TR" sz="2000" b="0" kern="1200" dirty="0"/>
            </a:p>
          </p:txBody>
        </p:sp>
        <p:sp>
          <p:nvSpPr>
            <p:cNvPr id="11" name="Yuvarlatılmış Dikdörtgen 10"/>
            <p:cNvSpPr/>
            <p:nvPr/>
          </p:nvSpPr>
          <p:spPr>
            <a:xfrm>
              <a:off x="562393" y="2862520"/>
              <a:ext cx="1645920" cy="841546"/>
            </a:xfrm>
            <a:prstGeom prst="roundRect">
              <a:avLst>
                <a:gd name="adj" fmla="val 10000"/>
              </a:avLst>
            </a:prstGeom>
            <a:blipFill>
              <a:blip r:embed="rId4" cstate="screen">
                <a:extLst>
                  <a:ext uri="{28A0092B-C50C-407E-A947-70E740481C1C}">
                    <a14:useLocalDpi xmlns:a14="http://schemas.microsoft.com/office/drawing/2010/main"/>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2" name="Serbest Form 11"/>
            <p:cNvSpPr/>
            <p:nvPr/>
          </p:nvSpPr>
          <p:spPr>
            <a:xfrm>
              <a:off x="457200" y="3914453"/>
              <a:ext cx="8229600" cy="1051932"/>
            </a:xfrm>
            <a:custGeom>
              <a:avLst/>
              <a:gdLst>
                <a:gd name="connsiteX0" fmla="*/ 0 w 8229600"/>
                <a:gd name="connsiteY0" fmla="*/ 105193 h 1051932"/>
                <a:gd name="connsiteX1" fmla="*/ 105193 w 8229600"/>
                <a:gd name="connsiteY1" fmla="*/ 0 h 1051932"/>
                <a:gd name="connsiteX2" fmla="*/ 8124407 w 8229600"/>
                <a:gd name="connsiteY2" fmla="*/ 0 h 1051932"/>
                <a:gd name="connsiteX3" fmla="*/ 8229600 w 8229600"/>
                <a:gd name="connsiteY3" fmla="*/ 105193 h 1051932"/>
                <a:gd name="connsiteX4" fmla="*/ 8229600 w 8229600"/>
                <a:gd name="connsiteY4" fmla="*/ 946739 h 1051932"/>
                <a:gd name="connsiteX5" fmla="*/ 8124407 w 8229600"/>
                <a:gd name="connsiteY5" fmla="*/ 1051932 h 1051932"/>
                <a:gd name="connsiteX6" fmla="*/ 105193 w 8229600"/>
                <a:gd name="connsiteY6" fmla="*/ 1051932 h 1051932"/>
                <a:gd name="connsiteX7" fmla="*/ 0 w 8229600"/>
                <a:gd name="connsiteY7" fmla="*/ 946739 h 1051932"/>
                <a:gd name="connsiteX8" fmla="*/ 0 w 8229600"/>
                <a:gd name="connsiteY8" fmla="*/ 105193 h 1051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1051932">
                  <a:moveTo>
                    <a:pt x="0" y="105193"/>
                  </a:moveTo>
                  <a:cubicBezTo>
                    <a:pt x="0" y="47097"/>
                    <a:pt x="47097" y="0"/>
                    <a:pt x="105193" y="0"/>
                  </a:cubicBezTo>
                  <a:lnTo>
                    <a:pt x="8124407" y="0"/>
                  </a:lnTo>
                  <a:cubicBezTo>
                    <a:pt x="8182503" y="0"/>
                    <a:pt x="8229600" y="47097"/>
                    <a:pt x="8229600" y="105193"/>
                  </a:cubicBezTo>
                  <a:lnTo>
                    <a:pt x="8229600" y="946739"/>
                  </a:lnTo>
                  <a:cubicBezTo>
                    <a:pt x="8229600" y="1004835"/>
                    <a:pt x="8182503" y="1051932"/>
                    <a:pt x="8124407" y="1051932"/>
                  </a:cubicBezTo>
                  <a:lnTo>
                    <a:pt x="105193" y="1051932"/>
                  </a:lnTo>
                  <a:cubicBezTo>
                    <a:pt x="47097" y="1051932"/>
                    <a:pt x="0" y="1004835"/>
                    <a:pt x="0" y="946739"/>
                  </a:cubicBezTo>
                  <a:lnTo>
                    <a:pt x="0" y="10519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7313" tIns="76200" rIns="76201" bIns="76200" numCol="1" spcCol="1270" anchor="ctr" anchorCtr="0">
              <a:noAutofit/>
            </a:bodyPr>
            <a:lstStyle/>
            <a:p>
              <a:pPr lvl="0" algn="just" defTabSz="889000">
                <a:lnSpc>
                  <a:spcPct val="90000"/>
                </a:lnSpc>
                <a:spcBef>
                  <a:spcPct val="0"/>
                </a:spcBef>
                <a:spcAft>
                  <a:spcPct val="35000"/>
                </a:spcAft>
              </a:pPr>
              <a:r>
                <a:rPr lang="tr-TR" sz="2000" b="0" kern="1200" dirty="0" smtClean="0"/>
                <a:t>“Çalışma Hayatında Kadın” temalı kısa film ve  konferans</a:t>
              </a:r>
              <a:endParaRPr lang="tr-TR" sz="2000" b="0" kern="1200" dirty="0"/>
            </a:p>
          </p:txBody>
        </p:sp>
        <p:sp>
          <p:nvSpPr>
            <p:cNvPr id="13" name="Yuvarlatılmış Dikdörtgen 12"/>
            <p:cNvSpPr/>
            <p:nvPr/>
          </p:nvSpPr>
          <p:spPr>
            <a:xfrm>
              <a:off x="539547" y="1700807"/>
              <a:ext cx="1645920" cy="841546"/>
            </a:xfrm>
            <a:prstGeom prst="roundRect">
              <a:avLst>
                <a:gd name="adj" fmla="val 10000"/>
              </a:avLst>
            </a:prstGeom>
            <a:blipFill>
              <a:blip r:embed="rId5" cstate="screen">
                <a:extLst>
                  <a:ext uri="{28A0092B-C50C-407E-A947-70E740481C1C}">
                    <a14:useLocalDpi xmlns:a14="http://schemas.microsoft.com/office/drawing/2010/main"/>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4" name="Serbest Form 13"/>
            <p:cNvSpPr/>
            <p:nvPr/>
          </p:nvSpPr>
          <p:spPr>
            <a:xfrm>
              <a:off x="457200" y="5074231"/>
              <a:ext cx="8229600" cy="1051932"/>
            </a:xfrm>
            <a:custGeom>
              <a:avLst/>
              <a:gdLst>
                <a:gd name="connsiteX0" fmla="*/ 0 w 8229600"/>
                <a:gd name="connsiteY0" fmla="*/ 105193 h 1051932"/>
                <a:gd name="connsiteX1" fmla="*/ 105193 w 8229600"/>
                <a:gd name="connsiteY1" fmla="*/ 0 h 1051932"/>
                <a:gd name="connsiteX2" fmla="*/ 8124407 w 8229600"/>
                <a:gd name="connsiteY2" fmla="*/ 0 h 1051932"/>
                <a:gd name="connsiteX3" fmla="*/ 8229600 w 8229600"/>
                <a:gd name="connsiteY3" fmla="*/ 105193 h 1051932"/>
                <a:gd name="connsiteX4" fmla="*/ 8229600 w 8229600"/>
                <a:gd name="connsiteY4" fmla="*/ 946739 h 1051932"/>
                <a:gd name="connsiteX5" fmla="*/ 8124407 w 8229600"/>
                <a:gd name="connsiteY5" fmla="*/ 1051932 h 1051932"/>
                <a:gd name="connsiteX6" fmla="*/ 105193 w 8229600"/>
                <a:gd name="connsiteY6" fmla="*/ 1051932 h 1051932"/>
                <a:gd name="connsiteX7" fmla="*/ 0 w 8229600"/>
                <a:gd name="connsiteY7" fmla="*/ 946739 h 1051932"/>
                <a:gd name="connsiteX8" fmla="*/ 0 w 8229600"/>
                <a:gd name="connsiteY8" fmla="*/ 105193 h 1051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1051932">
                  <a:moveTo>
                    <a:pt x="0" y="105193"/>
                  </a:moveTo>
                  <a:cubicBezTo>
                    <a:pt x="0" y="47097"/>
                    <a:pt x="47097" y="0"/>
                    <a:pt x="105193" y="0"/>
                  </a:cubicBezTo>
                  <a:lnTo>
                    <a:pt x="8124407" y="0"/>
                  </a:lnTo>
                  <a:cubicBezTo>
                    <a:pt x="8182503" y="0"/>
                    <a:pt x="8229600" y="47097"/>
                    <a:pt x="8229600" y="105193"/>
                  </a:cubicBezTo>
                  <a:lnTo>
                    <a:pt x="8229600" y="946739"/>
                  </a:lnTo>
                  <a:cubicBezTo>
                    <a:pt x="8229600" y="1004835"/>
                    <a:pt x="8182503" y="1051932"/>
                    <a:pt x="8124407" y="1051932"/>
                  </a:cubicBezTo>
                  <a:lnTo>
                    <a:pt x="105193" y="1051932"/>
                  </a:lnTo>
                  <a:cubicBezTo>
                    <a:pt x="47097" y="1051932"/>
                    <a:pt x="0" y="1004835"/>
                    <a:pt x="0" y="946739"/>
                  </a:cubicBezTo>
                  <a:lnTo>
                    <a:pt x="0" y="10519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7313" tIns="76200" rIns="76201" bIns="76200" numCol="1" spcCol="1270" anchor="ctr" anchorCtr="0">
              <a:noAutofit/>
            </a:bodyPr>
            <a:lstStyle/>
            <a:p>
              <a:pPr lvl="0" algn="just" defTabSz="889000">
                <a:lnSpc>
                  <a:spcPct val="90000"/>
                </a:lnSpc>
                <a:spcBef>
                  <a:spcPct val="0"/>
                </a:spcBef>
                <a:spcAft>
                  <a:spcPct val="35000"/>
                </a:spcAft>
              </a:pPr>
              <a:r>
                <a:rPr lang="tr-TR" sz="2000" b="0" kern="1200" dirty="0" smtClean="0"/>
                <a:t> Sağlık Sisteminde  Sorunlar ve Çözüm Önerileri  Broşürü</a:t>
              </a:r>
              <a:endParaRPr lang="tr-TR" sz="2000" b="0" kern="1200" dirty="0"/>
            </a:p>
          </p:txBody>
        </p:sp>
        <p:sp>
          <p:nvSpPr>
            <p:cNvPr id="15" name="Yuvarlatılmış Dikdörtgen 14"/>
            <p:cNvSpPr/>
            <p:nvPr/>
          </p:nvSpPr>
          <p:spPr>
            <a:xfrm>
              <a:off x="539547" y="4005066"/>
              <a:ext cx="1764788" cy="880703"/>
            </a:xfrm>
            <a:prstGeom prst="roundRect">
              <a:avLst>
                <a:gd name="adj" fmla="val 10000"/>
              </a:avLst>
            </a:prstGeom>
            <a:blipFill rotWithShape="1">
              <a:blip r:embed="rId6" cstate="screen">
                <a:extLst>
                  <a:ext uri="{28A0092B-C50C-407E-A947-70E740481C1C}">
                    <a14:useLocalDpi xmlns:a14="http://schemas.microsoft.com/office/drawing/2010/main"/>
                  </a:ext>
                </a:extLst>
              </a:blip>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9" name="Yuvarlatılmış Dikdörtgen 8"/>
            <p:cNvSpPr/>
            <p:nvPr/>
          </p:nvSpPr>
          <p:spPr>
            <a:xfrm>
              <a:off x="573191" y="5134239"/>
              <a:ext cx="1645920" cy="858461"/>
            </a:xfrm>
            <a:prstGeom prst="roundRect">
              <a:avLst>
                <a:gd name="adj" fmla="val 10000"/>
              </a:avLst>
            </a:prstGeom>
            <a:blipFill rotWithShape="1">
              <a:blip r:embed="rId7" cstate="screen">
                <a:extLst>
                  <a:ext uri="{28A0092B-C50C-407E-A947-70E740481C1C}">
                    <a14:useLocalDpi xmlns:a14="http://schemas.microsoft.com/office/drawing/2010/main"/>
                  </a:ext>
                </a:extLst>
              </a:blip>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6" name="1 Başlık"/>
          <p:cNvSpPr txBox="1">
            <a:spLocks/>
          </p:cNvSpPr>
          <p:nvPr/>
        </p:nvSpPr>
        <p:spPr>
          <a:xfrm>
            <a:off x="457200" y="274639"/>
            <a:ext cx="8507288" cy="1143000"/>
          </a:xfrm>
          <a:prstGeom prst="rect">
            <a:avLst/>
          </a:prstGeom>
          <a:blipFill dpi="0" rotWithShape="1">
            <a:blip r:embed="rId8">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vert="horz" lIns="91440" tIns="45720" rIns="91440" bIns="45720" rtlCol="0" anchor="ctr">
            <a:noAutofit/>
          </a:bodyPr>
          <a:lstStyle>
            <a:lvl1pPr algn="ctr" defTabSz="9144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l">
              <a:defRPr/>
            </a:pPr>
            <a:r>
              <a:rPr lang="tr-TR" sz="2600" dirty="0" smtClean="0">
                <a:solidFill>
                  <a:schemeClr val="bg1"/>
                </a:solidFill>
              </a:rPr>
              <a:t>Sosyal İşler Komisyonu- 2010 </a:t>
            </a:r>
            <a:endParaRPr lang="tr-TR" sz="2600" dirty="0">
              <a:solidFill>
                <a:schemeClr val="bg1"/>
              </a:solidFill>
            </a:endParaRPr>
          </a:p>
        </p:txBody>
      </p:sp>
    </p:spTree>
    <p:extLst>
      <p:ext uri="{BB962C8B-B14F-4D97-AF65-F5344CB8AC3E}">
        <p14:creationId xmlns:p14="http://schemas.microsoft.com/office/powerpoint/2010/main" val="14617431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9"/>
            <a:ext cx="8507288" cy="1143000"/>
          </a:xfrm>
          <a:blipFill dpi="0" rotWithShape="1">
            <a:blip r:embed="rId3">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eaLnBrk="1" fontAlgn="auto" hangingPunct="1">
              <a:spcAft>
                <a:spcPts val="0"/>
              </a:spcAft>
              <a:defRPr/>
            </a:pPr>
            <a:r>
              <a:rPr lang="tr-TR" sz="2600" dirty="0" smtClean="0">
                <a:solidFill>
                  <a:schemeClr val="bg1"/>
                </a:solidFill>
              </a:rPr>
              <a:t>Sosyal İşler Komisyonu- 2011</a:t>
            </a:r>
            <a:endParaRPr lang="tr-TR" sz="2600" dirty="0">
              <a:solidFill>
                <a:schemeClr val="bg1"/>
              </a:solidFill>
            </a:endParaRPr>
          </a:p>
        </p:txBody>
      </p:sp>
      <p:grpSp>
        <p:nvGrpSpPr>
          <p:cNvPr id="16" name="Grup 15"/>
          <p:cNvGrpSpPr/>
          <p:nvPr/>
        </p:nvGrpSpPr>
        <p:grpSpPr>
          <a:xfrm>
            <a:off x="500034" y="1785926"/>
            <a:ext cx="8229600" cy="4525962"/>
            <a:chOff x="500034" y="1785926"/>
            <a:chExt cx="8229600" cy="4525962"/>
          </a:xfrm>
        </p:grpSpPr>
        <p:sp>
          <p:nvSpPr>
            <p:cNvPr id="4" name="Serbest Form 3"/>
            <p:cNvSpPr/>
            <p:nvPr/>
          </p:nvSpPr>
          <p:spPr>
            <a:xfrm>
              <a:off x="500034" y="1785926"/>
              <a:ext cx="8229600" cy="841988"/>
            </a:xfrm>
            <a:custGeom>
              <a:avLst/>
              <a:gdLst>
                <a:gd name="connsiteX0" fmla="*/ 0 w 8229600"/>
                <a:gd name="connsiteY0" fmla="*/ 84199 h 841988"/>
                <a:gd name="connsiteX1" fmla="*/ 84199 w 8229600"/>
                <a:gd name="connsiteY1" fmla="*/ 0 h 841988"/>
                <a:gd name="connsiteX2" fmla="*/ 8145401 w 8229600"/>
                <a:gd name="connsiteY2" fmla="*/ 0 h 841988"/>
                <a:gd name="connsiteX3" fmla="*/ 8229600 w 8229600"/>
                <a:gd name="connsiteY3" fmla="*/ 84199 h 841988"/>
                <a:gd name="connsiteX4" fmla="*/ 8229600 w 8229600"/>
                <a:gd name="connsiteY4" fmla="*/ 757789 h 841988"/>
                <a:gd name="connsiteX5" fmla="*/ 8145401 w 8229600"/>
                <a:gd name="connsiteY5" fmla="*/ 841988 h 841988"/>
                <a:gd name="connsiteX6" fmla="*/ 84199 w 8229600"/>
                <a:gd name="connsiteY6" fmla="*/ 841988 h 841988"/>
                <a:gd name="connsiteX7" fmla="*/ 0 w 8229600"/>
                <a:gd name="connsiteY7" fmla="*/ 757789 h 841988"/>
                <a:gd name="connsiteX8" fmla="*/ 0 w 8229600"/>
                <a:gd name="connsiteY8" fmla="*/ 84199 h 84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841988">
                  <a:moveTo>
                    <a:pt x="0" y="84199"/>
                  </a:moveTo>
                  <a:cubicBezTo>
                    <a:pt x="0" y="37697"/>
                    <a:pt x="37697" y="0"/>
                    <a:pt x="84199" y="0"/>
                  </a:cubicBezTo>
                  <a:lnTo>
                    <a:pt x="8145401" y="0"/>
                  </a:lnTo>
                  <a:cubicBezTo>
                    <a:pt x="8191903" y="0"/>
                    <a:pt x="8229600" y="37697"/>
                    <a:pt x="8229600" y="84199"/>
                  </a:cubicBezTo>
                  <a:lnTo>
                    <a:pt x="8229600" y="757789"/>
                  </a:lnTo>
                  <a:cubicBezTo>
                    <a:pt x="8229600" y="804291"/>
                    <a:pt x="8191903" y="841988"/>
                    <a:pt x="8145401" y="841988"/>
                  </a:cubicBezTo>
                  <a:lnTo>
                    <a:pt x="84199" y="841988"/>
                  </a:lnTo>
                  <a:cubicBezTo>
                    <a:pt x="37697" y="841988"/>
                    <a:pt x="0" y="804291"/>
                    <a:pt x="0" y="757789"/>
                  </a:cubicBezTo>
                  <a:lnTo>
                    <a:pt x="0" y="8419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06318" tIns="76200" rIns="76201" bIns="76200" numCol="1" spcCol="1270" anchor="ctr" anchorCtr="0">
              <a:noAutofit/>
            </a:bodyPr>
            <a:lstStyle/>
            <a:p>
              <a:pPr lvl="0" algn="l" defTabSz="889000">
                <a:lnSpc>
                  <a:spcPct val="90000"/>
                </a:lnSpc>
                <a:spcBef>
                  <a:spcPct val="0"/>
                </a:spcBef>
                <a:spcAft>
                  <a:spcPct val="35000"/>
                </a:spcAft>
              </a:pPr>
              <a:r>
                <a:rPr lang="tr-TR" sz="2000" b="1" kern="1200" dirty="0" smtClean="0"/>
                <a:t>“</a:t>
              </a:r>
              <a:r>
                <a:rPr lang="tr-TR" sz="2000" b="0" kern="1200" dirty="0" smtClean="0"/>
                <a:t>2050'ye Doğru Nüfusbilim ve Yönetim” Projesi’nin işgücü, sağlık ve sosyal güvenlik sektör raporları</a:t>
              </a:r>
              <a:endParaRPr lang="tr-TR" sz="2000" b="0" kern="1200" dirty="0"/>
            </a:p>
          </p:txBody>
        </p:sp>
        <p:sp>
          <p:nvSpPr>
            <p:cNvPr id="6" name="Yuvarlatılmış Dikdörtgen 5"/>
            <p:cNvSpPr/>
            <p:nvPr/>
          </p:nvSpPr>
          <p:spPr>
            <a:xfrm>
              <a:off x="584232" y="1870124"/>
              <a:ext cx="1645920" cy="673590"/>
            </a:xfrm>
            <a:prstGeom prst="roundRect">
              <a:avLst>
                <a:gd name="adj" fmla="val 10000"/>
              </a:avLst>
            </a:prstGeom>
            <a:blipFill rotWithShape="1">
              <a:blip r:embed="rId4"/>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7" name="Serbest Form 6"/>
            <p:cNvSpPr/>
            <p:nvPr/>
          </p:nvSpPr>
          <p:spPr>
            <a:xfrm>
              <a:off x="500034" y="2712113"/>
              <a:ext cx="8229600" cy="818681"/>
            </a:xfrm>
            <a:custGeom>
              <a:avLst/>
              <a:gdLst>
                <a:gd name="connsiteX0" fmla="*/ 0 w 8229600"/>
                <a:gd name="connsiteY0" fmla="*/ 81868 h 818681"/>
                <a:gd name="connsiteX1" fmla="*/ 81868 w 8229600"/>
                <a:gd name="connsiteY1" fmla="*/ 0 h 818681"/>
                <a:gd name="connsiteX2" fmla="*/ 8147732 w 8229600"/>
                <a:gd name="connsiteY2" fmla="*/ 0 h 818681"/>
                <a:gd name="connsiteX3" fmla="*/ 8229600 w 8229600"/>
                <a:gd name="connsiteY3" fmla="*/ 81868 h 818681"/>
                <a:gd name="connsiteX4" fmla="*/ 8229600 w 8229600"/>
                <a:gd name="connsiteY4" fmla="*/ 736813 h 818681"/>
                <a:gd name="connsiteX5" fmla="*/ 8147732 w 8229600"/>
                <a:gd name="connsiteY5" fmla="*/ 818681 h 818681"/>
                <a:gd name="connsiteX6" fmla="*/ 81868 w 8229600"/>
                <a:gd name="connsiteY6" fmla="*/ 818681 h 818681"/>
                <a:gd name="connsiteX7" fmla="*/ 0 w 8229600"/>
                <a:gd name="connsiteY7" fmla="*/ 736813 h 818681"/>
                <a:gd name="connsiteX8" fmla="*/ 0 w 8229600"/>
                <a:gd name="connsiteY8" fmla="*/ 81868 h 818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818681">
                  <a:moveTo>
                    <a:pt x="0" y="81868"/>
                  </a:moveTo>
                  <a:cubicBezTo>
                    <a:pt x="0" y="36654"/>
                    <a:pt x="36654" y="0"/>
                    <a:pt x="81868" y="0"/>
                  </a:cubicBezTo>
                  <a:lnTo>
                    <a:pt x="8147732" y="0"/>
                  </a:lnTo>
                  <a:cubicBezTo>
                    <a:pt x="8192946" y="0"/>
                    <a:pt x="8229600" y="36654"/>
                    <a:pt x="8229600" y="81868"/>
                  </a:cubicBezTo>
                  <a:lnTo>
                    <a:pt x="8229600" y="736813"/>
                  </a:lnTo>
                  <a:cubicBezTo>
                    <a:pt x="8229600" y="782027"/>
                    <a:pt x="8192946" y="818681"/>
                    <a:pt x="8147732" y="818681"/>
                  </a:cubicBezTo>
                  <a:lnTo>
                    <a:pt x="81868" y="818681"/>
                  </a:lnTo>
                  <a:cubicBezTo>
                    <a:pt x="36654" y="818681"/>
                    <a:pt x="0" y="782027"/>
                    <a:pt x="0" y="736813"/>
                  </a:cubicBezTo>
                  <a:lnTo>
                    <a:pt x="0" y="81868"/>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06318" tIns="76200" rIns="76201" bIns="76200" numCol="1" spcCol="1270" anchor="ctr" anchorCtr="0">
              <a:noAutofit/>
            </a:bodyPr>
            <a:lstStyle/>
            <a:p>
              <a:pPr lvl="0" algn="just" defTabSz="889000">
                <a:lnSpc>
                  <a:spcPct val="90000"/>
                </a:lnSpc>
                <a:spcBef>
                  <a:spcPct val="0"/>
                </a:spcBef>
                <a:spcAft>
                  <a:spcPct val="35000"/>
                </a:spcAft>
              </a:pPr>
              <a:r>
                <a:rPr lang="tr-TR" sz="2000" b="0" kern="1200" dirty="0" smtClean="0"/>
                <a:t>- Yükseköğretim Reformu Çalışması</a:t>
              </a:r>
            </a:p>
            <a:p>
              <a:pPr lvl="0" algn="just" defTabSz="889000">
                <a:lnSpc>
                  <a:spcPct val="90000"/>
                </a:lnSpc>
                <a:spcBef>
                  <a:spcPct val="0"/>
                </a:spcBef>
                <a:spcAft>
                  <a:spcPct val="35000"/>
                </a:spcAft>
              </a:pPr>
              <a:r>
                <a:rPr lang="tr-TR" sz="2000" dirty="0" smtClean="0"/>
                <a:t>- Meslek </a:t>
              </a:r>
              <a:r>
                <a:rPr lang="tr-TR" sz="2000" dirty="0"/>
                <a:t>Eğitimi Özel Başvuru </a:t>
              </a:r>
              <a:r>
                <a:rPr lang="tr-TR" sz="2000" dirty="0" smtClean="0"/>
                <a:t>Alanı</a:t>
              </a:r>
              <a:endParaRPr lang="tr-TR" sz="2000" b="0" kern="1200" dirty="0"/>
            </a:p>
          </p:txBody>
        </p:sp>
        <p:sp>
          <p:nvSpPr>
            <p:cNvPr id="9" name="Serbest Form 8"/>
            <p:cNvSpPr/>
            <p:nvPr/>
          </p:nvSpPr>
          <p:spPr>
            <a:xfrm>
              <a:off x="500034" y="3614993"/>
              <a:ext cx="8229600" cy="841988"/>
            </a:xfrm>
            <a:custGeom>
              <a:avLst/>
              <a:gdLst>
                <a:gd name="connsiteX0" fmla="*/ 0 w 8229600"/>
                <a:gd name="connsiteY0" fmla="*/ 84199 h 841988"/>
                <a:gd name="connsiteX1" fmla="*/ 84199 w 8229600"/>
                <a:gd name="connsiteY1" fmla="*/ 0 h 841988"/>
                <a:gd name="connsiteX2" fmla="*/ 8145401 w 8229600"/>
                <a:gd name="connsiteY2" fmla="*/ 0 h 841988"/>
                <a:gd name="connsiteX3" fmla="*/ 8229600 w 8229600"/>
                <a:gd name="connsiteY3" fmla="*/ 84199 h 841988"/>
                <a:gd name="connsiteX4" fmla="*/ 8229600 w 8229600"/>
                <a:gd name="connsiteY4" fmla="*/ 757789 h 841988"/>
                <a:gd name="connsiteX5" fmla="*/ 8145401 w 8229600"/>
                <a:gd name="connsiteY5" fmla="*/ 841988 h 841988"/>
                <a:gd name="connsiteX6" fmla="*/ 84199 w 8229600"/>
                <a:gd name="connsiteY6" fmla="*/ 841988 h 841988"/>
                <a:gd name="connsiteX7" fmla="*/ 0 w 8229600"/>
                <a:gd name="connsiteY7" fmla="*/ 757789 h 841988"/>
                <a:gd name="connsiteX8" fmla="*/ 0 w 8229600"/>
                <a:gd name="connsiteY8" fmla="*/ 84199 h 84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841988">
                  <a:moveTo>
                    <a:pt x="0" y="84199"/>
                  </a:moveTo>
                  <a:cubicBezTo>
                    <a:pt x="0" y="37697"/>
                    <a:pt x="37697" y="0"/>
                    <a:pt x="84199" y="0"/>
                  </a:cubicBezTo>
                  <a:lnTo>
                    <a:pt x="8145401" y="0"/>
                  </a:lnTo>
                  <a:cubicBezTo>
                    <a:pt x="8191903" y="0"/>
                    <a:pt x="8229600" y="37697"/>
                    <a:pt x="8229600" y="84199"/>
                  </a:cubicBezTo>
                  <a:lnTo>
                    <a:pt x="8229600" y="757789"/>
                  </a:lnTo>
                  <a:cubicBezTo>
                    <a:pt x="8229600" y="804291"/>
                    <a:pt x="8191903" y="841988"/>
                    <a:pt x="8145401" y="841988"/>
                  </a:cubicBezTo>
                  <a:lnTo>
                    <a:pt x="84199" y="841988"/>
                  </a:lnTo>
                  <a:cubicBezTo>
                    <a:pt x="37697" y="841988"/>
                    <a:pt x="0" y="804291"/>
                    <a:pt x="0" y="757789"/>
                  </a:cubicBezTo>
                  <a:lnTo>
                    <a:pt x="0" y="8419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06318" tIns="76200" rIns="76201" bIns="76200" numCol="1" spcCol="1270" anchor="ctr" anchorCtr="0">
              <a:noAutofit/>
            </a:bodyPr>
            <a:lstStyle/>
            <a:p>
              <a:pPr lvl="0" algn="just" defTabSz="889000">
                <a:lnSpc>
                  <a:spcPct val="90000"/>
                </a:lnSpc>
                <a:spcBef>
                  <a:spcPct val="0"/>
                </a:spcBef>
                <a:spcAft>
                  <a:spcPct val="35000"/>
                </a:spcAft>
              </a:pPr>
              <a:r>
                <a:rPr lang="tr-TR" sz="2000" b="0" kern="1200" dirty="0" smtClean="0"/>
                <a:t>Kadınların Çalışma Yaşamına Katılımı Çalışması</a:t>
              </a:r>
              <a:endParaRPr lang="tr-TR" sz="2000" b="0" kern="1200" dirty="0"/>
            </a:p>
          </p:txBody>
        </p:sp>
        <p:sp>
          <p:nvSpPr>
            <p:cNvPr id="11" name="Serbest Form 10"/>
            <p:cNvSpPr/>
            <p:nvPr/>
          </p:nvSpPr>
          <p:spPr>
            <a:xfrm>
              <a:off x="500034" y="4539943"/>
              <a:ext cx="8229600" cy="841988"/>
            </a:xfrm>
            <a:custGeom>
              <a:avLst/>
              <a:gdLst>
                <a:gd name="connsiteX0" fmla="*/ 0 w 8229600"/>
                <a:gd name="connsiteY0" fmla="*/ 84199 h 841988"/>
                <a:gd name="connsiteX1" fmla="*/ 84199 w 8229600"/>
                <a:gd name="connsiteY1" fmla="*/ 0 h 841988"/>
                <a:gd name="connsiteX2" fmla="*/ 8145401 w 8229600"/>
                <a:gd name="connsiteY2" fmla="*/ 0 h 841988"/>
                <a:gd name="connsiteX3" fmla="*/ 8229600 w 8229600"/>
                <a:gd name="connsiteY3" fmla="*/ 84199 h 841988"/>
                <a:gd name="connsiteX4" fmla="*/ 8229600 w 8229600"/>
                <a:gd name="connsiteY4" fmla="*/ 757789 h 841988"/>
                <a:gd name="connsiteX5" fmla="*/ 8145401 w 8229600"/>
                <a:gd name="connsiteY5" fmla="*/ 841988 h 841988"/>
                <a:gd name="connsiteX6" fmla="*/ 84199 w 8229600"/>
                <a:gd name="connsiteY6" fmla="*/ 841988 h 841988"/>
                <a:gd name="connsiteX7" fmla="*/ 0 w 8229600"/>
                <a:gd name="connsiteY7" fmla="*/ 757789 h 841988"/>
                <a:gd name="connsiteX8" fmla="*/ 0 w 8229600"/>
                <a:gd name="connsiteY8" fmla="*/ 84199 h 84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841988">
                  <a:moveTo>
                    <a:pt x="0" y="84199"/>
                  </a:moveTo>
                  <a:cubicBezTo>
                    <a:pt x="0" y="37697"/>
                    <a:pt x="37697" y="0"/>
                    <a:pt x="84199" y="0"/>
                  </a:cubicBezTo>
                  <a:lnTo>
                    <a:pt x="8145401" y="0"/>
                  </a:lnTo>
                  <a:cubicBezTo>
                    <a:pt x="8191903" y="0"/>
                    <a:pt x="8229600" y="37697"/>
                    <a:pt x="8229600" y="84199"/>
                  </a:cubicBezTo>
                  <a:lnTo>
                    <a:pt x="8229600" y="757789"/>
                  </a:lnTo>
                  <a:cubicBezTo>
                    <a:pt x="8229600" y="804291"/>
                    <a:pt x="8191903" y="841988"/>
                    <a:pt x="8145401" y="841988"/>
                  </a:cubicBezTo>
                  <a:lnTo>
                    <a:pt x="84199" y="841988"/>
                  </a:lnTo>
                  <a:cubicBezTo>
                    <a:pt x="37697" y="841988"/>
                    <a:pt x="0" y="804291"/>
                    <a:pt x="0" y="757789"/>
                  </a:cubicBezTo>
                  <a:lnTo>
                    <a:pt x="0" y="8419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06318" tIns="76200" rIns="76201" bIns="76200" numCol="1" spcCol="1270" anchor="ctr" anchorCtr="0">
              <a:noAutofit/>
            </a:bodyPr>
            <a:lstStyle/>
            <a:p>
              <a:pPr lvl="0" algn="just" defTabSz="889000">
                <a:lnSpc>
                  <a:spcPct val="90000"/>
                </a:lnSpc>
                <a:spcBef>
                  <a:spcPct val="0"/>
                </a:spcBef>
                <a:spcAft>
                  <a:spcPct val="35000"/>
                </a:spcAft>
              </a:pPr>
              <a:r>
                <a:rPr lang="tr-TR" sz="2000" b="0" kern="1200" dirty="0" smtClean="0"/>
                <a:t>İş Kanunu Toplantı Dizisi No 7: “Anayasa değişikliklerinin Çalışma Hayatına Etkileri</a:t>
              </a:r>
              <a:r>
                <a:rPr lang="tr-TR" sz="2000" b="0" kern="1200" dirty="0" smtClean="0"/>
                <a:t>”</a:t>
              </a:r>
            </a:p>
          </p:txBody>
        </p:sp>
        <p:sp>
          <p:nvSpPr>
            <p:cNvPr id="12" name="Yuvarlatılmış Dikdörtgen 11"/>
            <p:cNvSpPr/>
            <p:nvPr/>
          </p:nvSpPr>
          <p:spPr>
            <a:xfrm>
              <a:off x="595984" y="4591993"/>
              <a:ext cx="1622416" cy="740363"/>
            </a:xfrm>
            <a:prstGeom prst="roundRect">
              <a:avLst>
                <a:gd name="adj" fmla="val 10000"/>
              </a:avLst>
            </a:prstGeom>
            <a:blipFill rotWithShape="1">
              <a:blip r:embed="rId5" cstate="screen">
                <a:extLst>
                  <a:ext uri="{28A0092B-C50C-407E-A947-70E740481C1C}">
                    <a14:useLocalDpi xmlns:a14="http://schemas.microsoft.com/office/drawing/2010/main"/>
                  </a:ext>
                </a:extLst>
              </a:blip>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3" name="Serbest Form 12"/>
            <p:cNvSpPr/>
            <p:nvPr/>
          </p:nvSpPr>
          <p:spPr>
            <a:xfrm>
              <a:off x="500034" y="5469900"/>
              <a:ext cx="8229600" cy="841988"/>
            </a:xfrm>
            <a:custGeom>
              <a:avLst/>
              <a:gdLst>
                <a:gd name="connsiteX0" fmla="*/ 0 w 8229600"/>
                <a:gd name="connsiteY0" fmla="*/ 84199 h 841988"/>
                <a:gd name="connsiteX1" fmla="*/ 84199 w 8229600"/>
                <a:gd name="connsiteY1" fmla="*/ 0 h 841988"/>
                <a:gd name="connsiteX2" fmla="*/ 8145401 w 8229600"/>
                <a:gd name="connsiteY2" fmla="*/ 0 h 841988"/>
                <a:gd name="connsiteX3" fmla="*/ 8229600 w 8229600"/>
                <a:gd name="connsiteY3" fmla="*/ 84199 h 841988"/>
                <a:gd name="connsiteX4" fmla="*/ 8229600 w 8229600"/>
                <a:gd name="connsiteY4" fmla="*/ 757789 h 841988"/>
                <a:gd name="connsiteX5" fmla="*/ 8145401 w 8229600"/>
                <a:gd name="connsiteY5" fmla="*/ 841988 h 841988"/>
                <a:gd name="connsiteX6" fmla="*/ 84199 w 8229600"/>
                <a:gd name="connsiteY6" fmla="*/ 841988 h 841988"/>
                <a:gd name="connsiteX7" fmla="*/ 0 w 8229600"/>
                <a:gd name="connsiteY7" fmla="*/ 757789 h 841988"/>
                <a:gd name="connsiteX8" fmla="*/ 0 w 8229600"/>
                <a:gd name="connsiteY8" fmla="*/ 84199 h 84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841988">
                  <a:moveTo>
                    <a:pt x="0" y="84199"/>
                  </a:moveTo>
                  <a:cubicBezTo>
                    <a:pt x="0" y="37697"/>
                    <a:pt x="37697" y="0"/>
                    <a:pt x="84199" y="0"/>
                  </a:cubicBezTo>
                  <a:lnTo>
                    <a:pt x="8145401" y="0"/>
                  </a:lnTo>
                  <a:cubicBezTo>
                    <a:pt x="8191903" y="0"/>
                    <a:pt x="8229600" y="37697"/>
                    <a:pt x="8229600" y="84199"/>
                  </a:cubicBezTo>
                  <a:lnTo>
                    <a:pt x="8229600" y="757789"/>
                  </a:lnTo>
                  <a:cubicBezTo>
                    <a:pt x="8229600" y="804291"/>
                    <a:pt x="8191903" y="841988"/>
                    <a:pt x="8145401" y="841988"/>
                  </a:cubicBezTo>
                  <a:lnTo>
                    <a:pt x="84199" y="841988"/>
                  </a:lnTo>
                  <a:cubicBezTo>
                    <a:pt x="37697" y="841988"/>
                    <a:pt x="0" y="804291"/>
                    <a:pt x="0" y="757789"/>
                  </a:cubicBezTo>
                  <a:lnTo>
                    <a:pt x="0" y="8419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06318" tIns="76200" rIns="76201" bIns="76200" numCol="1" spcCol="1270" anchor="ctr" anchorCtr="0">
              <a:noAutofit/>
            </a:bodyPr>
            <a:lstStyle/>
            <a:p>
              <a:pPr lvl="0" algn="l" defTabSz="889000">
                <a:lnSpc>
                  <a:spcPct val="90000"/>
                </a:lnSpc>
                <a:spcBef>
                  <a:spcPct val="0"/>
                </a:spcBef>
                <a:spcAft>
                  <a:spcPct val="35000"/>
                </a:spcAft>
              </a:pPr>
              <a:r>
                <a:rPr lang="tr-TR" sz="2000" b="0" kern="1200" dirty="0" smtClean="0"/>
                <a:t>“Türkiye’nin Avrupa Birliği’ne Üyelik Sürecinde Sağlıkta </a:t>
              </a:r>
              <a:r>
                <a:rPr lang="tr-TR" sz="2000" b="0" kern="1200" dirty="0" err="1" smtClean="0"/>
                <a:t>İnovasyon</a:t>
              </a:r>
              <a:r>
                <a:rPr lang="tr-TR" sz="2000" b="0" kern="1200" dirty="0" smtClean="0"/>
                <a:t>” raporu</a:t>
              </a:r>
            </a:p>
          </p:txBody>
        </p:sp>
        <p:sp>
          <p:nvSpPr>
            <p:cNvPr id="8" name="Yuvarlatılmış Dikdörtgen 7"/>
            <p:cNvSpPr/>
            <p:nvPr/>
          </p:nvSpPr>
          <p:spPr>
            <a:xfrm>
              <a:off x="584232" y="5554099"/>
              <a:ext cx="1645920" cy="673590"/>
            </a:xfrm>
            <a:prstGeom prst="roundRect">
              <a:avLst>
                <a:gd name="adj" fmla="val 10000"/>
              </a:avLst>
            </a:prstGeom>
            <a:blipFill rotWithShape="1">
              <a:blip r:embed="rId6"/>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pic>
        <p:nvPicPr>
          <p:cNvPr id="3074" name="Picture 2"/>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96766" y="2780928"/>
            <a:ext cx="1598970" cy="664005"/>
          </a:xfrm>
          <a:prstGeom prst="rect">
            <a:avLst/>
          </a:prstGeom>
          <a:noFill/>
          <a:ln w="38100">
            <a:solidFill>
              <a:schemeClr val="bg1">
                <a:lumMod val="9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96766" y="3655534"/>
            <a:ext cx="1598970" cy="750111"/>
          </a:xfrm>
          <a:prstGeom prst="rect">
            <a:avLst/>
          </a:prstGeom>
          <a:noFill/>
          <a:ln w="2857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6230838"/>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122" name="Title 1"/>
          <p:cNvSpPr>
            <a:spLocks noGrp="1"/>
          </p:cNvSpPr>
          <p:nvPr>
            <p:ph type="title"/>
          </p:nvPr>
        </p:nvSpPr>
        <p:spPr>
          <a:xfrm>
            <a:off x="1095375" y="817563"/>
            <a:ext cx="7210425" cy="5430837"/>
          </a:xfrm>
        </p:spPr>
        <p:txBody>
          <a:bodyPr/>
          <a:lstStyle/>
          <a:p>
            <a:pPr eaLnBrk="1" hangingPunct="1"/>
            <a:r>
              <a:rPr lang="tr-TR" dirty="0" smtClean="0">
                <a:solidFill>
                  <a:schemeClr val="bg1"/>
                </a:solidFill>
              </a:rPr>
              <a:t/>
            </a:r>
            <a:br>
              <a:rPr lang="tr-TR" dirty="0" smtClean="0">
                <a:solidFill>
                  <a:schemeClr val="bg1"/>
                </a:solidFill>
              </a:rPr>
            </a:br>
            <a:r>
              <a:rPr lang="tr-TR" sz="3200" b="1" dirty="0" smtClean="0">
                <a:solidFill>
                  <a:schemeClr val="bg1"/>
                </a:solidFill>
              </a:rPr>
              <a:t>TÜSİAD 41. Olağan Genel Kurulu </a:t>
            </a:r>
            <a:r>
              <a:rPr lang="tr-TR" dirty="0" smtClean="0">
                <a:solidFill>
                  <a:schemeClr val="bg1"/>
                </a:solidFill>
              </a:rPr>
              <a:t/>
            </a:r>
            <a:br>
              <a:rPr lang="tr-TR" dirty="0" smtClean="0">
                <a:solidFill>
                  <a:schemeClr val="bg1"/>
                </a:solidFill>
              </a:rPr>
            </a:br>
            <a:r>
              <a:rPr lang="tr-TR" dirty="0" smtClean="0">
                <a:solidFill>
                  <a:schemeClr val="bg1"/>
                </a:solidFill>
              </a:rPr>
              <a:t/>
            </a:r>
            <a:br>
              <a:rPr lang="tr-TR" dirty="0" smtClean="0">
                <a:solidFill>
                  <a:schemeClr val="bg1"/>
                </a:solidFill>
              </a:rPr>
            </a:br>
            <a:r>
              <a:rPr lang="tr-TR" sz="2800" b="1" dirty="0" smtClean="0">
                <a:solidFill>
                  <a:schemeClr val="bg1"/>
                </a:solidFill>
              </a:rPr>
              <a:t>TÜSİAD ÜYE KOMİSYONLARI </a:t>
            </a:r>
            <a:br>
              <a:rPr lang="tr-TR" sz="2800" b="1" dirty="0" smtClean="0">
                <a:solidFill>
                  <a:schemeClr val="bg1"/>
                </a:solidFill>
              </a:rPr>
            </a:br>
            <a:r>
              <a:rPr lang="tr-TR" sz="2800" b="1" dirty="0" smtClean="0">
                <a:solidFill>
                  <a:schemeClr val="bg1"/>
                </a:solidFill>
              </a:rPr>
              <a:t>2010 ÇALIŞMALARI  - 2011 ÖNCELİKLERİ</a:t>
            </a:r>
            <a:r>
              <a:rPr lang="tr-TR" sz="2800" dirty="0" smtClean="0">
                <a:solidFill>
                  <a:schemeClr val="bg1"/>
                </a:solidFill>
              </a:rPr>
              <a:t/>
            </a:r>
            <a:br>
              <a:rPr lang="tr-TR" sz="2800" dirty="0" smtClean="0">
                <a:solidFill>
                  <a:schemeClr val="bg1"/>
                </a:solidFill>
              </a:rPr>
            </a:br>
            <a:r>
              <a:rPr lang="tr-TR" dirty="0" smtClean="0">
                <a:solidFill>
                  <a:schemeClr val="bg1"/>
                </a:solidFill>
              </a:rPr>
              <a:t/>
            </a:r>
            <a:br>
              <a:rPr lang="tr-TR" dirty="0" smtClean="0">
                <a:solidFill>
                  <a:schemeClr val="bg1"/>
                </a:solidFill>
              </a:rPr>
            </a:br>
            <a:r>
              <a:rPr lang="tr-TR" sz="1800" b="1" dirty="0" smtClean="0">
                <a:solidFill>
                  <a:schemeClr val="bg1"/>
                </a:solidFill>
              </a:rPr>
              <a:t>20 </a:t>
            </a:r>
            <a:r>
              <a:rPr lang="tr-TR" sz="1800" b="1" dirty="0" smtClean="0">
                <a:solidFill>
                  <a:schemeClr val="bg1"/>
                </a:solidFill>
              </a:rPr>
              <a:t>Ocak 2011</a:t>
            </a:r>
            <a:br>
              <a:rPr lang="tr-TR" sz="1800" b="1" dirty="0" smtClean="0">
                <a:solidFill>
                  <a:schemeClr val="bg1"/>
                </a:solidFill>
              </a:rPr>
            </a:br>
            <a:r>
              <a:rPr lang="tr-TR" sz="3200" b="1" dirty="0" smtClean="0">
                <a:solidFill>
                  <a:schemeClr val="bg1"/>
                </a:solidFill>
              </a:rPr>
              <a:t/>
            </a:r>
            <a:br>
              <a:rPr lang="tr-TR" sz="3200" b="1" dirty="0" smtClean="0">
                <a:solidFill>
                  <a:schemeClr val="bg1"/>
                </a:solidFill>
              </a:rPr>
            </a:br>
            <a:r>
              <a:rPr lang="tr-TR" sz="1600" b="1" dirty="0" smtClean="0">
                <a:solidFill>
                  <a:schemeClr val="bg1"/>
                </a:solidFill>
              </a:rPr>
              <a:t>Ceylan </a:t>
            </a:r>
            <a:r>
              <a:rPr lang="tr-TR" sz="1600" b="1" dirty="0" err="1" smtClean="0">
                <a:solidFill>
                  <a:schemeClr val="bg1"/>
                </a:solidFill>
              </a:rPr>
              <a:t>Intercontinental</a:t>
            </a:r>
            <a:r>
              <a:rPr lang="tr-TR" sz="1600" b="1" dirty="0" smtClean="0">
                <a:solidFill>
                  <a:schemeClr val="bg1"/>
                </a:solidFill>
              </a:rPr>
              <a:t> Oteli, İstanbul</a:t>
            </a:r>
            <a:endParaRPr lang="tr-TR" b="1" dirty="0" smtClean="0">
              <a:solidFill>
                <a:schemeClr val="bg1"/>
              </a:solidFill>
            </a:endParaRPr>
          </a:p>
        </p:txBody>
      </p:sp>
    </p:spTree>
    <p:extLst>
      <p:ext uri="{BB962C8B-B14F-4D97-AF65-F5344CB8AC3E}">
        <p14:creationId xmlns:p14="http://schemas.microsoft.com/office/powerpoint/2010/main" val="17725602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122" name="Title 1"/>
          <p:cNvSpPr>
            <a:spLocks noGrp="1"/>
          </p:cNvSpPr>
          <p:nvPr>
            <p:ph type="title"/>
          </p:nvPr>
        </p:nvSpPr>
        <p:spPr>
          <a:xfrm>
            <a:off x="1095375" y="817563"/>
            <a:ext cx="7210425" cy="5430837"/>
          </a:xfrm>
        </p:spPr>
        <p:txBody>
          <a:bodyPr/>
          <a:lstStyle/>
          <a:p>
            <a:pPr eaLnBrk="1" hangingPunct="1"/>
            <a:r>
              <a:rPr lang="tr-TR" dirty="0" smtClean="0">
                <a:solidFill>
                  <a:schemeClr val="bg1"/>
                </a:solidFill>
              </a:rPr>
              <a:t/>
            </a:r>
            <a:br>
              <a:rPr lang="tr-TR" dirty="0" smtClean="0">
                <a:solidFill>
                  <a:schemeClr val="bg1"/>
                </a:solidFill>
              </a:rPr>
            </a:br>
            <a:r>
              <a:rPr lang="tr-TR" dirty="0" smtClean="0">
                <a:solidFill>
                  <a:schemeClr val="bg1"/>
                </a:solidFill>
              </a:rPr>
              <a:t/>
            </a:r>
            <a:br>
              <a:rPr lang="tr-TR" dirty="0" smtClean="0">
                <a:solidFill>
                  <a:schemeClr val="bg1"/>
                </a:solidFill>
              </a:rPr>
            </a:br>
            <a:r>
              <a:rPr lang="tr-TR" sz="2800" b="1" dirty="0" smtClean="0">
                <a:solidFill>
                  <a:schemeClr val="bg1"/>
                </a:solidFill>
              </a:rPr>
              <a:t>Yönetim Kurulu </a:t>
            </a:r>
            <a:r>
              <a:rPr lang="tr-TR" sz="2800" b="1" dirty="0" smtClean="0">
                <a:solidFill>
                  <a:schemeClr val="bg1"/>
                </a:solidFill>
              </a:rPr>
              <a:t>Başkan Yardımcısı</a:t>
            </a:r>
            <a:br>
              <a:rPr lang="tr-TR" sz="2800" b="1" dirty="0" smtClean="0">
                <a:solidFill>
                  <a:schemeClr val="bg1"/>
                </a:solidFill>
              </a:rPr>
            </a:br>
            <a:r>
              <a:rPr lang="tr-TR" sz="2800" b="1" dirty="0" smtClean="0">
                <a:solidFill>
                  <a:schemeClr val="bg1"/>
                </a:solidFill>
              </a:rPr>
              <a:t>Haluk DİNÇER</a:t>
            </a:r>
            <a:r>
              <a:rPr lang="tr-TR" dirty="0" smtClean="0">
                <a:solidFill>
                  <a:schemeClr val="bg1"/>
                </a:solidFill>
              </a:rPr>
              <a:t/>
            </a:r>
            <a:br>
              <a:rPr lang="tr-TR" dirty="0" smtClean="0">
                <a:solidFill>
                  <a:schemeClr val="bg1"/>
                </a:solidFill>
              </a:rPr>
            </a:br>
            <a:r>
              <a:rPr lang="tr-TR" dirty="0" smtClean="0">
                <a:solidFill>
                  <a:schemeClr val="bg1"/>
                </a:solidFill>
              </a:rPr>
              <a:t/>
            </a:r>
            <a:br>
              <a:rPr lang="tr-TR" dirty="0" smtClean="0">
                <a:solidFill>
                  <a:schemeClr val="bg1"/>
                </a:solidFill>
              </a:rPr>
            </a:br>
            <a:endParaRPr lang="tr-TR" b="1" dirty="0" smtClean="0">
              <a:solidFill>
                <a:schemeClr val="bg1"/>
              </a:solidFill>
            </a:endParaRPr>
          </a:p>
        </p:txBody>
      </p:sp>
    </p:spTree>
    <p:extLst>
      <p:ext uri="{BB962C8B-B14F-4D97-AF65-F5344CB8AC3E}">
        <p14:creationId xmlns:p14="http://schemas.microsoft.com/office/powerpoint/2010/main" val="13825863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1 Başlık"/>
          <p:cNvSpPr txBox="1">
            <a:spLocks noGrp="1"/>
          </p:cNvSpPr>
          <p:nvPr>
            <p:ph type="title"/>
          </p:nvPr>
        </p:nvSpPr>
        <p:spPr>
          <a:prstGeom prst="rect">
            <a:avLst/>
          </a:prstGeom>
          <a:blipFill dpi="0" rotWithShape="1">
            <a:blip r:embed="rId3">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vert="horz" lIns="91440" tIns="45720" rIns="91440" bIns="45720" rtlCol="0" anchor="ctr">
            <a:noAutofit/>
          </a:bodyPr>
          <a:lstStyle>
            <a:lvl1pPr algn="ctr" defTabSz="9144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l">
              <a:defRPr/>
            </a:pPr>
            <a:r>
              <a:rPr lang="tr-TR" sz="2600" dirty="0" smtClean="0">
                <a:solidFill>
                  <a:schemeClr val="bg1"/>
                </a:solidFill>
              </a:rPr>
              <a:t>Parlamento İşleri Komisyonu- 2010 </a:t>
            </a:r>
            <a:endParaRPr lang="tr-TR" sz="2600" dirty="0">
              <a:solidFill>
                <a:schemeClr val="bg1"/>
              </a:solidFill>
            </a:endParaRPr>
          </a:p>
        </p:txBody>
      </p:sp>
      <p:graphicFrame>
        <p:nvGraphicFramePr>
          <p:cNvPr id="9" name="13 İçerik Yer Tutucusu"/>
          <p:cNvGraphicFramePr>
            <a:graphicFrameLocks noGrp="1"/>
          </p:cNvGraphicFramePr>
          <p:nvPr>
            <p:ph idx="1"/>
            <p:extLst>
              <p:ext uri="{D42A27DB-BD31-4B8C-83A1-F6EECF244321}">
                <p14:modId xmlns:p14="http://schemas.microsoft.com/office/powerpoint/2010/main" val="3722709712"/>
              </p:ext>
            </p:extLst>
          </p:nvPr>
        </p:nvGraphicFramePr>
        <p:xfrm>
          <a:off x="457200" y="1600201"/>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18942183"/>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1 Başlık"/>
          <p:cNvSpPr txBox="1">
            <a:spLocks noGrp="1"/>
          </p:cNvSpPr>
          <p:nvPr>
            <p:ph type="title"/>
          </p:nvPr>
        </p:nvSpPr>
        <p:spPr>
          <a:prstGeom prst="rect">
            <a:avLst/>
          </a:prstGeom>
          <a:blipFill dpi="0" rotWithShape="1">
            <a:blip r:embed="rId3">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vert="horz" lIns="91440" tIns="45720" rIns="91440" bIns="45720" rtlCol="0" anchor="ctr">
            <a:noAutofit/>
          </a:bodyPr>
          <a:lstStyle>
            <a:lvl1pPr algn="ctr" defTabSz="9144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l">
              <a:defRPr/>
            </a:pPr>
            <a:r>
              <a:rPr lang="tr-TR" sz="2600" dirty="0" smtClean="0">
                <a:solidFill>
                  <a:schemeClr val="bg1"/>
                </a:solidFill>
              </a:rPr>
              <a:t>Parlamento İşleri Komisyonu- 2011 </a:t>
            </a:r>
            <a:endParaRPr lang="tr-TR" sz="2600" dirty="0">
              <a:solidFill>
                <a:schemeClr val="bg1"/>
              </a:solidFill>
            </a:endParaRPr>
          </a:p>
        </p:txBody>
      </p:sp>
      <p:sp>
        <p:nvSpPr>
          <p:cNvPr id="3" name="Serbest Form 2"/>
          <p:cNvSpPr/>
          <p:nvPr/>
        </p:nvSpPr>
        <p:spPr>
          <a:xfrm>
            <a:off x="457200" y="1600201"/>
            <a:ext cx="8229600" cy="837568"/>
          </a:xfrm>
          <a:custGeom>
            <a:avLst/>
            <a:gdLst>
              <a:gd name="connsiteX0" fmla="*/ 0 w 8229600"/>
              <a:gd name="connsiteY0" fmla="*/ 83757 h 837568"/>
              <a:gd name="connsiteX1" fmla="*/ 83757 w 8229600"/>
              <a:gd name="connsiteY1" fmla="*/ 0 h 837568"/>
              <a:gd name="connsiteX2" fmla="*/ 8145843 w 8229600"/>
              <a:gd name="connsiteY2" fmla="*/ 0 h 837568"/>
              <a:gd name="connsiteX3" fmla="*/ 8229600 w 8229600"/>
              <a:gd name="connsiteY3" fmla="*/ 83757 h 837568"/>
              <a:gd name="connsiteX4" fmla="*/ 8229600 w 8229600"/>
              <a:gd name="connsiteY4" fmla="*/ 753811 h 837568"/>
              <a:gd name="connsiteX5" fmla="*/ 8145843 w 8229600"/>
              <a:gd name="connsiteY5" fmla="*/ 837568 h 837568"/>
              <a:gd name="connsiteX6" fmla="*/ 83757 w 8229600"/>
              <a:gd name="connsiteY6" fmla="*/ 837568 h 837568"/>
              <a:gd name="connsiteX7" fmla="*/ 0 w 8229600"/>
              <a:gd name="connsiteY7" fmla="*/ 753811 h 837568"/>
              <a:gd name="connsiteX8" fmla="*/ 0 w 8229600"/>
              <a:gd name="connsiteY8" fmla="*/ 83757 h 83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837568">
                <a:moveTo>
                  <a:pt x="0" y="83757"/>
                </a:moveTo>
                <a:cubicBezTo>
                  <a:pt x="0" y="37499"/>
                  <a:pt x="37499" y="0"/>
                  <a:pt x="83757" y="0"/>
                </a:cubicBezTo>
                <a:lnTo>
                  <a:pt x="8145843" y="0"/>
                </a:lnTo>
                <a:cubicBezTo>
                  <a:pt x="8192101" y="0"/>
                  <a:pt x="8229600" y="37499"/>
                  <a:pt x="8229600" y="83757"/>
                </a:cubicBezTo>
                <a:lnTo>
                  <a:pt x="8229600" y="753811"/>
                </a:lnTo>
                <a:cubicBezTo>
                  <a:pt x="8229600" y="800069"/>
                  <a:pt x="8192101" y="837568"/>
                  <a:pt x="8145843" y="837568"/>
                </a:cubicBezTo>
                <a:lnTo>
                  <a:pt x="83757" y="837568"/>
                </a:lnTo>
                <a:cubicBezTo>
                  <a:pt x="37499" y="837568"/>
                  <a:pt x="0" y="800069"/>
                  <a:pt x="0" y="753811"/>
                </a:cubicBezTo>
                <a:lnTo>
                  <a:pt x="0" y="8375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05876" tIns="76200" rIns="76201" bIns="76200" numCol="1" spcCol="1270" anchor="ctr" anchorCtr="0">
            <a:noAutofit/>
          </a:bodyPr>
          <a:lstStyle/>
          <a:p>
            <a:pPr lvl="0" algn="l" defTabSz="889000">
              <a:lnSpc>
                <a:spcPct val="90000"/>
              </a:lnSpc>
              <a:spcBef>
                <a:spcPct val="0"/>
              </a:spcBef>
              <a:spcAft>
                <a:spcPct val="35000"/>
              </a:spcAft>
            </a:pPr>
            <a:r>
              <a:rPr lang="tr-TR" sz="2000" kern="1200" dirty="0" smtClean="0"/>
              <a:t>Yeni Anayasa Yuvarlak Masa Toplantı Dizisi’nin tamamlanması.</a:t>
            </a:r>
            <a:endParaRPr lang="tr-TR" sz="2000" kern="1200" dirty="0"/>
          </a:p>
        </p:txBody>
      </p:sp>
      <p:sp>
        <p:nvSpPr>
          <p:cNvPr id="4" name="Yuvarlatılmış Dikdörtgen 3"/>
          <p:cNvSpPr/>
          <p:nvPr/>
        </p:nvSpPr>
        <p:spPr>
          <a:xfrm>
            <a:off x="540956" y="1683957"/>
            <a:ext cx="1645920" cy="670054"/>
          </a:xfrm>
          <a:prstGeom prst="roundRect">
            <a:avLst>
              <a:gd name="adj" fmla="val 10000"/>
            </a:avLst>
          </a:prstGeom>
          <a:blipFill>
            <a:blip r:embed="rId4" cstate="screen">
              <a:extLst>
                <a:ext uri="{28A0092B-C50C-407E-A947-70E740481C1C}">
                  <a14:useLocalDpi xmlns:a14="http://schemas.microsoft.com/office/drawing/2010/main"/>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5" name="Serbest Form 4"/>
          <p:cNvSpPr/>
          <p:nvPr/>
        </p:nvSpPr>
        <p:spPr>
          <a:xfrm>
            <a:off x="457200" y="2521526"/>
            <a:ext cx="8229600" cy="837568"/>
          </a:xfrm>
          <a:custGeom>
            <a:avLst/>
            <a:gdLst>
              <a:gd name="connsiteX0" fmla="*/ 0 w 8229600"/>
              <a:gd name="connsiteY0" fmla="*/ 83757 h 837568"/>
              <a:gd name="connsiteX1" fmla="*/ 83757 w 8229600"/>
              <a:gd name="connsiteY1" fmla="*/ 0 h 837568"/>
              <a:gd name="connsiteX2" fmla="*/ 8145843 w 8229600"/>
              <a:gd name="connsiteY2" fmla="*/ 0 h 837568"/>
              <a:gd name="connsiteX3" fmla="*/ 8229600 w 8229600"/>
              <a:gd name="connsiteY3" fmla="*/ 83757 h 837568"/>
              <a:gd name="connsiteX4" fmla="*/ 8229600 w 8229600"/>
              <a:gd name="connsiteY4" fmla="*/ 753811 h 837568"/>
              <a:gd name="connsiteX5" fmla="*/ 8145843 w 8229600"/>
              <a:gd name="connsiteY5" fmla="*/ 837568 h 837568"/>
              <a:gd name="connsiteX6" fmla="*/ 83757 w 8229600"/>
              <a:gd name="connsiteY6" fmla="*/ 837568 h 837568"/>
              <a:gd name="connsiteX7" fmla="*/ 0 w 8229600"/>
              <a:gd name="connsiteY7" fmla="*/ 753811 h 837568"/>
              <a:gd name="connsiteX8" fmla="*/ 0 w 8229600"/>
              <a:gd name="connsiteY8" fmla="*/ 83757 h 83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837568">
                <a:moveTo>
                  <a:pt x="0" y="83757"/>
                </a:moveTo>
                <a:cubicBezTo>
                  <a:pt x="0" y="37499"/>
                  <a:pt x="37499" y="0"/>
                  <a:pt x="83757" y="0"/>
                </a:cubicBezTo>
                <a:lnTo>
                  <a:pt x="8145843" y="0"/>
                </a:lnTo>
                <a:cubicBezTo>
                  <a:pt x="8192101" y="0"/>
                  <a:pt x="8229600" y="37499"/>
                  <a:pt x="8229600" y="83757"/>
                </a:cubicBezTo>
                <a:lnTo>
                  <a:pt x="8229600" y="753811"/>
                </a:lnTo>
                <a:cubicBezTo>
                  <a:pt x="8229600" y="800069"/>
                  <a:pt x="8192101" y="837568"/>
                  <a:pt x="8145843" y="837568"/>
                </a:cubicBezTo>
                <a:lnTo>
                  <a:pt x="83757" y="837568"/>
                </a:lnTo>
                <a:cubicBezTo>
                  <a:pt x="37499" y="837568"/>
                  <a:pt x="0" y="800069"/>
                  <a:pt x="0" y="753811"/>
                </a:cubicBezTo>
                <a:lnTo>
                  <a:pt x="0" y="8375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05876" tIns="76200" rIns="76201" bIns="76200" numCol="1" spcCol="1270" anchor="ctr" anchorCtr="0">
            <a:noAutofit/>
          </a:bodyPr>
          <a:lstStyle/>
          <a:p>
            <a:pPr lvl="0" algn="l" defTabSz="889000">
              <a:lnSpc>
                <a:spcPct val="90000"/>
              </a:lnSpc>
              <a:spcBef>
                <a:spcPct val="0"/>
              </a:spcBef>
              <a:spcAft>
                <a:spcPct val="35000"/>
              </a:spcAft>
            </a:pPr>
            <a:r>
              <a:rPr lang="tr-TR" sz="2000" kern="1200" dirty="0" smtClean="0"/>
              <a:t>Etik Altyapı Rapor Dizisi’ne devam edilmesi.</a:t>
            </a:r>
            <a:endParaRPr lang="tr-TR" sz="2000" kern="1200" dirty="0"/>
          </a:p>
        </p:txBody>
      </p:sp>
      <p:sp>
        <p:nvSpPr>
          <p:cNvPr id="6" name="Yuvarlatılmış Dikdörtgen 5"/>
          <p:cNvSpPr/>
          <p:nvPr/>
        </p:nvSpPr>
        <p:spPr>
          <a:xfrm>
            <a:off x="540956" y="2605283"/>
            <a:ext cx="1645920" cy="670054"/>
          </a:xfrm>
          <a:prstGeom prst="roundRect">
            <a:avLst>
              <a:gd name="adj" fmla="val 10000"/>
            </a:avLst>
          </a:prstGeom>
          <a:blipFill>
            <a:blip r:embed="rId5" cstate="screen">
              <a:extLst>
                <a:ext uri="{28A0092B-C50C-407E-A947-70E740481C1C}">
                  <a14:useLocalDpi xmlns:a14="http://schemas.microsoft.com/office/drawing/2010/main"/>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 name="Serbest Form 9"/>
          <p:cNvSpPr/>
          <p:nvPr/>
        </p:nvSpPr>
        <p:spPr>
          <a:xfrm>
            <a:off x="457200" y="3442851"/>
            <a:ext cx="8229600" cy="837568"/>
          </a:xfrm>
          <a:custGeom>
            <a:avLst/>
            <a:gdLst>
              <a:gd name="connsiteX0" fmla="*/ 0 w 8229600"/>
              <a:gd name="connsiteY0" fmla="*/ 83757 h 837568"/>
              <a:gd name="connsiteX1" fmla="*/ 83757 w 8229600"/>
              <a:gd name="connsiteY1" fmla="*/ 0 h 837568"/>
              <a:gd name="connsiteX2" fmla="*/ 8145843 w 8229600"/>
              <a:gd name="connsiteY2" fmla="*/ 0 h 837568"/>
              <a:gd name="connsiteX3" fmla="*/ 8229600 w 8229600"/>
              <a:gd name="connsiteY3" fmla="*/ 83757 h 837568"/>
              <a:gd name="connsiteX4" fmla="*/ 8229600 w 8229600"/>
              <a:gd name="connsiteY4" fmla="*/ 753811 h 837568"/>
              <a:gd name="connsiteX5" fmla="*/ 8145843 w 8229600"/>
              <a:gd name="connsiteY5" fmla="*/ 837568 h 837568"/>
              <a:gd name="connsiteX6" fmla="*/ 83757 w 8229600"/>
              <a:gd name="connsiteY6" fmla="*/ 837568 h 837568"/>
              <a:gd name="connsiteX7" fmla="*/ 0 w 8229600"/>
              <a:gd name="connsiteY7" fmla="*/ 753811 h 837568"/>
              <a:gd name="connsiteX8" fmla="*/ 0 w 8229600"/>
              <a:gd name="connsiteY8" fmla="*/ 83757 h 83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837568">
                <a:moveTo>
                  <a:pt x="0" y="83757"/>
                </a:moveTo>
                <a:cubicBezTo>
                  <a:pt x="0" y="37499"/>
                  <a:pt x="37499" y="0"/>
                  <a:pt x="83757" y="0"/>
                </a:cubicBezTo>
                <a:lnTo>
                  <a:pt x="8145843" y="0"/>
                </a:lnTo>
                <a:cubicBezTo>
                  <a:pt x="8192101" y="0"/>
                  <a:pt x="8229600" y="37499"/>
                  <a:pt x="8229600" y="83757"/>
                </a:cubicBezTo>
                <a:lnTo>
                  <a:pt x="8229600" y="753811"/>
                </a:lnTo>
                <a:cubicBezTo>
                  <a:pt x="8229600" y="800069"/>
                  <a:pt x="8192101" y="837568"/>
                  <a:pt x="8145843" y="837568"/>
                </a:cubicBezTo>
                <a:lnTo>
                  <a:pt x="83757" y="837568"/>
                </a:lnTo>
                <a:cubicBezTo>
                  <a:pt x="37499" y="837568"/>
                  <a:pt x="0" y="800069"/>
                  <a:pt x="0" y="753811"/>
                </a:cubicBezTo>
                <a:lnTo>
                  <a:pt x="0" y="8375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05876" tIns="76200" rIns="76201" bIns="76200" numCol="1" spcCol="1270" anchor="ctr" anchorCtr="0">
            <a:noAutofit/>
          </a:bodyPr>
          <a:lstStyle/>
          <a:p>
            <a:pPr lvl="0" algn="just" defTabSz="889000">
              <a:lnSpc>
                <a:spcPct val="90000"/>
              </a:lnSpc>
              <a:spcBef>
                <a:spcPct val="0"/>
              </a:spcBef>
              <a:spcAft>
                <a:spcPct val="35000"/>
              </a:spcAft>
            </a:pPr>
            <a:r>
              <a:rPr lang="tr-TR" sz="2000" kern="1200" dirty="0" smtClean="0"/>
              <a:t>Yargı Reformu Çalışması</a:t>
            </a:r>
            <a:endParaRPr lang="tr-TR" sz="2000" kern="1200" dirty="0"/>
          </a:p>
        </p:txBody>
      </p:sp>
      <p:sp>
        <p:nvSpPr>
          <p:cNvPr id="12" name="Serbest Form 11"/>
          <p:cNvSpPr/>
          <p:nvPr/>
        </p:nvSpPr>
        <p:spPr>
          <a:xfrm>
            <a:off x="457200" y="4364176"/>
            <a:ext cx="8229600" cy="837568"/>
          </a:xfrm>
          <a:custGeom>
            <a:avLst/>
            <a:gdLst>
              <a:gd name="connsiteX0" fmla="*/ 0 w 8229600"/>
              <a:gd name="connsiteY0" fmla="*/ 83757 h 837568"/>
              <a:gd name="connsiteX1" fmla="*/ 83757 w 8229600"/>
              <a:gd name="connsiteY1" fmla="*/ 0 h 837568"/>
              <a:gd name="connsiteX2" fmla="*/ 8145843 w 8229600"/>
              <a:gd name="connsiteY2" fmla="*/ 0 h 837568"/>
              <a:gd name="connsiteX3" fmla="*/ 8229600 w 8229600"/>
              <a:gd name="connsiteY3" fmla="*/ 83757 h 837568"/>
              <a:gd name="connsiteX4" fmla="*/ 8229600 w 8229600"/>
              <a:gd name="connsiteY4" fmla="*/ 753811 h 837568"/>
              <a:gd name="connsiteX5" fmla="*/ 8145843 w 8229600"/>
              <a:gd name="connsiteY5" fmla="*/ 837568 h 837568"/>
              <a:gd name="connsiteX6" fmla="*/ 83757 w 8229600"/>
              <a:gd name="connsiteY6" fmla="*/ 837568 h 837568"/>
              <a:gd name="connsiteX7" fmla="*/ 0 w 8229600"/>
              <a:gd name="connsiteY7" fmla="*/ 753811 h 837568"/>
              <a:gd name="connsiteX8" fmla="*/ 0 w 8229600"/>
              <a:gd name="connsiteY8" fmla="*/ 83757 h 83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837568">
                <a:moveTo>
                  <a:pt x="0" y="83757"/>
                </a:moveTo>
                <a:cubicBezTo>
                  <a:pt x="0" y="37499"/>
                  <a:pt x="37499" y="0"/>
                  <a:pt x="83757" y="0"/>
                </a:cubicBezTo>
                <a:lnTo>
                  <a:pt x="8145843" y="0"/>
                </a:lnTo>
                <a:cubicBezTo>
                  <a:pt x="8192101" y="0"/>
                  <a:pt x="8229600" y="37499"/>
                  <a:pt x="8229600" y="83757"/>
                </a:cubicBezTo>
                <a:lnTo>
                  <a:pt x="8229600" y="753811"/>
                </a:lnTo>
                <a:cubicBezTo>
                  <a:pt x="8229600" y="800069"/>
                  <a:pt x="8192101" y="837568"/>
                  <a:pt x="8145843" y="837568"/>
                </a:cubicBezTo>
                <a:lnTo>
                  <a:pt x="83757" y="837568"/>
                </a:lnTo>
                <a:cubicBezTo>
                  <a:pt x="37499" y="837568"/>
                  <a:pt x="0" y="800069"/>
                  <a:pt x="0" y="753811"/>
                </a:cubicBezTo>
                <a:lnTo>
                  <a:pt x="0" y="8375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05876" tIns="76200" rIns="76201" bIns="76200" numCol="1" spcCol="1270" anchor="ctr" anchorCtr="0">
            <a:noAutofit/>
          </a:bodyPr>
          <a:lstStyle/>
          <a:p>
            <a:pPr lvl="0" algn="just" defTabSz="889000">
              <a:lnSpc>
                <a:spcPct val="90000"/>
              </a:lnSpc>
              <a:spcBef>
                <a:spcPct val="0"/>
              </a:spcBef>
              <a:spcAft>
                <a:spcPct val="35000"/>
              </a:spcAft>
            </a:pPr>
            <a:r>
              <a:rPr lang="tr-TR" sz="2000" kern="1200" dirty="0" smtClean="0"/>
              <a:t>Kamu ihaleleri semineri</a:t>
            </a:r>
            <a:endParaRPr lang="tr-TR" sz="2000" kern="1200" dirty="0"/>
          </a:p>
        </p:txBody>
      </p:sp>
      <p:sp>
        <p:nvSpPr>
          <p:cNvPr id="14" name="Serbest Form 13"/>
          <p:cNvSpPr/>
          <p:nvPr/>
        </p:nvSpPr>
        <p:spPr>
          <a:xfrm>
            <a:off x="457200" y="5285501"/>
            <a:ext cx="8229600" cy="837568"/>
          </a:xfrm>
          <a:custGeom>
            <a:avLst/>
            <a:gdLst>
              <a:gd name="connsiteX0" fmla="*/ 0 w 8229600"/>
              <a:gd name="connsiteY0" fmla="*/ 83757 h 837568"/>
              <a:gd name="connsiteX1" fmla="*/ 83757 w 8229600"/>
              <a:gd name="connsiteY1" fmla="*/ 0 h 837568"/>
              <a:gd name="connsiteX2" fmla="*/ 8145843 w 8229600"/>
              <a:gd name="connsiteY2" fmla="*/ 0 h 837568"/>
              <a:gd name="connsiteX3" fmla="*/ 8229600 w 8229600"/>
              <a:gd name="connsiteY3" fmla="*/ 83757 h 837568"/>
              <a:gd name="connsiteX4" fmla="*/ 8229600 w 8229600"/>
              <a:gd name="connsiteY4" fmla="*/ 753811 h 837568"/>
              <a:gd name="connsiteX5" fmla="*/ 8145843 w 8229600"/>
              <a:gd name="connsiteY5" fmla="*/ 837568 h 837568"/>
              <a:gd name="connsiteX6" fmla="*/ 83757 w 8229600"/>
              <a:gd name="connsiteY6" fmla="*/ 837568 h 837568"/>
              <a:gd name="connsiteX7" fmla="*/ 0 w 8229600"/>
              <a:gd name="connsiteY7" fmla="*/ 753811 h 837568"/>
              <a:gd name="connsiteX8" fmla="*/ 0 w 8229600"/>
              <a:gd name="connsiteY8" fmla="*/ 83757 h 83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837568">
                <a:moveTo>
                  <a:pt x="0" y="83757"/>
                </a:moveTo>
                <a:cubicBezTo>
                  <a:pt x="0" y="37499"/>
                  <a:pt x="37499" y="0"/>
                  <a:pt x="83757" y="0"/>
                </a:cubicBezTo>
                <a:lnTo>
                  <a:pt x="8145843" y="0"/>
                </a:lnTo>
                <a:cubicBezTo>
                  <a:pt x="8192101" y="0"/>
                  <a:pt x="8229600" y="37499"/>
                  <a:pt x="8229600" y="83757"/>
                </a:cubicBezTo>
                <a:lnTo>
                  <a:pt x="8229600" y="753811"/>
                </a:lnTo>
                <a:cubicBezTo>
                  <a:pt x="8229600" y="800069"/>
                  <a:pt x="8192101" y="837568"/>
                  <a:pt x="8145843" y="837568"/>
                </a:cubicBezTo>
                <a:lnTo>
                  <a:pt x="83757" y="837568"/>
                </a:lnTo>
                <a:cubicBezTo>
                  <a:pt x="37499" y="837568"/>
                  <a:pt x="0" y="800069"/>
                  <a:pt x="0" y="753811"/>
                </a:cubicBezTo>
                <a:lnTo>
                  <a:pt x="0" y="8375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05876" tIns="76200" rIns="76201" bIns="76200" numCol="1" spcCol="1270" anchor="ctr" anchorCtr="0">
            <a:noAutofit/>
          </a:bodyPr>
          <a:lstStyle/>
          <a:p>
            <a:pPr lvl="0" algn="l" defTabSz="889000">
              <a:lnSpc>
                <a:spcPct val="90000"/>
              </a:lnSpc>
              <a:spcBef>
                <a:spcPct val="0"/>
              </a:spcBef>
              <a:spcAft>
                <a:spcPct val="35000"/>
              </a:spcAft>
            </a:pPr>
            <a:r>
              <a:rPr lang="tr-TR" sz="2000" kern="1200" dirty="0" smtClean="0"/>
              <a:t>TÜSİAD </a:t>
            </a:r>
            <a:r>
              <a:rPr lang="tr-TR" sz="2000" kern="1200" dirty="0" smtClean="0"/>
              <a:t>En İyi Genç Hukukçu </a:t>
            </a:r>
            <a:r>
              <a:rPr lang="tr-TR" sz="2000" kern="1200" dirty="0" smtClean="0"/>
              <a:t>Ödülü</a:t>
            </a:r>
            <a:endParaRPr lang="tr-TR" sz="2000" kern="1200" dirty="0"/>
          </a:p>
        </p:txBody>
      </p:sp>
      <p:sp>
        <p:nvSpPr>
          <p:cNvPr id="15" name="Yuvarlatılmış Dikdörtgen 14"/>
          <p:cNvSpPr/>
          <p:nvPr/>
        </p:nvSpPr>
        <p:spPr>
          <a:xfrm>
            <a:off x="540956" y="5369258"/>
            <a:ext cx="1645920" cy="670054"/>
          </a:xfrm>
          <a:prstGeom prst="roundRect">
            <a:avLst>
              <a:gd name="adj" fmla="val 10000"/>
            </a:avLst>
          </a:prstGeom>
          <a:blipFill>
            <a:blip r:embed="rId6" cstate="screen">
              <a:extLst>
                <a:ext uri="{28A0092B-C50C-407E-A947-70E740481C1C}">
                  <a14:useLocalDpi xmlns:a14="http://schemas.microsoft.com/office/drawing/2010/main"/>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1" name="Yuvarlatılmış Dikdörtgen 10"/>
          <p:cNvSpPr/>
          <p:nvPr/>
        </p:nvSpPr>
        <p:spPr>
          <a:xfrm>
            <a:off x="540956" y="4446797"/>
            <a:ext cx="1645920" cy="670054"/>
          </a:xfrm>
          <a:prstGeom prst="roundRect">
            <a:avLst>
              <a:gd name="adj" fmla="val 10000"/>
            </a:avLst>
          </a:prstGeom>
          <a:blipFill>
            <a:blip r:embed="rId7" cstate="screen">
              <a:extLst>
                <a:ext uri="{28A0092B-C50C-407E-A947-70E740481C1C}">
                  <a14:useLocalDpi xmlns:a14="http://schemas.microsoft.com/office/drawing/2010/main"/>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4099" name="Picture 3"/>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97503" y="3517659"/>
            <a:ext cx="1536682" cy="699008"/>
          </a:xfrm>
          <a:prstGeom prst="rect">
            <a:avLst/>
          </a:prstGeom>
          <a:ln/>
        </p:spPr>
        <p:style>
          <a:lnRef idx="3">
            <a:schemeClr val="lt1"/>
          </a:lnRef>
          <a:fillRef idx="1">
            <a:schemeClr val="dk1"/>
          </a:fillRef>
          <a:effectRef idx="1">
            <a:schemeClr val="dk1"/>
          </a:effectRef>
          <a:fontRef idx="minor">
            <a:schemeClr val="lt1"/>
          </a:fontRef>
        </p:style>
      </p:pic>
    </p:spTree>
    <p:extLst>
      <p:ext uri="{BB962C8B-B14F-4D97-AF65-F5344CB8AC3E}">
        <p14:creationId xmlns:p14="http://schemas.microsoft.com/office/powerpoint/2010/main" val="3295792323"/>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9"/>
            <a:ext cx="8507288" cy="1143000"/>
          </a:xfrm>
          <a:blipFill dpi="0" rotWithShape="1">
            <a:blip r:embed="rId3">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eaLnBrk="1" fontAlgn="auto" hangingPunct="1">
              <a:spcAft>
                <a:spcPts val="0"/>
              </a:spcAft>
              <a:defRPr/>
            </a:pPr>
            <a:r>
              <a:rPr lang="tr-TR" sz="2600" dirty="0" smtClean="0">
                <a:solidFill>
                  <a:schemeClr val="bg1"/>
                </a:solidFill>
              </a:rPr>
              <a:t>Dışişleri ve AB Uyum Komisyonu- 2010 </a:t>
            </a:r>
            <a:endParaRPr lang="tr-TR" sz="2600" dirty="0">
              <a:solidFill>
                <a:schemeClr val="bg1"/>
              </a:solidFill>
            </a:endParaRPr>
          </a:p>
        </p:txBody>
      </p:sp>
      <p:sp>
        <p:nvSpPr>
          <p:cNvPr id="15" name="Serbest Form 14"/>
          <p:cNvSpPr/>
          <p:nvPr/>
        </p:nvSpPr>
        <p:spPr>
          <a:xfrm>
            <a:off x="500034" y="1844824"/>
            <a:ext cx="8229600" cy="1081767"/>
          </a:xfrm>
          <a:custGeom>
            <a:avLst/>
            <a:gdLst>
              <a:gd name="connsiteX0" fmla="*/ 0 w 8229600"/>
              <a:gd name="connsiteY0" fmla="*/ 108177 h 1081767"/>
              <a:gd name="connsiteX1" fmla="*/ 108177 w 8229600"/>
              <a:gd name="connsiteY1" fmla="*/ 0 h 1081767"/>
              <a:gd name="connsiteX2" fmla="*/ 8121423 w 8229600"/>
              <a:gd name="connsiteY2" fmla="*/ 0 h 1081767"/>
              <a:gd name="connsiteX3" fmla="*/ 8229600 w 8229600"/>
              <a:gd name="connsiteY3" fmla="*/ 108177 h 1081767"/>
              <a:gd name="connsiteX4" fmla="*/ 8229600 w 8229600"/>
              <a:gd name="connsiteY4" fmla="*/ 973590 h 1081767"/>
              <a:gd name="connsiteX5" fmla="*/ 8121423 w 8229600"/>
              <a:gd name="connsiteY5" fmla="*/ 1081767 h 1081767"/>
              <a:gd name="connsiteX6" fmla="*/ 108177 w 8229600"/>
              <a:gd name="connsiteY6" fmla="*/ 1081767 h 1081767"/>
              <a:gd name="connsiteX7" fmla="*/ 0 w 8229600"/>
              <a:gd name="connsiteY7" fmla="*/ 973590 h 1081767"/>
              <a:gd name="connsiteX8" fmla="*/ 0 w 8229600"/>
              <a:gd name="connsiteY8" fmla="*/ 108177 h 1081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1081767">
                <a:moveTo>
                  <a:pt x="0" y="108177"/>
                </a:moveTo>
                <a:cubicBezTo>
                  <a:pt x="0" y="48432"/>
                  <a:pt x="48432" y="0"/>
                  <a:pt x="108177" y="0"/>
                </a:cubicBezTo>
                <a:lnTo>
                  <a:pt x="8121423" y="0"/>
                </a:lnTo>
                <a:cubicBezTo>
                  <a:pt x="8181168" y="0"/>
                  <a:pt x="8229600" y="48432"/>
                  <a:pt x="8229600" y="108177"/>
                </a:cubicBezTo>
                <a:lnTo>
                  <a:pt x="8229600" y="973590"/>
                </a:lnTo>
                <a:cubicBezTo>
                  <a:pt x="8229600" y="1033335"/>
                  <a:pt x="8181168" y="1081767"/>
                  <a:pt x="8121423" y="1081767"/>
                </a:cubicBezTo>
                <a:lnTo>
                  <a:pt x="108177" y="1081767"/>
                </a:lnTo>
                <a:cubicBezTo>
                  <a:pt x="48432" y="1081767"/>
                  <a:pt x="0" y="1033335"/>
                  <a:pt x="0" y="973590"/>
                </a:cubicBezTo>
                <a:lnTo>
                  <a:pt x="0" y="10817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30296" tIns="76200" rIns="76201" bIns="76200" numCol="1" spcCol="1270" anchor="ctr" anchorCtr="0">
            <a:noAutofit/>
          </a:bodyPr>
          <a:lstStyle/>
          <a:p>
            <a:pPr lvl="0" algn="l" defTabSz="889000">
              <a:lnSpc>
                <a:spcPct val="90000"/>
              </a:lnSpc>
              <a:spcBef>
                <a:spcPct val="0"/>
              </a:spcBef>
              <a:spcAft>
                <a:spcPct val="35000"/>
              </a:spcAft>
            </a:pPr>
            <a:r>
              <a:rPr lang="tr-TR" sz="2000" kern="1200" dirty="0" smtClean="0"/>
              <a:t>“Türk Dış Politikasında Yeni Yönelimler “ konulu yuvarlak masa toplantıları (Kafkasya, Orta Doğu, ABD) </a:t>
            </a:r>
            <a:endParaRPr lang="tr-TR" sz="2000" kern="1200" dirty="0"/>
          </a:p>
        </p:txBody>
      </p:sp>
      <p:sp>
        <p:nvSpPr>
          <p:cNvPr id="17" name="Serbest Form 16"/>
          <p:cNvSpPr/>
          <p:nvPr/>
        </p:nvSpPr>
        <p:spPr>
          <a:xfrm>
            <a:off x="500034" y="3048466"/>
            <a:ext cx="8229600" cy="928080"/>
          </a:xfrm>
          <a:custGeom>
            <a:avLst/>
            <a:gdLst>
              <a:gd name="connsiteX0" fmla="*/ 0 w 8229600"/>
              <a:gd name="connsiteY0" fmla="*/ 92808 h 928080"/>
              <a:gd name="connsiteX1" fmla="*/ 92808 w 8229600"/>
              <a:gd name="connsiteY1" fmla="*/ 0 h 928080"/>
              <a:gd name="connsiteX2" fmla="*/ 8136792 w 8229600"/>
              <a:gd name="connsiteY2" fmla="*/ 0 h 928080"/>
              <a:gd name="connsiteX3" fmla="*/ 8229600 w 8229600"/>
              <a:gd name="connsiteY3" fmla="*/ 92808 h 928080"/>
              <a:gd name="connsiteX4" fmla="*/ 8229600 w 8229600"/>
              <a:gd name="connsiteY4" fmla="*/ 835272 h 928080"/>
              <a:gd name="connsiteX5" fmla="*/ 8136792 w 8229600"/>
              <a:gd name="connsiteY5" fmla="*/ 928080 h 928080"/>
              <a:gd name="connsiteX6" fmla="*/ 92808 w 8229600"/>
              <a:gd name="connsiteY6" fmla="*/ 928080 h 928080"/>
              <a:gd name="connsiteX7" fmla="*/ 0 w 8229600"/>
              <a:gd name="connsiteY7" fmla="*/ 835272 h 928080"/>
              <a:gd name="connsiteX8" fmla="*/ 0 w 8229600"/>
              <a:gd name="connsiteY8" fmla="*/ 92808 h 928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928080">
                <a:moveTo>
                  <a:pt x="0" y="92808"/>
                </a:moveTo>
                <a:cubicBezTo>
                  <a:pt x="0" y="41552"/>
                  <a:pt x="41552" y="0"/>
                  <a:pt x="92808" y="0"/>
                </a:cubicBezTo>
                <a:lnTo>
                  <a:pt x="8136792" y="0"/>
                </a:lnTo>
                <a:cubicBezTo>
                  <a:pt x="8188048" y="0"/>
                  <a:pt x="8229600" y="41552"/>
                  <a:pt x="8229600" y="92808"/>
                </a:cubicBezTo>
                <a:lnTo>
                  <a:pt x="8229600" y="835272"/>
                </a:lnTo>
                <a:cubicBezTo>
                  <a:pt x="8229600" y="886528"/>
                  <a:pt x="8188048" y="928080"/>
                  <a:pt x="8136792" y="928080"/>
                </a:cubicBezTo>
                <a:lnTo>
                  <a:pt x="92808" y="928080"/>
                </a:lnTo>
                <a:cubicBezTo>
                  <a:pt x="41552" y="928080"/>
                  <a:pt x="0" y="886528"/>
                  <a:pt x="0" y="835272"/>
                </a:cubicBezTo>
                <a:lnTo>
                  <a:pt x="0" y="92808"/>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30296" tIns="76200" rIns="76201" bIns="76200" numCol="1" spcCol="1270" anchor="ctr" anchorCtr="0">
            <a:noAutofit/>
          </a:bodyPr>
          <a:lstStyle/>
          <a:p>
            <a:pPr lvl="0">
              <a:defRPr/>
            </a:pPr>
            <a:r>
              <a:rPr lang="tr-TR" sz="2000" dirty="0"/>
              <a:t>ABD ziyareti - Dışişleri Bakanı Hillary Clinton ile görüşme</a:t>
            </a:r>
            <a:endParaRPr lang="tr-TR" sz="2000" dirty="0"/>
          </a:p>
        </p:txBody>
      </p:sp>
      <p:sp>
        <p:nvSpPr>
          <p:cNvPr id="19" name="Serbest Form 18"/>
          <p:cNvSpPr/>
          <p:nvPr/>
        </p:nvSpPr>
        <p:spPr>
          <a:xfrm>
            <a:off x="500034" y="4063967"/>
            <a:ext cx="8229600" cy="1081767"/>
          </a:xfrm>
          <a:custGeom>
            <a:avLst/>
            <a:gdLst>
              <a:gd name="connsiteX0" fmla="*/ 0 w 8229600"/>
              <a:gd name="connsiteY0" fmla="*/ 108177 h 1081767"/>
              <a:gd name="connsiteX1" fmla="*/ 108177 w 8229600"/>
              <a:gd name="connsiteY1" fmla="*/ 0 h 1081767"/>
              <a:gd name="connsiteX2" fmla="*/ 8121423 w 8229600"/>
              <a:gd name="connsiteY2" fmla="*/ 0 h 1081767"/>
              <a:gd name="connsiteX3" fmla="*/ 8229600 w 8229600"/>
              <a:gd name="connsiteY3" fmla="*/ 108177 h 1081767"/>
              <a:gd name="connsiteX4" fmla="*/ 8229600 w 8229600"/>
              <a:gd name="connsiteY4" fmla="*/ 973590 h 1081767"/>
              <a:gd name="connsiteX5" fmla="*/ 8121423 w 8229600"/>
              <a:gd name="connsiteY5" fmla="*/ 1081767 h 1081767"/>
              <a:gd name="connsiteX6" fmla="*/ 108177 w 8229600"/>
              <a:gd name="connsiteY6" fmla="*/ 1081767 h 1081767"/>
              <a:gd name="connsiteX7" fmla="*/ 0 w 8229600"/>
              <a:gd name="connsiteY7" fmla="*/ 973590 h 1081767"/>
              <a:gd name="connsiteX8" fmla="*/ 0 w 8229600"/>
              <a:gd name="connsiteY8" fmla="*/ 108177 h 1081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1081767">
                <a:moveTo>
                  <a:pt x="0" y="108177"/>
                </a:moveTo>
                <a:cubicBezTo>
                  <a:pt x="0" y="48432"/>
                  <a:pt x="48432" y="0"/>
                  <a:pt x="108177" y="0"/>
                </a:cubicBezTo>
                <a:lnTo>
                  <a:pt x="8121423" y="0"/>
                </a:lnTo>
                <a:cubicBezTo>
                  <a:pt x="8181168" y="0"/>
                  <a:pt x="8229600" y="48432"/>
                  <a:pt x="8229600" y="108177"/>
                </a:cubicBezTo>
                <a:lnTo>
                  <a:pt x="8229600" y="973590"/>
                </a:lnTo>
                <a:cubicBezTo>
                  <a:pt x="8229600" y="1033335"/>
                  <a:pt x="8181168" y="1081767"/>
                  <a:pt x="8121423" y="1081767"/>
                </a:cubicBezTo>
                <a:lnTo>
                  <a:pt x="108177" y="1081767"/>
                </a:lnTo>
                <a:cubicBezTo>
                  <a:pt x="48432" y="1081767"/>
                  <a:pt x="0" y="1033335"/>
                  <a:pt x="0" y="973590"/>
                </a:cubicBezTo>
                <a:lnTo>
                  <a:pt x="0" y="10817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30296" tIns="76200" rIns="76201" bIns="76200" numCol="1" spcCol="1270" anchor="ctr" anchorCtr="0">
            <a:noAutofit/>
          </a:bodyPr>
          <a:lstStyle/>
          <a:p>
            <a:r>
              <a:rPr lang="tr-TR" sz="2000" dirty="0" smtClean="0"/>
              <a:t>Brüksel ziyareti  -  AB Konseyi Başkanı </a:t>
            </a:r>
            <a:r>
              <a:rPr lang="tr-TR" sz="2000" dirty="0" err="1" smtClean="0"/>
              <a:t>Herman</a:t>
            </a:r>
            <a:r>
              <a:rPr lang="tr-TR" sz="2000" dirty="0" smtClean="0"/>
              <a:t> </a:t>
            </a:r>
            <a:r>
              <a:rPr lang="tr-TR" sz="2000" dirty="0" err="1" smtClean="0"/>
              <a:t>Von</a:t>
            </a:r>
            <a:r>
              <a:rPr lang="tr-TR" sz="2000" dirty="0" smtClean="0"/>
              <a:t> </a:t>
            </a:r>
            <a:r>
              <a:rPr lang="tr-TR" sz="2000" dirty="0" err="1" smtClean="0"/>
              <a:t>Rompuy</a:t>
            </a:r>
            <a:r>
              <a:rPr lang="tr-TR" sz="2000" dirty="0" smtClean="0"/>
              <a:t> ile görüşme </a:t>
            </a:r>
            <a:endParaRPr lang="tr-TR" sz="2000" dirty="0"/>
          </a:p>
        </p:txBody>
      </p:sp>
      <p:sp>
        <p:nvSpPr>
          <p:cNvPr id="21" name="Serbest Form 20"/>
          <p:cNvSpPr/>
          <p:nvPr/>
        </p:nvSpPr>
        <p:spPr>
          <a:xfrm>
            <a:off x="500034" y="5288365"/>
            <a:ext cx="8229600" cy="1081767"/>
          </a:xfrm>
          <a:custGeom>
            <a:avLst/>
            <a:gdLst>
              <a:gd name="connsiteX0" fmla="*/ 0 w 8229600"/>
              <a:gd name="connsiteY0" fmla="*/ 108177 h 1081767"/>
              <a:gd name="connsiteX1" fmla="*/ 108177 w 8229600"/>
              <a:gd name="connsiteY1" fmla="*/ 0 h 1081767"/>
              <a:gd name="connsiteX2" fmla="*/ 8121423 w 8229600"/>
              <a:gd name="connsiteY2" fmla="*/ 0 h 1081767"/>
              <a:gd name="connsiteX3" fmla="*/ 8229600 w 8229600"/>
              <a:gd name="connsiteY3" fmla="*/ 108177 h 1081767"/>
              <a:gd name="connsiteX4" fmla="*/ 8229600 w 8229600"/>
              <a:gd name="connsiteY4" fmla="*/ 973590 h 1081767"/>
              <a:gd name="connsiteX5" fmla="*/ 8121423 w 8229600"/>
              <a:gd name="connsiteY5" fmla="*/ 1081767 h 1081767"/>
              <a:gd name="connsiteX6" fmla="*/ 108177 w 8229600"/>
              <a:gd name="connsiteY6" fmla="*/ 1081767 h 1081767"/>
              <a:gd name="connsiteX7" fmla="*/ 0 w 8229600"/>
              <a:gd name="connsiteY7" fmla="*/ 973590 h 1081767"/>
              <a:gd name="connsiteX8" fmla="*/ 0 w 8229600"/>
              <a:gd name="connsiteY8" fmla="*/ 108177 h 1081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1081767">
                <a:moveTo>
                  <a:pt x="0" y="108177"/>
                </a:moveTo>
                <a:cubicBezTo>
                  <a:pt x="0" y="48432"/>
                  <a:pt x="48432" y="0"/>
                  <a:pt x="108177" y="0"/>
                </a:cubicBezTo>
                <a:lnTo>
                  <a:pt x="8121423" y="0"/>
                </a:lnTo>
                <a:cubicBezTo>
                  <a:pt x="8181168" y="0"/>
                  <a:pt x="8229600" y="48432"/>
                  <a:pt x="8229600" y="108177"/>
                </a:cubicBezTo>
                <a:lnTo>
                  <a:pt x="8229600" y="973590"/>
                </a:lnTo>
                <a:cubicBezTo>
                  <a:pt x="8229600" y="1033335"/>
                  <a:pt x="8181168" y="1081767"/>
                  <a:pt x="8121423" y="1081767"/>
                </a:cubicBezTo>
                <a:lnTo>
                  <a:pt x="108177" y="1081767"/>
                </a:lnTo>
                <a:cubicBezTo>
                  <a:pt x="48432" y="1081767"/>
                  <a:pt x="0" y="1033335"/>
                  <a:pt x="0" y="973590"/>
                </a:cubicBezTo>
                <a:lnTo>
                  <a:pt x="0" y="10817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30296" tIns="76200" rIns="76201" bIns="76200" numCol="1" spcCol="1270" anchor="ctr" anchorCtr="0">
            <a:noAutofit/>
          </a:bodyPr>
          <a:lstStyle/>
          <a:p>
            <a:pPr>
              <a:defRPr/>
            </a:pPr>
            <a:r>
              <a:rPr lang="tr-TR" sz="2000" dirty="0">
                <a:solidFill>
                  <a:schemeClr val="bg1"/>
                </a:solidFill>
              </a:rPr>
              <a:t>2010 yılı “TÜSİAD Dış Politika </a:t>
            </a:r>
            <a:r>
              <a:rPr lang="tr-TR" sz="2000" dirty="0" err="1">
                <a:solidFill>
                  <a:schemeClr val="bg1"/>
                </a:solidFill>
              </a:rPr>
              <a:t>Ödülü”nün</a:t>
            </a:r>
            <a:r>
              <a:rPr lang="tr-TR" sz="2000" dirty="0">
                <a:solidFill>
                  <a:schemeClr val="bg1"/>
                </a:solidFill>
              </a:rPr>
              <a:t> </a:t>
            </a:r>
            <a:r>
              <a:rPr lang="tr-TR" sz="2000" dirty="0" smtClean="0">
                <a:solidFill>
                  <a:schemeClr val="bg1"/>
                </a:solidFill>
              </a:rPr>
              <a:t>Almanya </a:t>
            </a:r>
            <a:r>
              <a:rPr lang="tr-TR" sz="2000" dirty="0">
                <a:solidFill>
                  <a:schemeClr val="bg1"/>
                </a:solidFill>
              </a:rPr>
              <a:t>Dış İlişkiler Konseyi (DGAP) ve </a:t>
            </a:r>
            <a:r>
              <a:rPr lang="tr-TR" sz="2000" dirty="0" smtClean="0">
                <a:solidFill>
                  <a:schemeClr val="bg1"/>
                </a:solidFill>
              </a:rPr>
              <a:t>Alman </a:t>
            </a:r>
            <a:r>
              <a:rPr lang="tr-TR" sz="2000" dirty="0">
                <a:solidFill>
                  <a:schemeClr val="bg1"/>
                </a:solidFill>
              </a:rPr>
              <a:t>Sanayi Federasyonu (BDI) Başkan Yardımcısı Dr. </a:t>
            </a:r>
            <a:r>
              <a:rPr lang="tr-TR" sz="2000" dirty="0" err="1">
                <a:solidFill>
                  <a:schemeClr val="bg1"/>
                </a:solidFill>
              </a:rPr>
              <a:t>Arend</a:t>
            </a:r>
            <a:r>
              <a:rPr lang="tr-TR" sz="2000" dirty="0">
                <a:solidFill>
                  <a:schemeClr val="bg1"/>
                </a:solidFill>
              </a:rPr>
              <a:t> </a:t>
            </a:r>
            <a:r>
              <a:rPr lang="tr-TR" sz="2000" dirty="0" err="1">
                <a:solidFill>
                  <a:schemeClr val="bg1"/>
                </a:solidFill>
              </a:rPr>
              <a:t>Oetker’e</a:t>
            </a:r>
            <a:r>
              <a:rPr lang="tr-TR" sz="2000" dirty="0">
                <a:solidFill>
                  <a:schemeClr val="bg1"/>
                </a:solidFill>
              </a:rPr>
              <a:t> takdim edilmesi</a:t>
            </a:r>
          </a:p>
        </p:txBody>
      </p:sp>
      <p:sp>
        <p:nvSpPr>
          <p:cNvPr id="22" name="Yuvarlatılmış Dikdörtgen 21"/>
          <p:cNvSpPr/>
          <p:nvPr/>
        </p:nvSpPr>
        <p:spPr>
          <a:xfrm>
            <a:off x="596507" y="1953000"/>
            <a:ext cx="1645920" cy="865413"/>
          </a:xfrm>
          <a:prstGeom prst="roundRect">
            <a:avLst>
              <a:gd name="adj" fmla="val 10000"/>
            </a:avLst>
          </a:prstGeom>
          <a:blipFill>
            <a:blip r:embed="rId4" cstate="screen">
              <a:extLst>
                <a:ext uri="{28A0092B-C50C-407E-A947-70E740481C1C}">
                  <a14:useLocalDpi xmlns:a14="http://schemas.microsoft.com/office/drawing/2010/main"/>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5122" name="Picture 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08210" y="3115871"/>
            <a:ext cx="1634217" cy="793269"/>
          </a:xfrm>
          <a:prstGeom prst="rect">
            <a:avLst/>
          </a:prstGeom>
          <a:ln/>
        </p:spPr>
        <p:style>
          <a:lnRef idx="3">
            <a:schemeClr val="lt1"/>
          </a:lnRef>
          <a:fillRef idx="1">
            <a:schemeClr val="accent1"/>
          </a:fillRef>
          <a:effectRef idx="1">
            <a:schemeClr val="accent1"/>
          </a:effectRef>
          <a:fontRef idx="minor">
            <a:schemeClr val="lt1"/>
          </a:fontRef>
        </p:style>
      </p:pic>
      <p:pic>
        <p:nvPicPr>
          <p:cNvPr id="5123" name="Picture 3"/>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14491" y="4135598"/>
            <a:ext cx="1654960" cy="938504"/>
          </a:xfrm>
          <a:prstGeom prst="rect">
            <a:avLst/>
          </a:prstGeom>
          <a:noFill/>
          <a:ln w="190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41515" y="5352405"/>
            <a:ext cx="1627936" cy="953685"/>
          </a:xfrm>
          <a:prstGeom prst="rect">
            <a:avLst/>
          </a:prstGeom>
          <a:noFill/>
          <a:ln w="2857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3982774"/>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507288" cy="1143000"/>
          </a:xfrm>
          <a:blipFill dpi="0" rotWithShape="1">
            <a:blip r:embed="rId3">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eaLnBrk="1" fontAlgn="auto" hangingPunct="1">
              <a:spcAft>
                <a:spcPts val="0"/>
              </a:spcAft>
              <a:defRPr/>
            </a:pPr>
            <a:r>
              <a:rPr lang="tr-TR" sz="2600" dirty="0" smtClean="0">
                <a:solidFill>
                  <a:schemeClr val="bg1"/>
                </a:solidFill>
              </a:rPr>
              <a:t>Dışişleri ve AB Uyum Komisyonu 2011 </a:t>
            </a:r>
            <a:endParaRPr lang="tr-TR" sz="2600" dirty="0">
              <a:solidFill>
                <a:schemeClr val="bg1"/>
              </a:solidFill>
            </a:endParaRPr>
          </a:p>
        </p:txBody>
      </p:sp>
      <p:graphicFrame>
        <p:nvGraphicFramePr>
          <p:cNvPr id="14" name="13 İçerik Yer Tutucusu"/>
          <p:cNvGraphicFramePr>
            <a:graphicFrameLocks noGrp="1"/>
          </p:cNvGraphicFramePr>
          <p:nvPr>
            <p:ph idx="1"/>
            <p:extLst>
              <p:ext uri="{D42A27DB-BD31-4B8C-83A1-F6EECF244321}">
                <p14:modId xmlns:p14="http://schemas.microsoft.com/office/powerpoint/2010/main" val="428074300"/>
              </p:ext>
            </p:extLst>
          </p:nvPr>
        </p:nvGraphicFramePr>
        <p:xfrm>
          <a:off x="500034" y="1785926"/>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55271757"/>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507288" cy="1143000"/>
          </a:xfrm>
          <a:blipFill dpi="0" rotWithShape="1">
            <a:blip r:embed="rId3">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eaLnBrk="1" fontAlgn="auto" hangingPunct="1">
              <a:spcAft>
                <a:spcPts val="0"/>
              </a:spcAft>
              <a:defRPr/>
            </a:pPr>
            <a:r>
              <a:rPr lang="tr-TR" sz="2600" dirty="0" smtClean="0">
                <a:solidFill>
                  <a:schemeClr val="bg1"/>
                </a:solidFill>
              </a:rPr>
              <a:t>Bilgi Toplumu ve Yeni Teknolojiler</a:t>
            </a:r>
            <a:br>
              <a:rPr lang="tr-TR" sz="2600" dirty="0" smtClean="0">
                <a:solidFill>
                  <a:schemeClr val="bg1"/>
                </a:solidFill>
              </a:rPr>
            </a:br>
            <a:r>
              <a:rPr lang="tr-TR" sz="2600" dirty="0" smtClean="0">
                <a:solidFill>
                  <a:schemeClr val="bg1"/>
                </a:solidFill>
              </a:rPr>
              <a:t>Komisyonu 2010 </a:t>
            </a:r>
            <a:endParaRPr lang="tr-TR" sz="2600" dirty="0">
              <a:solidFill>
                <a:schemeClr val="bg1"/>
              </a:solidFill>
            </a:endParaRPr>
          </a:p>
        </p:txBody>
      </p:sp>
      <p:graphicFrame>
        <p:nvGraphicFramePr>
          <p:cNvPr id="14" name="13 İçerik Yer Tutucusu"/>
          <p:cNvGraphicFramePr>
            <a:graphicFrameLocks noGrp="1"/>
          </p:cNvGraphicFramePr>
          <p:nvPr>
            <p:ph idx="1"/>
            <p:extLst>
              <p:ext uri="{D42A27DB-BD31-4B8C-83A1-F6EECF244321}">
                <p14:modId xmlns:p14="http://schemas.microsoft.com/office/powerpoint/2010/main" val="3492906904"/>
              </p:ext>
            </p:extLst>
          </p:nvPr>
        </p:nvGraphicFramePr>
        <p:xfrm>
          <a:off x="500034" y="1785926"/>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64396587"/>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507288" cy="1143000"/>
          </a:xfrm>
          <a:blipFill dpi="0" rotWithShape="1">
            <a:blip r:embed="rId3" cstate="email">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eaLnBrk="1" fontAlgn="auto" hangingPunct="1">
              <a:spcAft>
                <a:spcPts val="0"/>
              </a:spcAft>
              <a:defRPr/>
            </a:pPr>
            <a:r>
              <a:rPr lang="tr-TR" sz="2600" dirty="0" smtClean="0">
                <a:solidFill>
                  <a:schemeClr val="bg1"/>
                </a:solidFill>
              </a:rPr>
              <a:t>Teknoloji, İnovasyon ve Bilgi Toplumu </a:t>
            </a:r>
            <a:br>
              <a:rPr lang="tr-TR" sz="2600" dirty="0" smtClean="0">
                <a:solidFill>
                  <a:schemeClr val="bg1"/>
                </a:solidFill>
              </a:rPr>
            </a:br>
            <a:r>
              <a:rPr lang="tr-TR" sz="2600" dirty="0" smtClean="0">
                <a:solidFill>
                  <a:schemeClr val="bg1"/>
                </a:solidFill>
              </a:rPr>
              <a:t>Komisyonu 2011 </a:t>
            </a:r>
            <a:endParaRPr lang="tr-TR" sz="2600" dirty="0">
              <a:solidFill>
                <a:schemeClr val="bg1"/>
              </a:solidFill>
            </a:endParaRPr>
          </a:p>
        </p:txBody>
      </p:sp>
      <p:grpSp>
        <p:nvGrpSpPr>
          <p:cNvPr id="3" name="Grup 2"/>
          <p:cNvGrpSpPr/>
          <p:nvPr/>
        </p:nvGrpSpPr>
        <p:grpSpPr>
          <a:xfrm>
            <a:off x="500034" y="1785926"/>
            <a:ext cx="8229600" cy="4523310"/>
            <a:chOff x="500034" y="1785926"/>
            <a:chExt cx="8229600" cy="4523310"/>
          </a:xfrm>
        </p:grpSpPr>
        <p:sp>
          <p:nvSpPr>
            <p:cNvPr id="4" name="Serbest Form 3"/>
            <p:cNvSpPr/>
            <p:nvPr/>
          </p:nvSpPr>
          <p:spPr>
            <a:xfrm>
              <a:off x="500034" y="1785926"/>
              <a:ext cx="8229600" cy="1051932"/>
            </a:xfrm>
            <a:custGeom>
              <a:avLst/>
              <a:gdLst>
                <a:gd name="connsiteX0" fmla="*/ 0 w 8229600"/>
                <a:gd name="connsiteY0" fmla="*/ 105193 h 1051932"/>
                <a:gd name="connsiteX1" fmla="*/ 105193 w 8229600"/>
                <a:gd name="connsiteY1" fmla="*/ 0 h 1051932"/>
                <a:gd name="connsiteX2" fmla="*/ 8124407 w 8229600"/>
                <a:gd name="connsiteY2" fmla="*/ 0 h 1051932"/>
                <a:gd name="connsiteX3" fmla="*/ 8229600 w 8229600"/>
                <a:gd name="connsiteY3" fmla="*/ 105193 h 1051932"/>
                <a:gd name="connsiteX4" fmla="*/ 8229600 w 8229600"/>
                <a:gd name="connsiteY4" fmla="*/ 946739 h 1051932"/>
                <a:gd name="connsiteX5" fmla="*/ 8124407 w 8229600"/>
                <a:gd name="connsiteY5" fmla="*/ 1051932 h 1051932"/>
                <a:gd name="connsiteX6" fmla="*/ 105193 w 8229600"/>
                <a:gd name="connsiteY6" fmla="*/ 1051932 h 1051932"/>
                <a:gd name="connsiteX7" fmla="*/ 0 w 8229600"/>
                <a:gd name="connsiteY7" fmla="*/ 946739 h 1051932"/>
                <a:gd name="connsiteX8" fmla="*/ 0 w 8229600"/>
                <a:gd name="connsiteY8" fmla="*/ 105193 h 1051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1051932">
                  <a:moveTo>
                    <a:pt x="0" y="105193"/>
                  </a:moveTo>
                  <a:cubicBezTo>
                    <a:pt x="0" y="47097"/>
                    <a:pt x="47097" y="0"/>
                    <a:pt x="105193" y="0"/>
                  </a:cubicBezTo>
                  <a:lnTo>
                    <a:pt x="8124407" y="0"/>
                  </a:lnTo>
                  <a:cubicBezTo>
                    <a:pt x="8182503" y="0"/>
                    <a:pt x="8229600" y="47097"/>
                    <a:pt x="8229600" y="105193"/>
                  </a:cubicBezTo>
                  <a:lnTo>
                    <a:pt x="8229600" y="946739"/>
                  </a:lnTo>
                  <a:cubicBezTo>
                    <a:pt x="8229600" y="1004835"/>
                    <a:pt x="8182503" y="1051932"/>
                    <a:pt x="8124407" y="1051932"/>
                  </a:cubicBezTo>
                  <a:lnTo>
                    <a:pt x="105193" y="1051932"/>
                  </a:lnTo>
                  <a:cubicBezTo>
                    <a:pt x="47097" y="1051932"/>
                    <a:pt x="0" y="1004835"/>
                    <a:pt x="0" y="946739"/>
                  </a:cubicBezTo>
                  <a:lnTo>
                    <a:pt x="0" y="10519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7313" tIns="76200" rIns="76201" bIns="76200" numCol="1" spcCol="1270" anchor="ctr" anchorCtr="0">
              <a:noAutofit/>
            </a:bodyPr>
            <a:lstStyle/>
            <a:p>
              <a:pPr lvl="0" algn="l" defTabSz="889000">
                <a:lnSpc>
                  <a:spcPct val="90000"/>
                </a:lnSpc>
                <a:spcBef>
                  <a:spcPct val="0"/>
                </a:spcBef>
                <a:spcAft>
                  <a:spcPct val="35000"/>
                </a:spcAft>
              </a:pPr>
              <a:r>
                <a:rPr lang="tr-TR" sz="2000" kern="1200" dirty="0" smtClean="0"/>
                <a:t>Türkiye’de Ar-Ge ve </a:t>
              </a:r>
              <a:r>
                <a:rPr lang="tr-TR" sz="2000" kern="1200" dirty="0" err="1" smtClean="0"/>
                <a:t>İnovasyon</a:t>
              </a:r>
              <a:r>
                <a:rPr lang="tr-TR" sz="2000" kern="1200" dirty="0" smtClean="0"/>
                <a:t> Sisteminin Geliştirilmesi Raporu yayınlanması </a:t>
              </a:r>
            </a:p>
          </p:txBody>
        </p:sp>
        <p:sp>
          <p:nvSpPr>
            <p:cNvPr id="7" name="Serbest Form 6"/>
            <p:cNvSpPr/>
            <p:nvPr/>
          </p:nvSpPr>
          <p:spPr>
            <a:xfrm>
              <a:off x="500034" y="2943052"/>
              <a:ext cx="8229600" cy="1051932"/>
            </a:xfrm>
            <a:custGeom>
              <a:avLst/>
              <a:gdLst>
                <a:gd name="connsiteX0" fmla="*/ 0 w 8229600"/>
                <a:gd name="connsiteY0" fmla="*/ 105193 h 1051932"/>
                <a:gd name="connsiteX1" fmla="*/ 105193 w 8229600"/>
                <a:gd name="connsiteY1" fmla="*/ 0 h 1051932"/>
                <a:gd name="connsiteX2" fmla="*/ 8124407 w 8229600"/>
                <a:gd name="connsiteY2" fmla="*/ 0 h 1051932"/>
                <a:gd name="connsiteX3" fmla="*/ 8229600 w 8229600"/>
                <a:gd name="connsiteY3" fmla="*/ 105193 h 1051932"/>
                <a:gd name="connsiteX4" fmla="*/ 8229600 w 8229600"/>
                <a:gd name="connsiteY4" fmla="*/ 946739 h 1051932"/>
                <a:gd name="connsiteX5" fmla="*/ 8124407 w 8229600"/>
                <a:gd name="connsiteY5" fmla="*/ 1051932 h 1051932"/>
                <a:gd name="connsiteX6" fmla="*/ 105193 w 8229600"/>
                <a:gd name="connsiteY6" fmla="*/ 1051932 h 1051932"/>
                <a:gd name="connsiteX7" fmla="*/ 0 w 8229600"/>
                <a:gd name="connsiteY7" fmla="*/ 946739 h 1051932"/>
                <a:gd name="connsiteX8" fmla="*/ 0 w 8229600"/>
                <a:gd name="connsiteY8" fmla="*/ 105193 h 1051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1051932">
                  <a:moveTo>
                    <a:pt x="0" y="105193"/>
                  </a:moveTo>
                  <a:cubicBezTo>
                    <a:pt x="0" y="47097"/>
                    <a:pt x="47097" y="0"/>
                    <a:pt x="105193" y="0"/>
                  </a:cubicBezTo>
                  <a:lnTo>
                    <a:pt x="8124407" y="0"/>
                  </a:lnTo>
                  <a:cubicBezTo>
                    <a:pt x="8182503" y="0"/>
                    <a:pt x="8229600" y="47097"/>
                    <a:pt x="8229600" y="105193"/>
                  </a:cubicBezTo>
                  <a:lnTo>
                    <a:pt x="8229600" y="946739"/>
                  </a:lnTo>
                  <a:cubicBezTo>
                    <a:pt x="8229600" y="1004835"/>
                    <a:pt x="8182503" y="1051932"/>
                    <a:pt x="8124407" y="1051932"/>
                  </a:cubicBezTo>
                  <a:lnTo>
                    <a:pt x="105193" y="1051932"/>
                  </a:lnTo>
                  <a:cubicBezTo>
                    <a:pt x="47097" y="1051932"/>
                    <a:pt x="0" y="1004835"/>
                    <a:pt x="0" y="946739"/>
                  </a:cubicBezTo>
                  <a:lnTo>
                    <a:pt x="0" y="10519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7313" tIns="76200" rIns="76201" bIns="76200" numCol="1" spcCol="1270" anchor="ctr" anchorCtr="0">
              <a:noAutofit/>
            </a:bodyPr>
            <a:lstStyle/>
            <a:p>
              <a:pPr lvl="0" algn="l" defTabSz="889000">
                <a:lnSpc>
                  <a:spcPct val="90000"/>
                </a:lnSpc>
                <a:spcBef>
                  <a:spcPct val="0"/>
                </a:spcBef>
                <a:spcAft>
                  <a:spcPct val="35000"/>
                </a:spcAft>
              </a:pPr>
              <a:r>
                <a:rPr lang="tr-TR" sz="2000" kern="1200" dirty="0" smtClean="0"/>
                <a:t>“Bilişim Hukuku: İnternet Sitelerinin Erişiminin Engellenmesi Konusunda Hukuki Değerlendirmeler” başlıklı çalışmanın yayınlanması </a:t>
              </a:r>
              <a:endParaRPr lang="tr-TR" sz="2000" kern="1200" dirty="0"/>
            </a:p>
          </p:txBody>
        </p:sp>
        <p:sp>
          <p:nvSpPr>
            <p:cNvPr id="8" name="Yuvarlatılmış Dikdörtgen 7"/>
            <p:cNvSpPr/>
            <p:nvPr/>
          </p:nvSpPr>
          <p:spPr>
            <a:xfrm>
              <a:off x="611564" y="1916828"/>
              <a:ext cx="1645920" cy="841546"/>
            </a:xfrm>
            <a:prstGeom prst="roundRect">
              <a:avLst>
                <a:gd name="adj" fmla="val 10000"/>
              </a:avLst>
            </a:prstGeom>
            <a:blipFill>
              <a:blip r:embed="rId4" cstate="screen">
                <a:extLst>
                  <a:ext uri="{28A0092B-C50C-407E-A947-70E740481C1C}">
                    <a14:useLocalDpi xmlns:a14="http://schemas.microsoft.com/office/drawing/2010/main"/>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9" name="Serbest Form 8"/>
            <p:cNvSpPr/>
            <p:nvPr/>
          </p:nvSpPr>
          <p:spPr>
            <a:xfrm>
              <a:off x="500034" y="4100178"/>
              <a:ext cx="8229600" cy="1051932"/>
            </a:xfrm>
            <a:custGeom>
              <a:avLst/>
              <a:gdLst>
                <a:gd name="connsiteX0" fmla="*/ 0 w 8229600"/>
                <a:gd name="connsiteY0" fmla="*/ 105193 h 1051932"/>
                <a:gd name="connsiteX1" fmla="*/ 105193 w 8229600"/>
                <a:gd name="connsiteY1" fmla="*/ 0 h 1051932"/>
                <a:gd name="connsiteX2" fmla="*/ 8124407 w 8229600"/>
                <a:gd name="connsiteY2" fmla="*/ 0 h 1051932"/>
                <a:gd name="connsiteX3" fmla="*/ 8229600 w 8229600"/>
                <a:gd name="connsiteY3" fmla="*/ 105193 h 1051932"/>
                <a:gd name="connsiteX4" fmla="*/ 8229600 w 8229600"/>
                <a:gd name="connsiteY4" fmla="*/ 946739 h 1051932"/>
                <a:gd name="connsiteX5" fmla="*/ 8124407 w 8229600"/>
                <a:gd name="connsiteY5" fmla="*/ 1051932 h 1051932"/>
                <a:gd name="connsiteX6" fmla="*/ 105193 w 8229600"/>
                <a:gd name="connsiteY6" fmla="*/ 1051932 h 1051932"/>
                <a:gd name="connsiteX7" fmla="*/ 0 w 8229600"/>
                <a:gd name="connsiteY7" fmla="*/ 946739 h 1051932"/>
                <a:gd name="connsiteX8" fmla="*/ 0 w 8229600"/>
                <a:gd name="connsiteY8" fmla="*/ 105193 h 1051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1051932">
                  <a:moveTo>
                    <a:pt x="0" y="105193"/>
                  </a:moveTo>
                  <a:cubicBezTo>
                    <a:pt x="0" y="47097"/>
                    <a:pt x="47097" y="0"/>
                    <a:pt x="105193" y="0"/>
                  </a:cubicBezTo>
                  <a:lnTo>
                    <a:pt x="8124407" y="0"/>
                  </a:lnTo>
                  <a:cubicBezTo>
                    <a:pt x="8182503" y="0"/>
                    <a:pt x="8229600" y="47097"/>
                    <a:pt x="8229600" y="105193"/>
                  </a:cubicBezTo>
                  <a:lnTo>
                    <a:pt x="8229600" y="946739"/>
                  </a:lnTo>
                  <a:cubicBezTo>
                    <a:pt x="8229600" y="1004835"/>
                    <a:pt x="8182503" y="1051932"/>
                    <a:pt x="8124407" y="1051932"/>
                  </a:cubicBezTo>
                  <a:lnTo>
                    <a:pt x="105193" y="1051932"/>
                  </a:lnTo>
                  <a:cubicBezTo>
                    <a:pt x="47097" y="1051932"/>
                    <a:pt x="0" y="1004835"/>
                    <a:pt x="0" y="946739"/>
                  </a:cubicBezTo>
                  <a:lnTo>
                    <a:pt x="0" y="10519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7313" tIns="76200" rIns="76201" bIns="76200" numCol="1" spcCol="1270" anchor="ctr" anchorCtr="0">
              <a:noAutofit/>
            </a:bodyPr>
            <a:lstStyle/>
            <a:p>
              <a:pPr lvl="0" algn="just" defTabSz="889000">
                <a:lnSpc>
                  <a:spcPct val="90000"/>
                </a:lnSpc>
                <a:spcBef>
                  <a:spcPct val="0"/>
                </a:spcBef>
                <a:spcAft>
                  <a:spcPct val="35000"/>
                </a:spcAft>
              </a:pPr>
              <a:r>
                <a:rPr lang="tr-TR" sz="2000" kern="1200" dirty="0" smtClean="0"/>
                <a:t>Evrensel Hizmet Fonu </a:t>
              </a:r>
              <a:r>
                <a:rPr lang="tr-TR" sz="2000" kern="1200" dirty="0" smtClean="0"/>
                <a:t>Görüş Çalışması</a:t>
              </a:r>
              <a:endParaRPr lang="tr-TR" sz="2000" kern="1200" dirty="0"/>
            </a:p>
          </p:txBody>
        </p:sp>
        <p:sp>
          <p:nvSpPr>
            <p:cNvPr id="10" name="Yuvarlatılmış Dikdörtgen 9"/>
            <p:cNvSpPr/>
            <p:nvPr/>
          </p:nvSpPr>
          <p:spPr>
            <a:xfrm>
              <a:off x="605227" y="4205371"/>
              <a:ext cx="1645920" cy="841546"/>
            </a:xfrm>
            <a:prstGeom prst="roundRect">
              <a:avLst>
                <a:gd name="adj" fmla="val 10000"/>
              </a:avLst>
            </a:prstGeom>
            <a:blipFill>
              <a:blip r:embed="rId5" cstate="screen">
                <a:extLst>
                  <a:ext uri="{28A0092B-C50C-407E-A947-70E740481C1C}">
                    <a14:useLocalDpi xmlns:a14="http://schemas.microsoft.com/office/drawing/2010/main"/>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1" name="Serbest Form 10"/>
            <p:cNvSpPr/>
            <p:nvPr/>
          </p:nvSpPr>
          <p:spPr>
            <a:xfrm>
              <a:off x="500034" y="5257304"/>
              <a:ext cx="8229600" cy="1051932"/>
            </a:xfrm>
            <a:custGeom>
              <a:avLst/>
              <a:gdLst>
                <a:gd name="connsiteX0" fmla="*/ 0 w 8229600"/>
                <a:gd name="connsiteY0" fmla="*/ 105193 h 1051932"/>
                <a:gd name="connsiteX1" fmla="*/ 105193 w 8229600"/>
                <a:gd name="connsiteY1" fmla="*/ 0 h 1051932"/>
                <a:gd name="connsiteX2" fmla="*/ 8124407 w 8229600"/>
                <a:gd name="connsiteY2" fmla="*/ 0 h 1051932"/>
                <a:gd name="connsiteX3" fmla="*/ 8229600 w 8229600"/>
                <a:gd name="connsiteY3" fmla="*/ 105193 h 1051932"/>
                <a:gd name="connsiteX4" fmla="*/ 8229600 w 8229600"/>
                <a:gd name="connsiteY4" fmla="*/ 946739 h 1051932"/>
                <a:gd name="connsiteX5" fmla="*/ 8124407 w 8229600"/>
                <a:gd name="connsiteY5" fmla="*/ 1051932 h 1051932"/>
                <a:gd name="connsiteX6" fmla="*/ 105193 w 8229600"/>
                <a:gd name="connsiteY6" fmla="*/ 1051932 h 1051932"/>
                <a:gd name="connsiteX7" fmla="*/ 0 w 8229600"/>
                <a:gd name="connsiteY7" fmla="*/ 946739 h 1051932"/>
                <a:gd name="connsiteX8" fmla="*/ 0 w 8229600"/>
                <a:gd name="connsiteY8" fmla="*/ 105193 h 1051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1051932">
                  <a:moveTo>
                    <a:pt x="0" y="105193"/>
                  </a:moveTo>
                  <a:cubicBezTo>
                    <a:pt x="0" y="47097"/>
                    <a:pt x="47097" y="0"/>
                    <a:pt x="105193" y="0"/>
                  </a:cubicBezTo>
                  <a:lnTo>
                    <a:pt x="8124407" y="0"/>
                  </a:lnTo>
                  <a:cubicBezTo>
                    <a:pt x="8182503" y="0"/>
                    <a:pt x="8229600" y="47097"/>
                    <a:pt x="8229600" y="105193"/>
                  </a:cubicBezTo>
                  <a:lnTo>
                    <a:pt x="8229600" y="946739"/>
                  </a:lnTo>
                  <a:cubicBezTo>
                    <a:pt x="8229600" y="1004835"/>
                    <a:pt x="8182503" y="1051932"/>
                    <a:pt x="8124407" y="1051932"/>
                  </a:cubicBezTo>
                  <a:lnTo>
                    <a:pt x="105193" y="1051932"/>
                  </a:lnTo>
                  <a:cubicBezTo>
                    <a:pt x="47097" y="1051932"/>
                    <a:pt x="0" y="1004835"/>
                    <a:pt x="0" y="946739"/>
                  </a:cubicBezTo>
                  <a:lnTo>
                    <a:pt x="0" y="10519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7313" tIns="76200" rIns="76201" bIns="76200" numCol="1" spcCol="1270" anchor="ctr" anchorCtr="0">
              <a:noAutofit/>
            </a:bodyPr>
            <a:lstStyle/>
            <a:p>
              <a:pPr lvl="0" algn="just" defTabSz="889000">
                <a:lnSpc>
                  <a:spcPct val="90000"/>
                </a:lnSpc>
                <a:spcBef>
                  <a:spcPct val="0"/>
                </a:spcBef>
                <a:spcAft>
                  <a:spcPct val="35000"/>
                </a:spcAft>
              </a:pPr>
              <a:r>
                <a:rPr lang="tr-TR" sz="2000" kern="1200" dirty="0" smtClean="0"/>
                <a:t>TÜSİAD – TBV  9. </a:t>
              </a:r>
              <a:r>
                <a:rPr lang="tr-TR" sz="2000" kern="1200" dirty="0" err="1" smtClean="0"/>
                <a:t>eTR</a:t>
              </a:r>
              <a:r>
                <a:rPr lang="tr-TR" sz="2000" kern="1200" dirty="0" smtClean="0"/>
                <a:t> Ödülleri</a:t>
              </a:r>
            </a:p>
          </p:txBody>
        </p:sp>
        <p:sp>
          <p:nvSpPr>
            <p:cNvPr id="12" name="Yuvarlatılmış Dikdörtgen 11"/>
            <p:cNvSpPr/>
            <p:nvPr/>
          </p:nvSpPr>
          <p:spPr>
            <a:xfrm>
              <a:off x="605227" y="3091509"/>
              <a:ext cx="1645920" cy="841546"/>
            </a:xfrm>
            <a:prstGeom prst="roundRect">
              <a:avLst>
                <a:gd name="adj" fmla="val 10000"/>
              </a:avLst>
            </a:prstGeom>
            <a:blipFill>
              <a:blip r:embed="rId6" cstate="screen">
                <a:extLst>
                  <a:ext uri="{28A0092B-C50C-407E-A947-70E740481C1C}">
                    <a14:useLocalDpi xmlns:a14="http://schemas.microsoft.com/office/drawing/2010/main"/>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6" name="Yuvarlatılmış Dikdörtgen 5"/>
            <p:cNvSpPr/>
            <p:nvPr/>
          </p:nvSpPr>
          <p:spPr>
            <a:xfrm>
              <a:off x="621824" y="5372016"/>
              <a:ext cx="1645920" cy="841546"/>
            </a:xfrm>
            <a:prstGeom prst="roundRect">
              <a:avLst>
                <a:gd name="adj" fmla="val 10000"/>
              </a:avLst>
            </a:prstGeom>
            <a:blipFill>
              <a:blip r:embed="rId7" cstate="screen">
                <a:extLst>
                  <a:ext uri="{28A0092B-C50C-407E-A947-70E740481C1C}">
                    <a14:useLocalDpi xmlns:a14="http://schemas.microsoft.com/office/drawing/2010/main"/>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Tree>
    <p:extLst>
      <p:ext uri="{BB962C8B-B14F-4D97-AF65-F5344CB8AC3E}">
        <p14:creationId xmlns:p14="http://schemas.microsoft.com/office/powerpoint/2010/main" val="2059424138"/>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1 Başlık"/>
          <p:cNvSpPr>
            <a:spLocks noGrp="1"/>
          </p:cNvSpPr>
          <p:nvPr>
            <p:ph type="title"/>
          </p:nvPr>
        </p:nvSpPr>
        <p:spPr>
          <a:xfrm>
            <a:off x="457200" y="332657"/>
            <a:ext cx="8219256" cy="1084983"/>
          </a:xfrm>
          <a:blipFill dpi="0" rotWithShape="1">
            <a:blip r:embed="rId3">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rtlCol="0">
            <a:normAutofit/>
          </a:bodyPr>
          <a:lstStyle/>
          <a:p>
            <a:pPr algn="l">
              <a:defRPr/>
            </a:pPr>
            <a:r>
              <a:rPr lang="tr-TR" sz="2600" dirty="0" smtClean="0">
                <a:solidFill>
                  <a:schemeClr val="bg1"/>
                </a:solidFill>
              </a:rPr>
              <a:t>Yurtdışı İletişim Komisyonu - 2010</a:t>
            </a:r>
            <a:endParaRPr lang="tr-TR" sz="2600" dirty="0">
              <a:solidFill>
                <a:schemeClr val="bg1"/>
              </a:solidFill>
            </a:endParaRPr>
          </a:p>
        </p:txBody>
      </p:sp>
      <p:graphicFrame>
        <p:nvGraphicFramePr>
          <p:cNvPr id="14" name="13 İçerik Yer Tutucusu"/>
          <p:cNvGraphicFramePr>
            <a:graphicFrameLocks noGrp="1"/>
          </p:cNvGraphicFramePr>
          <p:nvPr>
            <p:ph idx="1"/>
            <p:extLst>
              <p:ext uri="{D42A27DB-BD31-4B8C-83A1-F6EECF244321}">
                <p14:modId xmlns:p14="http://schemas.microsoft.com/office/powerpoint/2010/main" val="704087011"/>
              </p:ext>
            </p:extLst>
          </p:nvPr>
        </p:nvGraphicFramePr>
        <p:xfrm>
          <a:off x="500034" y="1785926"/>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18770893"/>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07506" y="260648"/>
            <a:ext cx="8640958" cy="1080120"/>
          </a:xfrm>
          <a:blipFill dpi="0" rotWithShape="1">
            <a:blip r:embed="rId3" cstate="email">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rtlCol="0">
            <a:normAutofit/>
          </a:bodyPr>
          <a:lstStyle/>
          <a:p>
            <a:pPr algn="l" eaLnBrk="1" fontAlgn="auto" hangingPunct="1">
              <a:spcAft>
                <a:spcPts val="0"/>
              </a:spcAft>
              <a:defRPr/>
            </a:pPr>
            <a:r>
              <a:rPr lang="tr-TR" sz="2600" dirty="0" smtClean="0">
                <a:solidFill>
                  <a:schemeClr val="bg1"/>
                </a:solidFill>
              </a:rPr>
              <a:t>Yurtdışı İletişim Komisyonu - 2011</a:t>
            </a:r>
            <a:endParaRPr lang="tr-TR" sz="2600" dirty="0">
              <a:solidFill>
                <a:schemeClr val="bg1"/>
              </a:solidFill>
            </a:endParaRPr>
          </a:p>
        </p:txBody>
      </p:sp>
      <p:graphicFrame>
        <p:nvGraphicFramePr>
          <p:cNvPr id="14" name="13 İçerik Yer Tutucusu"/>
          <p:cNvGraphicFramePr>
            <a:graphicFrameLocks noGrp="1"/>
          </p:cNvGraphicFramePr>
          <p:nvPr>
            <p:ph idx="1"/>
            <p:extLst>
              <p:ext uri="{D42A27DB-BD31-4B8C-83A1-F6EECF244321}">
                <p14:modId xmlns:p14="http://schemas.microsoft.com/office/powerpoint/2010/main" val="508467138"/>
              </p:ext>
            </p:extLst>
          </p:nvPr>
        </p:nvGraphicFramePr>
        <p:xfrm>
          <a:off x="251520" y="1556792"/>
          <a:ext cx="8478114" cy="453650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40640660"/>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9"/>
            <a:ext cx="8507288" cy="1143000"/>
          </a:xfrm>
          <a:blipFill dpi="0" rotWithShape="1">
            <a:blip r:embed="rId3" cstate="email">
              <a:extLst>
                <a:ext uri="{28A0092B-C50C-407E-A947-70E740481C1C}">
                  <a14:useLocalDpi xmlns:a14="http://schemas.microsoft.com/office/drawing/2010/main"/>
                </a:ext>
              </a:extLst>
            </a:blip>
            <a:srcRect/>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eaLnBrk="1" fontAlgn="auto" hangingPunct="1">
              <a:spcAft>
                <a:spcPts val="0"/>
              </a:spcAft>
              <a:defRPr/>
            </a:pPr>
            <a:r>
              <a:rPr lang="tr-TR" sz="2600" dirty="0" smtClean="0">
                <a:solidFill>
                  <a:schemeClr val="bg1"/>
                </a:solidFill>
              </a:rPr>
              <a:t>TÜSİAD International- 2010 </a:t>
            </a:r>
            <a:endParaRPr lang="tr-TR" sz="2600" dirty="0">
              <a:solidFill>
                <a:schemeClr val="bg1"/>
              </a:solidFill>
            </a:endParaRPr>
          </a:p>
        </p:txBody>
      </p:sp>
      <p:graphicFrame>
        <p:nvGraphicFramePr>
          <p:cNvPr id="14" name="13 İçerik Yer Tutucusu"/>
          <p:cNvGraphicFramePr>
            <a:graphicFrameLocks noGrp="1"/>
          </p:cNvGraphicFramePr>
          <p:nvPr>
            <p:ph idx="1"/>
            <p:extLst>
              <p:ext uri="{D42A27DB-BD31-4B8C-83A1-F6EECF244321}">
                <p14:modId xmlns:p14="http://schemas.microsoft.com/office/powerpoint/2010/main" val="4063587604"/>
              </p:ext>
            </p:extLst>
          </p:nvPr>
        </p:nvGraphicFramePr>
        <p:xfrm>
          <a:off x="500034" y="1785926"/>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42709477"/>
      </p:ext>
    </p:extLst>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9"/>
            <a:ext cx="8507288" cy="1143000"/>
          </a:xfrm>
          <a:blipFill>
            <a:blip r:embed="rId3"/>
            <a:stretch>
              <a:fillRect/>
            </a:stretch>
          </a:blipFill>
        </p:spPr>
        <p:style>
          <a:lnRef idx="1">
            <a:schemeClr val="dk1"/>
          </a:lnRef>
          <a:fillRef idx="2">
            <a:schemeClr val="dk1"/>
          </a:fillRef>
          <a:effectRef idx="1">
            <a:schemeClr val="dk1"/>
          </a:effectRef>
          <a:fontRef idx="minor">
            <a:schemeClr val="dk1"/>
          </a:fontRef>
        </p:style>
        <p:txBody>
          <a:bodyPr rtlCol="0">
            <a:noAutofit/>
          </a:bodyPr>
          <a:lstStyle/>
          <a:p>
            <a:pPr algn="l" eaLnBrk="1" fontAlgn="auto" hangingPunct="1">
              <a:spcAft>
                <a:spcPts val="0"/>
              </a:spcAft>
              <a:defRPr/>
            </a:pPr>
            <a:r>
              <a:rPr lang="tr-TR" sz="2600" dirty="0" smtClean="0">
                <a:solidFill>
                  <a:schemeClr val="bg1"/>
                </a:solidFill>
              </a:rPr>
              <a:t>TÜSİAD International- 2011 </a:t>
            </a:r>
            <a:endParaRPr lang="tr-TR" sz="2600" dirty="0">
              <a:solidFill>
                <a:schemeClr val="bg1"/>
              </a:solidFill>
            </a:endParaRPr>
          </a:p>
        </p:txBody>
      </p:sp>
      <p:graphicFrame>
        <p:nvGraphicFramePr>
          <p:cNvPr id="14" name="13 İçerik Yer Tutucusu"/>
          <p:cNvGraphicFramePr>
            <a:graphicFrameLocks noGrp="1"/>
          </p:cNvGraphicFramePr>
          <p:nvPr>
            <p:ph idx="1"/>
            <p:extLst>
              <p:ext uri="{D42A27DB-BD31-4B8C-83A1-F6EECF244321}">
                <p14:modId xmlns:p14="http://schemas.microsoft.com/office/powerpoint/2010/main" val="611664902"/>
              </p:ext>
            </p:extLst>
          </p:nvPr>
        </p:nvGraphicFramePr>
        <p:xfrm>
          <a:off x="500034" y="1785926"/>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02127882"/>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2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532</TotalTime>
  <Words>3413</Words>
  <Application>Microsoft Office PowerPoint</Application>
  <PresentationFormat>Ekran Gösterisi (4:3)</PresentationFormat>
  <Paragraphs>349</Paragraphs>
  <Slides>24</Slides>
  <Notes>24</Notes>
  <HiddenSlides>0</HiddenSlides>
  <MMClips>0</MMClips>
  <ScaleCrop>false</ScaleCrop>
  <HeadingPairs>
    <vt:vector size="4" baseType="variant">
      <vt:variant>
        <vt:lpstr>Tema</vt:lpstr>
      </vt:variant>
      <vt:variant>
        <vt:i4>1</vt:i4>
      </vt:variant>
      <vt:variant>
        <vt:lpstr>Slayt Başlıkları</vt:lpstr>
      </vt:variant>
      <vt:variant>
        <vt:i4>24</vt:i4>
      </vt:variant>
    </vt:vector>
  </HeadingPairs>
  <TitlesOfParts>
    <vt:vector size="25" baseType="lpstr">
      <vt:lpstr>2_Ofis Teması</vt:lpstr>
      <vt:lpstr> TÜSİAD 41. Olağan Genel Kurulu   TÜSİAD ÜYE KOMİSYONLARI  2010 ÇALIŞMALARI  - 2011 ÖNCELİKLERİ  20 Ocak 2011  Ceylan Intercontinental Oteli, İstanbul</vt:lpstr>
      <vt:lpstr>  Yönetim Kurulu Başkan Yardımcısı Tayfun BAYAZIT  </vt:lpstr>
      <vt:lpstr>Ekonomik ve Mali İşler Komisyonu- 2010 </vt:lpstr>
      <vt:lpstr>Ekonomik ve Mali İşler Komisyonu- 2011 </vt:lpstr>
      <vt:lpstr>Sanayi, Hizmetler ve Tarım Komisyonu- 2010 </vt:lpstr>
      <vt:lpstr>Sanayi, Hizmetler ve Tarım Komisyonu- 2011 </vt:lpstr>
      <vt:lpstr>Şirket İşleri Komisyonu - 2010</vt:lpstr>
      <vt:lpstr>PowerPoint Sunusu</vt:lpstr>
      <vt:lpstr>Bölgesel Gelişme ve İş Dünyası Kuruluşlarıyla  İlişkiler Komisyonu- 2010</vt:lpstr>
      <vt:lpstr>Bölgesel Gelişme ve İş Dünyası Kuruluşlarıyla  İlişkiler Komisyonu- 2011 </vt:lpstr>
      <vt:lpstr>Sosyal İşler Komisyonu- 2011  </vt:lpstr>
      <vt:lpstr>Sosyal İşler Komisyonu- 2011</vt:lpstr>
      <vt:lpstr> TÜSİAD 41. Olağan Genel Kurulu   TÜSİAD ÜYE KOMİSYONLARI  2010 ÇALIŞMALARI  - 2011 ÖNCELİKLERİ  20 Ocak 2011  Ceylan Intercontinental Oteli, İstanbul</vt:lpstr>
      <vt:lpstr>  Yönetim Kurulu Başkan Yardımcısı Haluk DİNÇER  </vt:lpstr>
      <vt:lpstr>Parlamento İşleri Komisyonu- 2010 </vt:lpstr>
      <vt:lpstr>Parlamento İşleri Komisyonu- 2011 </vt:lpstr>
      <vt:lpstr>Dışişleri ve AB Uyum Komisyonu- 2010 </vt:lpstr>
      <vt:lpstr>Dışişleri ve AB Uyum Komisyonu 2011 </vt:lpstr>
      <vt:lpstr>Bilgi Toplumu ve Yeni Teknolojiler Komisyonu 2010 </vt:lpstr>
      <vt:lpstr>Teknoloji, İnovasyon ve Bilgi Toplumu  Komisyonu 2011 </vt:lpstr>
      <vt:lpstr>Yurtdışı İletişim Komisyonu - 2010</vt:lpstr>
      <vt:lpstr>Yurtdışı İletişim Komisyonu - 2011</vt:lpstr>
      <vt:lpstr>TÜSİAD International- 2010 </vt:lpstr>
      <vt:lpstr>TÜSİAD International- 2011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TÜSİAD 2011 Genel Kurul Komisyon Sunumları</dc:title>
  <dc:creator>DOGAN KUMOVA</dc:creator>
  <cp:lastModifiedBy>DOGAN KUMOVA</cp:lastModifiedBy>
  <cp:revision>102</cp:revision>
  <dcterms:modified xsi:type="dcterms:W3CDTF">2011-01-18T19:05:35Z</dcterms:modified>
</cp:coreProperties>
</file>