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sldIdLst>
    <p:sldId id="256" r:id="rId2"/>
    <p:sldId id="276" r:id="rId3"/>
    <p:sldId id="277" r:id="rId4"/>
    <p:sldId id="278" r:id="rId5"/>
    <p:sldId id="279" r:id="rId6"/>
    <p:sldId id="280" r:id="rId7"/>
    <p:sldId id="281" r:id="rId8"/>
    <p:sldId id="283" r:id="rId9"/>
    <p:sldId id="285" r:id="rId10"/>
    <p:sldId id="307" r:id="rId11"/>
    <p:sldId id="306" r:id="rId12"/>
    <p:sldId id="284" r:id="rId13"/>
    <p:sldId id="258" r:id="rId14"/>
    <p:sldId id="259" r:id="rId15"/>
    <p:sldId id="262" r:id="rId16"/>
    <p:sldId id="286" r:id="rId17"/>
    <p:sldId id="263" r:id="rId18"/>
    <p:sldId id="308" r:id="rId19"/>
    <p:sldId id="264" r:id="rId20"/>
    <p:sldId id="287" r:id="rId21"/>
    <p:sldId id="288" r:id="rId22"/>
    <p:sldId id="270" r:id="rId23"/>
    <p:sldId id="291" r:id="rId24"/>
    <p:sldId id="292" r:id="rId25"/>
    <p:sldId id="293" r:id="rId26"/>
    <p:sldId id="294" r:id="rId27"/>
    <p:sldId id="296" r:id="rId28"/>
    <p:sldId id="297" r:id="rId29"/>
    <p:sldId id="298" r:id="rId30"/>
    <p:sldId id="312" r:id="rId31"/>
    <p:sldId id="272" r:id="rId32"/>
    <p:sldId id="313" r:id="rId33"/>
    <p:sldId id="302" r:id="rId34"/>
    <p:sldId id="304" r:id="rId35"/>
    <p:sldId id="303" r:id="rId36"/>
    <p:sldId id="274" r:id="rId37"/>
    <p:sldId id="311" r:id="rId38"/>
    <p:sldId id="310" r:id="rId39"/>
    <p:sldId id="301"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83" d="100"/>
          <a:sy n="83" d="100"/>
        </p:scale>
        <p:origin x="-109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tr-TR" smtClean="0"/>
              <a:t>Click to edit Master title style</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Click to edit Master subtitle style</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7D290233-0DD1-4A80-BB1E-9ADC3556DBB6}" type="datetimeFigureOut">
              <a:rPr lang="en-US" smtClean="0"/>
              <a:t>2/29/2016</a:t>
            </a:fld>
            <a:endParaRPr lang="en-US"/>
          </a:p>
        </p:txBody>
      </p:sp>
      <p:sp>
        <p:nvSpPr>
          <p:cNvPr id="5" name="Footer Placeholder 4"/>
          <p:cNvSpPr>
            <a:spLocks noGrp="1"/>
          </p:cNvSpPr>
          <p:nvPr>
            <p:ph type="ftr" sz="quarter" idx="11"/>
          </p:nvPr>
        </p:nvSpPr>
        <p:spPr>
          <a:xfrm>
            <a:off x="1174044" y="5357592"/>
            <a:ext cx="5034845" cy="365125"/>
          </a:xfrm>
        </p:spPr>
        <p:txBody>
          <a:bodyPr/>
          <a:lstStyle/>
          <a:p>
            <a:endParaRPr lang="en-US"/>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CFE4BAC9-6D41-4691-9299-18EF07EF0177}"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10"/>
          </p:nvPr>
        </p:nvSpPr>
        <p:spPr/>
        <p:txBody>
          <a:bodyPr/>
          <a:lstStyle/>
          <a:p>
            <a:fld id="{7D290233-0DD1-4A80-BB1E-9ADC3556DBB6}" type="datetimeFigureOut">
              <a:rPr lang="en-US" smtClean="0"/>
              <a:t>2/29/2016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E4BAC9-6D41-4691-9299-18EF07EF0177}"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tr-TR" smtClean="0"/>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7D290233-0DD1-4A80-BB1E-9ADC3556DBB6}" type="datetimeFigureOut">
              <a:rPr lang="en-US" smtClean="0"/>
              <a:t>2/29/2016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E4BAC9-6D41-4691-9299-18EF07EF0177}"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5" name="Date Placeholder 4"/>
          <p:cNvSpPr>
            <a:spLocks noGrp="1"/>
          </p:cNvSpPr>
          <p:nvPr>
            <p:ph type="dt" sz="half" idx="10"/>
          </p:nvPr>
        </p:nvSpPr>
        <p:spPr/>
        <p:txBody>
          <a:bodyPr/>
          <a:lstStyle/>
          <a:p>
            <a:fld id="{7D290233-0DD1-4A80-BB1E-9ADC3556DBB6}" type="datetimeFigureOut">
              <a:rPr lang="en-US" smtClean="0"/>
              <a:t>2/29/2016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E4BAC9-6D41-4691-9299-18EF07EF0177}" type="slidenum">
              <a:rPr lang="en-US" smtClean="0"/>
              <a:t>‹#›</a:t>
            </a:fld>
            <a:endParaRPr lang="en-US"/>
          </a:p>
        </p:txBody>
      </p:sp>
      <p:sp>
        <p:nvSpPr>
          <p:cNvPr id="9" name="Content Placeholder 8"/>
          <p:cNvSpPr>
            <a:spLocks noGrp="1"/>
          </p:cNvSpPr>
          <p:nvPr>
            <p:ph sz="quarter" idx="13"/>
          </p:nvPr>
        </p:nvSpPr>
        <p:spPr>
          <a:xfrm>
            <a:off x="1298448" y="2121407"/>
            <a:ext cx="3200400" cy="3602736"/>
          </a:xfrm>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Click to edit Master title style</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Click to edit Master text styles</a:t>
            </a:r>
          </a:p>
        </p:txBody>
      </p:sp>
      <p:sp>
        <p:nvSpPr>
          <p:cNvPr id="7" name="Date Placeholder 6"/>
          <p:cNvSpPr>
            <a:spLocks noGrp="1"/>
          </p:cNvSpPr>
          <p:nvPr>
            <p:ph type="dt" sz="half" idx="10"/>
          </p:nvPr>
        </p:nvSpPr>
        <p:spPr/>
        <p:txBody>
          <a:bodyPr/>
          <a:lstStyle/>
          <a:p>
            <a:fld id="{7D290233-0DD1-4A80-BB1E-9ADC3556DBB6}" type="datetimeFigureOut">
              <a:rPr lang="en-US" smtClean="0"/>
              <a:t>2/29/2016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FE4BAC9-6D41-4691-9299-18EF07EF0177}" type="slidenum">
              <a:rPr lang="en-US" smtClean="0"/>
              <a:t>‹#›</a:t>
            </a:fld>
            <a:endParaRPr lang="en-US"/>
          </a:p>
        </p:txBody>
      </p:sp>
      <p:sp>
        <p:nvSpPr>
          <p:cNvPr id="11" name="Content Placeholder 10"/>
          <p:cNvSpPr>
            <a:spLocks noGrp="1"/>
          </p:cNvSpPr>
          <p:nvPr>
            <p:ph sz="quarter" idx="13"/>
          </p:nvPr>
        </p:nvSpPr>
        <p:spPr>
          <a:xfrm>
            <a:off x="1298448" y="2944368"/>
            <a:ext cx="3227832" cy="2779776"/>
          </a:xfrm>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Date Placeholder 2"/>
          <p:cNvSpPr>
            <a:spLocks noGrp="1"/>
          </p:cNvSpPr>
          <p:nvPr>
            <p:ph type="dt" sz="half" idx="10"/>
          </p:nvPr>
        </p:nvSpPr>
        <p:spPr/>
        <p:txBody>
          <a:bodyPr/>
          <a:lstStyle/>
          <a:p>
            <a:fld id="{7D290233-0DD1-4A80-BB1E-9ADC3556DBB6}" type="datetimeFigureOut">
              <a:rPr lang="en-US" smtClean="0"/>
              <a:t>2/29/2016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FE4BAC9-6D41-4691-9299-18EF07EF0177}"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290233-0DD1-4A80-BB1E-9ADC3556DBB6}" type="datetimeFigureOut">
              <a:rPr lang="en-US" smtClean="0"/>
              <a:t>2/29/2016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FE4BAC9-6D41-4691-9299-18EF07EF017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tr-TR" smtClean="0"/>
              <a:t>Click to edit Master title style</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Click to edit Master text styles</a:t>
            </a:r>
          </a:p>
        </p:txBody>
      </p:sp>
      <p:sp>
        <p:nvSpPr>
          <p:cNvPr id="5" name="Date Placeholder 4"/>
          <p:cNvSpPr>
            <a:spLocks noGrp="1"/>
          </p:cNvSpPr>
          <p:nvPr>
            <p:ph type="dt" sz="half" idx="10"/>
          </p:nvPr>
        </p:nvSpPr>
        <p:spPr>
          <a:xfrm rot="60000">
            <a:off x="6341698" y="5885672"/>
            <a:ext cx="1213821" cy="365125"/>
          </a:xfrm>
        </p:spPr>
        <p:txBody>
          <a:bodyPr/>
          <a:lstStyle/>
          <a:p>
            <a:fld id="{7D290233-0DD1-4A80-BB1E-9ADC3556DBB6}" type="datetimeFigureOut">
              <a:rPr lang="en-US" smtClean="0"/>
              <a:t>2/29/2016</a:t>
            </a:fld>
            <a:endParaRPr lang="en-US"/>
          </a:p>
        </p:txBody>
      </p:sp>
      <p:sp>
        <p:nvSpPr>
          <p:cNvPr id="6" name="Footer Placeholder 5"/>
          <p:cNvSpPr>
            <a:spLocks noGrp="1"/>
          </p:cNvSpPr>
          <p:nvPr>
            <p:ph type="ftr" sz="quarter" idx="11"/>
          </p:nvPr>
        </p:nvSpPr>
        <p:spPr>
          <a:xfrm rot="-60000">
            <a:off x="914554" y="5829261"/>
            <a:ext cx="3522607" cy="365125"/>
          </a:xfrm>
        </p:spPr>
        <p:txBody>
          <a:bodyPr/>
          <a:lstStyle/>
          <a:p>
            <a:endParaRPr lang="en-US"/>
          </a:p>
        </p:txBody>
      </p:sp>
      <p:sp>
        <p:nvSpPr>
          <p:cNvPr id="7" name="Slide Number Placeholder 6"/>
          <p:cNvSpPr>
            <a:spLocks noGrp="1"/>
          </p:cNvSpPr>
          <p:nvPr>
            <p:ph type="sldNum" sz="quarter" idx="12"/>
          </p:nvPr>
        </p:nvSpPr>
        <p:spPr>
          <a:xfrm rot="60000">
            <a:off x="7557313" y="5896961"/>
            <a:ext cx="554023" cy="365125"/>
          </a:xfrm>
        </p:spPr>
        <p:txBody>
          <a:bodyPr/>
          <a:lstStyle/>
          <a:p>
            <a:fld id="{CFE4BAC9-6D41-4691-9299-18EF07EF0177}"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tr-TR" smtClean="0"/>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Drag picture to placeholder or click icon to add</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Click to edit Master text styles</a:t>
            </a:r>
          </a:p>
        </p:txBody>
      </p:sp>
      <p:sp>
        <p:nvSpPr>
          <p:cNvPr id="5" name="Date Placeholder 4"/>
          <p:cNvSpPr>
            <a:spLocks noGrp="1"/>
          </p:cNvSpPr>
          <p:nvPr>
            <p:ph type="dt" sz="half" idx="10"/>
          </p:nvPr>
        </p:nvSpPr>
        <p:spPr>
          <a:xfrm rot="60000">
            <a:off x="6345936" y="5888737"/>
            <a:ext cx="1213821" cy="365125"/>
          </a:xfrm>
        </p:spPr>
        <p:txBody>
          <a:bodyPr/>
          <a:lstStyle/>
          <a:p>
            <a:fld id="{7D290233-0DD1-4A80-BB1E-9ADC3556DBB6}" type="datetimeFigureOut">
              <a:rPr lang="en-US" smtClean="0"/>
              <a:t>2/29/2016</a:t>
            </a:fld>
            <a:endParaRPr lang="en-US"/>
          </a:p>
        </p:txBody>
      </p:sp>
      <p:sp>
        <p:nvSpPr>
          <p:cNvPr id="6" name="Footer Placeholder 5"/>
          <p:cNvSpPr>
            <a:spLocks noGrp="1"/>
          </p:cNvSpPr>
          <p:nvPr>
            <p:ph type="ftr" sz="quarter" idx="11"/>
          </p:nvPr>
        </p:nvSpPr>
        <p:spPr>
          <a:xfrm rot="-60000">
            <a:off x="914569" y="5831037"/>
            <a:ext cx="3319043" cy="365125"/>
          </a:xfrm>
        </p:spPr>
        <p:txBody>
          <a:bodyPr/>
          <a:lstStyle/>
          <a:p>
            <a:endParaRPr lang="en-US"/>
          </a:p>
        </p:txBody>
      </p:sp>
      <p:sp>
        <p:nvSpPr>
          <p:cNvPr id="7" name="Slide Number Placeholder 6"/>
          <p:cNvSpPr>
            <a:spLocks noGrp="1"/>
          </p:cNvSpPr>
          <p:nvPr>
            <p:ph type="sldNum" sz="quarter" idx="12"/>
          </p:nvPr>
        </p:nvSpPr>
        <p:spPr>
          <a:xfrm rot="60000">
            <a:off x="7562089" y="5900026"/>
            <a:ext cx="554023" cy="365125"/>
          </a:xfrm>
        </p:spPr>
        <p:txBody>
          <a:bodyPr/>
          <a:lstStyle/>
          <a:p>
            <a:fld id="{CFE4BAC9-6D41-4691-9299-18EF07EF0177}"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10"/>
          </p:nvPr>
        </p:nvSpPr>
        <p:spPr/>
        <p:txBody>
          <a:bodyPr/>
          <a:lstStyle/>
          <a:p>
            <a:fld id="{7D290233-0DD1-4A80-BB1E-9ADC3556DBB6}" type="datetimeFigureOut">
              <a:rPr lang="en-US" smtClean="0"/>
              <a:t>2/29/2016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E4BAC9-6D41-4691-9299-18EF07EF017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tr-TR" smtClean="0"/>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10"/>
          </p:nvPr>
        </p:nvSpPr>
        <p:spPr/>
        <p:txBody>
          <a:bodyPr/>
          <a:lstStyle/>
          <a:p>
            <a:fld id="{7D290233-0DD1-4A80-BB1E-9ADC3556DBB6}" type="datetimeFigureOut">
              <a:rPr lang="en-US" smtClean="0"/>
              <a:t>2/29/2016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E4BAC9-6D41-4691-9299-18EF07EF0177}"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tr-TR" smtClean="0"/>
              <a:t>Click to edit Master title style</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7D290233-0DD1-4A80-BB1E-9ADC3556DBB6}" type="datetimeFigureOut">
              <a:rPr lang="en-US" smtClean="0"/>
              <a:t>2/29/2016</a:t>
            </a:fld>
            <a:endParaRPr lang="en-US"/>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en-US"/>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CFE4BAC9-6D41-4691-9299-18EF07EF0177}"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sz="4000" dirty="0" smtClean="0"/>
              <a:t>COP 21 </a:t>
            </a:r>
            <a:br>
              <a:rPr lang="en-US" sz="4000" dirty="0" smtClean="0"/>
            </a:br>
            <a:r>
              <a:rPr lang="en-US" sz="4000" dirty="0" smtClean="0"/>
              <a:t>Paris </a:t>
            </a:r>
            <a:r>
              <a:rPr lang="en-US" sz="4000" dirty="0" err="1" smtClean="0"/>
              <a:t>Anlaşması</a:t>
            </a:r>
            <a:r>
              <a:rPr lang="en-US" sz="4000" dirty="0" smtClean="0"/>
              <a:t> </a:t>
            </a:r>
            <a:r>
              <a:rPr lang="en-US" sz="4000" dirty="0" err="1" smtClean="0"/>
              <a:t>ve</a:t>
            </a:r>
            <a:r>
              <a:rPr lang="en-US" sz="4000" dirty="0" smtClean="0"/>
              <a:t> </a:t>
            </a:r>
            <a:r>
              <a:rPr lang="en-US" sz="4000" dirty="0" err="1" smtClean="0"/>
              <a:t>Türkiye</a:t>
            </a:r>
            <a:endParaRPr lang="en-US" sz="4000" dirty="0"/>
          </a:p>
        </p:txBody>
      </p:sp>
      <p:sp>
        <p:nvSpPr>
          <p:cNvPr id="3" name="Subtitle 2"/>
          <p:cNvSpPr>
            <a:spLocks noGrp="1"/>
          </p:cNvSpPr>
          <p:nvPr>
            <p:ph type="subTitle" idx="1"/>
          </p:nvPr>
        </p:nvSpPr>
        <p:spPr/>
        <p:txBody>
          <a:bodyPr/>
          <a:lstStyle/>
          <a:p>
            <a:r>
              <a:rPr lang="en-US" dirty="0" err="1" smtClean="0">
                <a:solidFill>
                  <a:srgbClr val="000000"/>
                </a:solidFill>
              </a:rPr>
              <a:t>Nilüfer</a:t>
            </a:r>
            <a:r>
              <a:rPr lang="en-US" dirty="0" smtClean="0">
                <a:solidFill>
                  <a:srgbClr val="000000"/>
                </a:solidFill>
              </a:rPr>
              <a:t> Oral</a:t>
            </a:r>
          </a:p>
          <a:p>
            <a:r>
              <a:rPr lang="en-US" dirty="0" smtClean="0">
                <a:solidFill>
                  <a:srgbClr val="000000"/>
                </a:solidFill>
              </a:rPr>
              <a:t>İstanbul </a:t>
            </a:r>
            <a:r>
              <a:rPr lang="en-US" dirty="0" err="1" smtClean="0">
                <a:solidFill>
                  <a:srgbClr val="000000"/>
                </a:solidFill>
              </a:rPr>
              <a:t>Bilgi</a:t>
            </a:r>
            <a:r>
              <a:rPr lang="en-US" dirty="0" smtClean="0">
                <a:solidFill>
                  <a:srgbClr val="000000"/>
                </a:solidFill>
              </a:rPr>
              <a:t> </a:t>
            </a:r>
            <a:r>
              <a:rPr lang="en-US" dirty="0" err="1" smtClean="0">
                <a:solidFill>
                  <a:srgbClr val="000000"/>
                </a:solidFill>
              </a:rPr>
              <a:t>Üniversitesi</a:t>
            </a:r>
            <a:endParaRPr lang="en-US" dirty="0" smtClean="0">
              <a:solidFill>
                <a:srgbClr val="000000"/>
              </a:solidFill>
            </a:endParaRPr>
          </a:p>
          <a:p>
            <a:r>
              <a:rPr lang="en-US" dirty="0" err="1" smtClean="0">
                <a:solidFill>
                  <a:srgbClr val="000000"/>
                </a:solidFill>
              </a:rPr>
              <a:t>Hukuk</a:t>
            </a:r>
            <a:r>
              <a:rPr lang="en-US" dirty="0" smtClean="0">
                <a:solidFill>
                  <a:srgbClr val="000000"/>
                </a:solidFill>
              </a:rPr>
              <a:t> </a:t>
            </a:r>
            <a:r>
              <a:rPr lang="en-US" dirty="0" err="1" smtClean="0">
                <a:solidFill>
                  <a:srgbClr val="000000"/>
                </a:solidFill>
              </a:rPr>
              <a:t>Fakültesi</a:t>
            </a:r>
            <a:endParaRPr lang="en-US" dirty="0" smtClean="0">
              <a:solidFill>
                <a:srgbClr val="000000"/>
              </a:solidFill>
            </a:endParaRPr>
          </a:p>
          <a:p>
            <a:endParaRPr lang="en-US" dirty="0"/>
          </a:p>
        </p:txBody>
      </p:sp>
    </p:spTree>
    <p:extLst>
      <p:ext uri="{BB962C8B-B14F-4D97-AF65-F5344CB8AC3E}">
        <p14:creationId xmlns:p14="http://schemas.microsoft.com/office/powerpoint/2010/main" val="25200103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Paris </a:t>
            </a:r>
            <a:r>
              <a:rPr lang="en-US" dirty="0" err="1" smtClean="0"/>
              <a:t>öncesi</a:t>
            </a:r>
            <a:r>
              <a:rPr lang="en-US" dirty="0" smtClean="0"/>
              <a:t> </a:t>
            </a:r>
            <a:r>
              <a:rPr lang="en-US" dirty="0" err="1" smtClean="0"/>
              <a:t>bazı</a:t>
            </a:r>
            <a:r>
              <a:rPr lang="en-US" dirty="0" smtClean="0"/>
              <a:t> </a:t>
            </a:r>
            <a:r>
              <a:rPr lang="en-US" dirty="0" err="1" smtClean="0"/>
              <a:t>sorular</a:t>
            </a:r>
            <a:r>
              <a:rPr lang="en-US" dirty="0" smtClean="0"/>
              <a:t>?</a:t>
            </a:r>
            <a:endParaRPr lang="en-US" dirty="0"/>
          </a:p>
        </p:txBody>
      </p:sp>
      <p:sp>
        <p:nvSpPr>
          <p:cNvPr id="3" name="Content Placeholder 2"/>
          <p:cNvSpPr>
            <a:spLocks noGrp="1"/>
          </p:cNvSpPr>
          <p:nvPr>
            <p:ph idx="1"/>
          </p:nvPr>
        </p:nvSpPr>
        <p:spPr/>
        <p:txBody>
          <a:bodyPr>
            <a:normAutofit lnSpcReduction="10000"/>
          </a:bodyPr>
          <a:lstStyle/>
          <a:p>
            <a:pPr marL="514350" indent="-514350">
              <a:buFont typeface="+mj-lt"/>
              <a:buAutoNum type="arabicPeriod"/>
            </a:pPr>
            <a:r>
              <a:rPr lang="en-US" sz="2000" dirty="0" err="1" smtClean="0"/>
              <a:t>Nasıl</a:t>
            </a:r>
            <a:r>
              <a:rPr lang="en-US" sz="2000" dirty="0" smtClean="0"/>
              <a:t> </a:t>
            </a:r>
            <a:r>
              <a:rPr lang="en-US" sz="2000" dirty="0" err="1" smtClean="0"/>
              <a:t>bir</a:t>
            </a:r>
            <a:r>
              <a:rPr lang="en-US" sz="2000" dirty="0" smtClean="0"/>
              <a:t> </a:t>
            </a:r>
            <a:r>
              <a:rPr lang="en-US" sz="2000" dirty="0" err="1" smtClean="0"/>
              <a:t>hukuki</a:t>
            </a:r>
            <a:r>
              <a:rPr lang="en-US" sz="2000" dirty="0" smtClean="0"/>
              <a:t> form </a:t>
            </a:r>
            <a:r>
              <a:rPr lang="en-US" sz="2000" dirty="0" err="1" smtClean="0"/>
              <a:t>alacak</a:t>
            </a:r>
            <a:r>
              <a:rPr lang="en-US" sz="2000" dirty="0" smtClean="0"/>
              <a:t>?</a:t>
            </a:r>
          </a:p>
          <a:p>
            <a:pPr marL="514350" indent="-514350">
              <a:buFont typeface="+mj-lt"/>
              <a:buAutoNum type="arabicPeriod"/>
            </a:pPr>
            <a:r>
              <a:rPr lang="en-US" sz="2000" dirty="0" err="1" smtClean="0"/>
              <a:t>Ekler</a:t>
            </a:r>
            <a:r>
              <a:rPr lang="en-US" sz="2000" dirty="0" smtClean="0"/>
              <a:t> </a:t>
            </a:r>
            <a:r>
              <a:rPr lang="en-US" sz="2000" dirty="0" err="1" smtClean="0"/>
              <a:t>sistemi</a:t>
            </a:r>
            <a:r>
              <a:rPr lang="en-US" sz="2000" dirty="0" smtClean="0"/>
              <a:t> </a:t>
            </a:r>
            <a:r>
              <a:rPr lang="en-US" sz="2000" dirty="0" err="1" smtClean="0"/>
              <a:t>devam</a:t>
            </a:r>
            <a:r>
              <a:rPr lang="en-US" sz="2000" dirty="0" smtClean="0"/>
              <a:t> </a:t>
            </a:r>
            <a:r>
              <a:rPr lang="en-US" sz="2000" dirty="0" err="1" smtClean="0"/>
              <a:t>eder</a:t>
            </a:r>
            <a:r>
              <a:rPr lang="en-US" sz="2000" dirty="0" smtClean="0"/>
              <a:t> mi?</a:t>
            </a:r>
          </a:p>
          <a:p>
            <a:pPr marL="514350" indent="-514350">
              <a:buFont typeface="+mj-lt"/>
              <a:buAutoNum type="arabicPeriod"/>
            </a:pPr>
            <a:r>
              <a:rPr lang="en-US" sz="2000" dirty="0" smtClean="0"/>
              <a:t>INDC (</a:t>
            </a:r>
            <a:r>
              <a:rPr lang="en-US" sz="2000" dirty="0" err="1" smtClean="0"/>
              <a:t>ulusal</a:t>
            </a:r>
            <a:r>
              <a:rPr lang="en-US" sz="2000" dirty="0" smtClean="0"/>
              <a:t> </a:t>
            </a:r>
            <a:r>
              <a:rPr lang="en-US" sz="2000" dirty="0" err="1" smtClean="0"/>
              <a:t>katkı</a:t>
            </a:r>
            <a:r>
              <a:rPr lang="en-US" sz="2000" dirty="0" smtClean="0"/>
              <a:t> </a:t>
            </a:r>
            <a:r>
              <a:rPr lang="en-US" sz="2000" dirty="0" err="1" smtClean="0"/>
              <a:t>niyet</a:t>
            </a:r>
            <a:r>
              <a:rPr lang="en-US" sz="2000" dirty="0" smtClean="0"/>
              <a:t> </a:t>
            </a:r>
            <a:r>
              <a:rPr lang="en-US" sz="2000" dirty="0" err="1" smtClean="0"/>
              <a:t>beyanı</a:t>
            </a:r>
            <a:r>
              <a:rPr lang="en-US" sz="2000" dirty="0" smtClean="0"/>
              <a:t>) </a:t>
            </a:r>
            <a:r>
              <a:rPr lang="en-US" sz="2000" dirty="0" err="1" smtClean="0"/>
              <a:t>bilgileri</a:t>
            </a:r>
            <a:r>
              <a:rPr lang="en-US" sz="2000" dirty="0" smtClean="0"/>
              <a:t> </a:t>
            </a:r>
            <a:r>
              <a:rPr lang="en-US" sz="2000" dirty="0" err="1" smtClean="0"/>
              <a:t>nasıl</a:t>
            </a:r>
            <a:r>
              <a:rPr lang="en-US" sz="2000" dirty="0" smtClean="0"/>
              <a:t> </a:t>
            </a:r>
            <a:r>
              <a:rPr lang="en-US" sz="2000" dirty="0" err="1" smtClean="0"/>
              <a:t>kullanılacak</a:t>
            </a:r>
            <a:r>
              <a:rPr lang="en-US" sz="2000" dirty="0" smtClean="0"/>
              <a:t>?</a:t>
            </a:r>
          </a:p>
          <a:p>
            <a:pPr marL="514350" indent="-514350">
              <a:buFont typeface="+mj-lt"/>
              <a:buAutoNum type="arabicPeriod"/>
            </a:pPr>
            <a:r>
              <a:rPr lang="en-US" sz="2000" dirty="0" err="1" smtClean="0"/>
              <a:t>Kesin</a:t>
            </a:r>
            <a:r>
              <a:rPr lang="en-US" sz="2000" dirty="0" smtClean="0"/>
              <a:t> </a:t>
            </a:r>
            <a:r>
              <a:rPr lang="en-US" sz="2000" dirty="0" err="1" smtClean="0"/>
              <a:t>taahhütler</a:t>
            </a:r>
            <a:r>
              <a:rPr lang="en-US" sz="2000" dirty="0" smtClean="0"/>
              <a:t> </a:t>
            </a:r>
            <a:r>
              <a:rPr lang="en-US" sz="2000" dirty="0" err="1" smtClean="0"/>
              <a:t>olacak</a:t>
            </a:r>
            <a:r>
              <a:rPr lang="en-US" sz="2000" dirty="0" smtClean="0"/>
              <a:t> </a:t>
            </a:r>
            <a:r>
              <a:rPr lang="en-US" sz="2000" dirty="0" err="1" smtClean="0"/>
              <a:t>mı</a:t>
            </a:r>
            <a:r>
              <a:rPr lang="en-US" sz="2000" dirty="0" smtClean="0"/>
              <a:t>?</a:t>
            </a:r>
          </a:p>
          <a:p>
            <a:pPr marL="514350" indent="-514350">
              <a:buFont typeface="+mj-lt"/>
              <a:buAutoNum type="arabicPeriod"/>
            </a:pPr>
            <a:r>
              <a:rPr lang="en-US" sz="2000" dirty="0" err="1" smtClean="0"/>
              <a:t>Tüm</a:t>
            </a:r>
            <a:r>
              <a:rPr lang="en-US" sz="2000" dirty="0" smtClean="0"/>
              <a:t> </a:t>
            </a:r>
            <a:r>
              <a:rPr lang="en-US" sz="2000" dirty="0" err="1" smtClean="0"/>
              <a:t>taraflara</a:t>
            </a:r>
            <a:r>
              <a:rPr lang="en-US" sz="2000" dirty="0" smtClean="0"/>
              <a:t> </a:t>
            </a:r>
            <a:r>
              <a:rPr lang="en-US" sz="2000" dirty="0" err="1" smtClean="0"/>
              <a:t>mı</a:t>
            </a:r>
            <a:r>
              <a:rPr lang="en-US" sz="2000" dirty="0" smtClean="0"/>
              <a:t> </a:t>
            </a:r>
            <a:r>
              <a:rPr lang="en-US" sz="2000" dirty="0" err="1" smtClean="0"/>
              <a:t>uygulanılacak</a:t>
            </a:r>
            <a:r>
              <a:rPr lang="en-US" sz="2000" dirty="0" smtClean="0"/>
              <a:t>?</a:t>
            </a:r>
            <a:endParaRPr lang="en-US" sz="2000" dirty="0"/>
          </a:p>
          <a:p>
            <a:pPr marL="514350" indent="-514350">
              <a:buFont typeface="+mj-lt"/>
              <a:buAutoNum type="arabicPeriod"/>
            </a:pPr>
            <a:r>
              <a:rPr lang="en-US" sz="2000" dirty="0" smtClean="0"/>
              <a:t>Kyoto </a:t>
            </a:r>
            <a:r>
              <a:rPr lang="en-US" sz="2000" dirty="0" err="1" smtClean="0"/>
              <a:t>esnek</a:t>
            </a:r>
            <a:r>
              <a:rPr lang="tr-TR" sz="2000" dirty="0" err="1" smtClean="0"/>
              <a:t>lik</a:t>
            </a:r>
            <a:r>
              <a:rPr lang="en-US" sz="2000" dirty="0" smtClean="0"/>
              <a:t> </a:t>
            </a:r>
            <a:r>
              <a:rPr lang="en-US" sz="2000" dirty="0" err="1" smtClean="0"/>
              <a:t>mekanizmaların</a:t>
            </a:r>
            <a:r>
              <a:rPr lang="tr-TR" sz="2000" dirty="0" err="1" smtClean="0"/>
              <a:t>ın</a:t>
            </a:r>
            <a:r>
              <a:rPr lang="en-US" sz="2000" dirty="0" smtClean="0"/>
              <a:t> </a:t>
            </a:r>
            <a:r>
              <a:rPr lang="en-US" sz="2000" dirty="0" err="1" smtClean="0"/>
              <a:t>yerin</a:t>
            </a:r>
            <a:r>
              <a:rPr lang="tr-TR" sz="2000" dirty="0" smtClean="0"/>
              <a:t>i</a:t>
            </a:r>
            <a:r>
              <a:rPr lang="en-US" sz="2000" dirty="0" smtClean="0"/>
              <a:t> </a:t>
            </a:r>
            <a:r>
              <a:rPr lang="en-US" sz="2000" dirty="0" smtClean="0"/>
              <a:t>ne </a:t>
            </a:r>
            <a:r>
              <a:rPr lang="en-US" sz="2000" dirty="0" err="1" smtClean="0"/>
              <a:t>alacak</a:t>
            </a:r>
            <a:r>
              <a:rPr lang="en-US" sz="2000" dirty="0"/>
              <a:t>?</a:t>
            </a:r>
          </a:p>
          <a:p>
            <a:pPr marL="514350" indent="-514350">
              <a:buFont typeface="+mj-lt"/>
              <a:buAutoNum type="arabicPeriod"/>
            </a:pPr>
            <a:r>
              <a:rPr lang="en-US" sz="2000" dirty="0" err="1" smtClean="0"/>
              <a:t>Karbon</a:t>
            </a:r>
            <a:r>
              <a:rPr lang="en-US" sz="2000" dirty="0" smtClean="0"/>
              <a:t> </a:t>
            </a:r>
            <a:r>
              <a:rPr lang="en-US" sz="2000" dirty="0" err="1" smtClean="0"/>
              <a:t>emisyon</a:t>
            </a:r>
            <a:r>
              <a:rPr lang="en-US" sz="2000" dirty="0" smtClean="0"/>
              <a:t> </a:t>
            </a:r>
            <a:r>
              <a:rPr lang="en-US" sz="2000" dirty="0" err="1" smtClean="0"/>
              <a:t>ticaret</a:t>
            </a:r>
            <a:r>
              <a:rPr lang="tr-TR" sz="2000" dirty="0" smtClean="0"/>
              <a:t>i</a:t>
            </a:r>
            <a:r>
              <a:rPr lang="en-US" sz="2000" dirty="0" smtClean="0"/>
              <a:t> </a:t>
            </a:r>
            <a:r>
              <a:rPr lang="en-US" sz="2000" dirty="0" err="1" smtClean="0"/>
              <a:t>nasıl</a:t>
            </a:r>
            <a:r>
              <a:rPr lang="en-US" sz="2000" dirty="0" smtClean="0"/>
              <a:t> </a:t>
            </a:r>
            <a:r>
              <a:rPr lang="en-US" sz="2000" dirty="0" err="1" smtClean="0"/>
              <a:t>devam</a:t>
            </a:r>
            <a:r>
              <a:rPr lang="en-US" sz="2000" dirty="0" smtClean="0"/>
              <a:t> </a:t>
            </a:r>
            <a:r>
              <a:rPr lang="en-US" sz="2000" dirty="0" err="1" smtClean="0"/>
              <a:t>edecek</a:t>
            </a:r>
            <a:r>
              <a:rPr lang="en-US" sz="2000" dirty="0" smtClean="0"/>
              <a:t>?</a:t>
            </a:r>
          </a:p>
          <a:p>
            <a:pPr marL="514350" indent="-514350">
              <a:buFont typeface="+mj-lt"/>
              <a:buAutoNum type="arabicPeriod"/>
            </a:pPr>
            <a:r>
              <a:rPr lang="en-US" sz="2000" dirty="0" smtClean="0"/>
              <a:t>Kyoto </a:t>
            </a:r>
            <a:r>
              <a:rPr lang="en-US" sz="2000" dirty="0" err="1" smtClean="0"/>
              <a:t>gibi</a:t>
            </a:r>
            <a:r>
              <a:rPr lang="en-US" sz="2000" dirty="0" smtClean="0"/>
              <a:t> </a:t>
            </a:r>
            <a:r>
              <a:rPr lang="en-US" sz="2000" dirty="0" err="1" smtClean="0"/>
              <a:t>cezai</a:t>
            </a:r>
            <a:r>
              <a:rPr lang="en-US" sz="2000" dirty="0" smtClean="0"/>
              <a:t> </a:t>
            </a:r>
            <a:r>
              <a:rPr lang="en-US" sz="2000" dirty="0" err="1" smtClean="0"/>
              <a:t>yaptırım</a:t>
            </a:r>
            <a:r>
              <a:rPr lang="en-US" sz="2000" dirty="0" smtClean="0"/>
              <a:t> </a:t>
            </a:r>
            <a:r>
              <a:rPr lang="en-US" sz="2000" dirty="0" err="1" smtClean="0"/>
              <a:t>mekanizması</a:t>
            </a:r>
            <a:r>
              <a:rPr lang="en-US" sz="2000" dirty="0" smtClean="0"/>
              <a:t> </a:t>
            </a:r>
            <a:r>
              <a:rPr lang="en-US" sz="2000" dirty="0" err="1" smtClean="0"/>
              <a:t>olacak</a:t>
            </a:r>
            <a:r>
              <a:rPr lang="en-US" sz="2000" dirty="0" smtClean="0"/>
              <a:t> </a:t>
            </a:r>
            <a:r>
              <a:rPr lang="en-US" sz="2000" dirty="0" err="1" smtClean="0"/>
              <a:t>mı</a:t>
            </a:r>
            <a:r>
              <a:rPr lang="en-US" sz="2000" dirty="0" smtClean="0"/>
              <a:t>?</a:t>
            </a:r>
          </a:p>
          <a:p>
            <a:endParaRPr lang="en-US" sz="2800" dirty="0"/>
          </a:p>
          <a:p>
            <a:pPr marL="114300" indent="0">
              <a:buNone/>
            </a:pPr>
            <a:endParaRPr lang="en-US" sz="2800" dirty="0"/>
          </a:p>
          <a:p>
            <a:endParaRPr lang="en-US" sz="2800" dirty="0"/>
          </a:p>
        </p:txBody>
      </p:sp>
    </p:spTree>
    <p:extLst>
      <p:ext uri="{BB962C8B-B14F-4D97-AF65-F5344CB8AC3E}">
        <p14:creationId xmlns:p14="http://schemas.microsoft.com/office/powerpoint/2010/main" val="10366879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Paris </a:t>
            </a:r>
            <a:r>
              <a:rPr lang="en-US" dirty="0" err="1" smtClean="0"/>
              <a:t>öncesi</a:t>
            </a:r>
            <a:r>
              <a:rPr lang="en-US" dirty="0" smtClean="0"/>
              <a:t> </a:t>
            </a:r>
            <a:r>
              <a:rPr lang="en-US" dirty="0" err="1" smtClean="0"/>
              <a:t>bazı</a:t>
            </a:r>
            <a:r>
              <a:rPr lang="en-US" dirty="0" smtClean="0"/>
              <a:t> </a:t>
            </a:r>
            <a:r>
              <a:rPr lang="en-US" dirty="0" err="1" smtClean="0"/>
              <a:t>sorular</a:t>
            </a:r>
            <a:r>
              <a:rPr lang="en-US" dirty="0" smtClean="0"/>
              <a:t>?</a:t>
            </a:r>
            <a:endParaRPr lang="en-US" dirty="0"/>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b="1" dirty="0" smtClean="0">
                <a:latin typeface="Calibri"/>
                <a:cs typeface="Calibri"/>
              </a:rPr>
              <a:t>NAS</a:t>
            </a:r>
            <a:r>
              <a:rPr lang="tr-TR" b="1" dirty="0" smtClean="0">
                <a:latin typeface="Calibri"/>
                <a:cs typeface="Calibri"/>
              </a:rPr>
              <a:t>I</a:t>
            </a:r>
            <a:r>
              <a:rPr lang="en-US" b="1" dirty="0" smtClean="0">
                <a:latin typeface="Calibri"/>
                <a:cs typeface="Calibri"/>
              </a:rPr>
              <a:t>L </a:t>
            </a:r>
            <a:r>
              <a:rPr lang="en-US" b="1" dirty="0" smtClean="0">
                <a:latin typeface="Calibri"/>
                <a:cs typeface="Calibri"/>
              </a:rPr>
              <a:t>BIR HUKUKI ŞEKİL ALACAK?</a:t>
            </a:r>
          </a:p>
          <a:p>
            <a:pPr marL="114300" indent="0">
              <a:buNone/>
            </a:pPr>
            <a:endParaRPr lang="en-US" dirty="0" smtClean="0">
              <a:latin typeface="Calibri"/>
              <a:cs typeface="Calibri"/>
            </a:endParaRPr>
          </a:p>
          <a:p>
            <a:pPr marL="114300" indent="0">
              <a:buNone/>
            </a:pPr>
            <a:r>
              <a:rPr lang="en-US" b="1" u="sng" dirty="0" smtClean="0">
                <a:latin typeface="Calibri"/>
                <a:cs typeface="Calibri"/>
              </a:rPr>
              <a:t>CEVAP:</a:t>
            </a:r>
          </a:p>
          <a:p>
            <a:pPr marL="457200" indent="-342900">
              <a:buFontTx/>
              <a:buChar char="-"/>
            </a:pPr>
            <a:r>
              <a:rPr lang="en-US" dirty="0" err="1" smtClean="0">
                <a:latin typeface="Calibri"/>
                <a:cs typeface="Calibri"/>
              </a:rPr>
              <a:t>Dışı</a:t>
            </a:r>
            <a:r>
              <a:rPr lang="en-US" dirty="0" smtClean="0">
                <a:latin typeface="Calibri"/>
                <a:cs typeface="Calibri"/>
              </a:rPr>
              <a:t> </a:t>
            </a:r>
            <a:r>
              <a:rPr lang="en-US" dirty="0" err="1" smtClean="0">
                <a:latin typeface="Calibri"/>
                <a:cs typeface="Calibri"/>
              </a:rPr>
              <a:t>bağlayıcı</a:t>
            </a:r>
            <a:r>
              <a:rPr lang="en-US" dirty="0" smtClean="0">
                <a:latin typeface="Calibri"/>
                <a:cs typeface="Calibri"/>
              </a:rPr>
              <a:t> </a:t>
            </a:r>
            <a:r>
              <a:rPr lang="en-US" dirty="0" err="1" smtClean="0">
                <a:latin typeface="Calibri"/>
                <a:cs typeface="Calibri"/>
              </a:rPr>
              <a:t>içi</a:t>
            </a:r>
            <a:r>
              <a:rPr lang="en-US" dirty="0" smtClean="0">
                <a:latin typeface="Calibri"/>
                <a:cs typeface="Calibri"/>
              </a:rPr>
              <a:t> </a:t>
            </a:r>
            <a:r>
              <a:rPr lang="en-US" dirty="0" err="1" smtClean="0">
                <a:latin typeface="Calibri"/>
                <a:cs typeface="Calibri"/>
              </a:rPr>
              <a:t>yumuşak</a:t>
            </a:r>
            <a:r>
              <a:rPr lang="en-US" dirty="0" smtClean="0">
                <a:latin typeface="Calibri"/>
                <a:cs typeface="Calibri"/>
              </a:rPr>
              <a:t> </a:t>
            </a:r>
            <a:r>
              <a:rPr lang="en-US" dirty="0" err="1" smtClean="0">
                <a:latin typeface="Calibri"/>
                <a:cs typeface="Calibri"/>
              </a:rPr>
              <a:t>bir</a:t>
            </a:r>
            <a:r>
              <a:rPr lang="en-US" dirty="0" smtClean="0">
                <a:latin typeface="Calibri"/>
                <a:cs typeface="Calibri"/>
              </a:rPr>
              <a:t> </a:t>
            </a:r>
            <a:r>
              <a:rPr lang="en-US" dirty="0" err="1" smtClean="0">
                <a:latin typeface="Calibri"/>
                <a:cs typeface="Calibri"/>
              </a:rPr>
              <a:t>anlaşma</a:t>
            </a:r>
            <a:endParaRPr lang="en-US" dirty="0" smtClean="0">
              <a:latin typeface="Calibri"/>
              <a:cs typeface="Calibri"/>
            </a:endParaRPr>
          </a:p>
          <a:p>
            <a:pPr>
              <a:buFontTx/>
              <a:buChar char="-"/>
            </a:pPr>
            <a:endParaRPr lang="en-US" sz="2800" dirty="0"/>
          </a:p>
        </p:txBody>
      </p:sp>
    </p:spTree>
    <p:extLst>
      <p:ext uri="{BB962C8B-B14F-4D97-AF65-F5344CB8AC3E}">
        <p14:creationId xmlns:p14="http://schemas.microsoft.com/office/powerpoint/2010/main" val="39733600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Paris </a:t>
            </a:r>
            <a:r>
              <a:rPr lang="en-US" dirty="0" err="1" smtClean="0"/>
              <a:t>öncesi</a:t>
            </a:r>
            <a:r>
              <a:rPr lang="en-US" dirty="0" smtClean="0"/>
              <a:t> </a:t>
            </a:r>
            <a:r>
              <a:rPr lang="en-US" dirty="0" err="1" smtClean="0"/>
              <a:t>bazı</a:t>
            </a:r>
            <a:r>
              <a:rPr lang="en-US" dirty="0" smtClean="0"/>
              <a:t> </a:t>
            </a:r>
            <a:r>
              <a:rPr lang="en-US" dirty="0" err="1" smtClean="0"/>
              <a:t>sorular</a:t>
            </a:r>
            <a:r>
              <a:rPr lang="en-US" dirty="0" smtClean="0"/>
              <a:t>?</a:t>
            </a:r>
            <a:endParaRPr lang="en-US" dirty="0"/>
          </a:p>
        </p:txBody>
      </p:sp>
      <p:sp>
        <p:nvSpPr>
          <p:cNvPr id="3" name="Content Placeholder 2"/>
          <p:cNvSpPr>
            <a:spLocks noGrp="1"/>
          </p:cNvSpPr>
          <p:nvPr>
            <p:ph idx="1"/>
          </p:nvPr>
        </p:nvSpPr>
        <p:spPr/>
        <p:txBody>
          <a:bodyPr>
            <a:normAutofit/>
          </a:bodyPr>
          <a:lstStyle/>
          <a:p>
            <a:pPr marL="0" indent="0">
              <a:buNone/>
            </a:pPr>
            <a:r>
              <a:rPr lang="en-US" sz="2200" b="1" dirty="0" smtClean="0">
                <a:latin typeface="Calibri"/>
                <a:cs typeface="Calibri"/>
              </a:rPr>
              <a:t>2. EKLER SISTEMI DEVAM EDER MI?</a:t>
            </a:r>
          </a:p>
          <a:p>
            <a:pPr>
              <a:buFont typeface="Arial"/>
              <a:buChar char="•"/>
            </a:pPr>
            <a:r>
              <a:rPr lang="en-US" sz="2200" b="1" dirty="0" smtClean="0">
                <a:latin typeface="Calibri"/>
                <a:cs typeface="Calibri"/>
              </a:rPr>
              <a:t>CEVAP: </a:t>
            </a:r>
            <a:r>
              <a:rPr lang="en-US" sz="2200" dirty="0" err="1" smtClean="0">
                <a:latin typeface="Calibri"/>
                <a:cs typeface="Calibri"/>
              </a:rPr>
              <a:t>Hayır</a:t>
            </a:r>
            <a:r>
              <a:rPr lang="en-US" sz="2200" dirty="0" smtClean="0">
                <a:latin typeface="Calibri"/>
                <a:cs typeface="Calibri"/>
              </a:rPr>
              <a:t>.</a:t>
            </a:r>
          </a:p>
          <a:p>
            <a:pPr>
              <a:buFont typeface="Arial"/>
              <a:buChar char="•"/>
            </a:pPr>
            <a:r>
              <a:rPr lang="en-US" sz="2200" dirty="0" err="1" smtClean="0">
                <a:latin typeface="Calibri"/>
                <a:cs typeface="Calibri"/>
              </a:rPr>
              <a:t>Gelişmiş</a:t>
            </a:r>
            <a:r>
              <a:rPr lang="en-US" sz="2200" dirty="0" smtClean="0">
                <a:latin typeface="Calibri"/>
                <a:cs typeface="Calibri"/>
              </a:rPr>
              <a:t> </a:t>
            </a:r>
            <a:r>
              <a:rPr lang="en-US" sz="2200" dirty="0" err="1" smtClean="0">
                <a:latin typeface="Calibri"/>
                <a:cs typeface="Calibri"/>
              </a:rPr>
              <a:t>ve</a:t>
            </a:r>
            <a:r>
              <a:rPr lang="en-US" sz="2200" dirty="0" smtClean="0">
                <a:latin typeface="Calibri"/>
                <a:cs typeface="Calibri"/>
              </a:rPr>
              <a:t> </a:t>
            </a:r>
            <a:r>
              <a:rPr lang="en-US" sz="2200" dirty="0" err="1" smtClean="0">
                <a:latin typeface="Calibri"/>
                <a:cs typeface="Calibri"/>
              </a:rPr>
              <a:t>gelişmekte</a:t>
            </a:r>
            <a:r>
              <a:rPr lang="en-US" sz="2200" dirty="0" smtClean="0">
                <a:latin typeface="Calibri"/>
                <a:cs typeface="Calibri"/>
              </a:rPr>
              <a:t> </a:t>
            </a:r>
            <a:r>
              <a:rPr lang="en-US" sz="2200" dirty="0" err="1" smtClean="0">
                <a:latin typeface="Calibri"/>
                <a:cs typeface="Calibri"/>
              </a:rPr>
              <a:t>olan</a:t>
            </a:r>
            <a:r>
              <a:rPr lang="en-US" sz="2200" dirty="0" smtClean="0">
                <a:latin typeface="Calibri"/>
                <a:cs typeface="Calibri"/>
              </a:rPr>
              <a:t> </a:t>
            </a:r>
            <a:r>
              <a:rPr lang="en-US" sz="2200" dirty="0" err="1" smtClean="0">
                <a:latin typeface="Calibri"/>
                <a:cs typeface="Calibri"/>
              </a:rPr>
              <a:t>ülkeler</a:t>
            </a:r>
            <a:r>
              <a:rPr lang="en-US" sz="2200" dirty="0" smtClean="0">
                <a:latin typeface="Calibri"/>
                <a:cs typeface="Calibri"/>
              </a:rPr>
              <a:t> </a:t>
            </a:r>
            <a:r>
              <a:rPr lang="en-US" sz="2200" dirty="0" err="1" smtClean="0">
                <a:latin typeface="Calibri"/>
                <a:cs typeface="Calibri"/>
              </a:rPr>
              <a:t>ayırımı</a:t>
            </a:r>
            <a:r>
              <a:rPr lang="en-US" sz="2200" dirty="0" smtClean="0">
                <a:latin typeface="Calibri"/>
                <a:cs typeface="Calibri"/>
              </a:rPr>
              <a:t>.</a:t>
            </a:r>
          </a:p>
          <a:p>
            <a:pPr>
              <a:buFont typeface="Arial"/>
              <a:buChar char="•"/>
            </a:pPr>
            <a:r>
              <a:rPr lang="en-US" sz="2200" dirty="0" err="1" smtClean="0">
                <a:latin typeface="Calibri"/>
                <a:cs typeface="Calibri"/>
              </a:rPr>
              <a:t>Tanımlama</a:t>
            </a:r>
            <a:r>
              <a:rPr lang="en-US" sz="2200" dirty="0" smtClean="0">
                <a:latin typeface="Calibri"/>
                <a:cs typeface="Calibri"/>
              </a:rPr>
              <a:t>?</a:t>
            </a:r>
          </a:p>
          <a:p>
            <a:pPr>
              <a:buFont typeface="Arial"/>
              <a:buChar char="•"/>
            </a:pPr>
            <a:r>
              <a:rPr lang="en-US" sz="2200" dirty="0" err="1" smtClean="0">
                <a:latin typeface="Calibri"/>
                <a:cs typeface="Calibri"/>
              </a:rPr>
              <a:t>Sabit</a:t>
            </a:r>
            <a:r>
              <a:rPr lang="en-US" sz="2200" dirty="0" smtClean="0">
                <a:latin typeface="Calibri"/>
                <a:cs typeface="Calibri"/>
              </a:rPr>
              <a:t> </a:t>
            </a:r>
            <a:r>
              <a:rPr lang="en-US" sz="2200" dirty="0" err="1" smtClean="0">
                <a:latin typeface="Calibri"/>
                <a:cs typeface="Calibri"/>
              </a:rPr>
              <a:t>mı</a:t>
            </a:r>
            <a:r>
              <a:rPr lang="en-US" sz="2200" dirty="0">
                <a:latin typeface="Calibri"/>
                <a:cs typeface="Calibri"/>
              </a:rPr>
              <a:t>?</a:t>
            </a:r>
          </a:p>
          <a:p>
            <a:pPr marL="114300" indent="0">
              <a:buNone/>
            </a:pPr>
            <a:endParaRPr lang="en-US" sz="2800" dirty="0"/>
          </a:p>
          <a:p>
            <a:endParaRPr lang="en-US" sz="2800" dirty="0"/>
          </a:p>
        </p:txBody>
      </p:sp>
    </p:spTree>
    <p:extLst>
      <p:ext uri="{BB962C8B-B14F-4D97-AF65-F5344CB8AC3E}">
        <p14:creationId xmlns:p14="http://schemas.microsoft.com/office/powerpoint/2010/main" val="1135646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Paris </a:t>
            </a:r>
            <a:r>
              <a:rPr lang="en-US" dirty="0" err="1" smtClean="0"/>
              <a:t>öncesi</a:t>
            </a:r>
            <a:r>
              <a:rPr lang="en-US" dirty="0" smtClean="0"/>
              <a:t> </a:t>
            </a:r>
            <a:r>
              <a:rPr lang="en-US" dirty="0" err="1" smtClean="0"/>
              <a:t>bazı</a:t>
            </a:r>
            <a:r>
              <a:rPr lang="en-US" dirty="0" smtClean="0"/>
              <a:t> </a:t>
            </a:r>
            <a:r>
              <a:rPr lang="en-US" dirty="0" err="1" smtClean="0"/>
              <a:t>sorular</a:t>
            </a:r>
            <a:r>
              <a:rPr lang="en-US" dirty="0" smtClean="0"/>
              <a:t>?</a:t>
            </a:r>
            <a:endParaRPr lang="en-US" dirty="0"/>
          </a:p>
        </p:txBody>
      </p:sp>
      <p:sp>
        <p:nvSpPr>
          <p:cNvPr id="3" name="Content Placeholder 2"/>
          <p:cNvSpPr>
            <a:spLocks noGrp="1"/>
          </p:cNvSpPr>
          <p:nvPr>
            <p:ph idx="1"/>
          </p:nvPr>
        </p:nvSpPr>
        <p:spPr/>
        <p:txBody>
          <a:bodyPr>
            <a:normAutofit/>
          </a:bodyPr>
          <a:lstStyle/>
          <a:p>
            <a:pPr marL="0" indent="0">
              <a:buNone/>
            </a:pPr>
            <a:r>
              <a:rPr lang="en-US" sz="2200" b="1" dirty="0" smtClean="0">
                <a:latin typeface="Calibri"/>
                <a:cs typeface="Calibri"/>
              </a:rPr>
              <a:t>3. INDC [NIYET EDILEN ULUSAL </a:t>
            </a:r>
            <a:r>
              <a:rPr lang="en-US" sz="2200" b="1" dirty="0" err="1" smtClean="0">
                <a:latin typeface="Calibri"/>
                <a:cs typeface="Calibri"/>
              </a:rPr>
              <a:t>KATK</a:t>
            </a:r>
            <a:r>
              <a:rPr lang="en-US" sz="2800" b="1" dirty="0" err="1" smtClean="0">
                <a:latin typeface="Calibri"/>
                <a:cs typeface="Calibri"/>
              </a:rPr>
              <a:t>ı</a:t>
            </a:r>
            <a:r>
              <a:rPr lang="en-US" sz="2200" b="1" dirty="0" smtClean="0">
                <a:latin typeface="Calibri"/>
                <a:cs typeface="Calibri"/>
              </a:rPr>
              <a:t>] BİLGILERIİ </a:t>
            </a:r>
            <a:r>
              <a:rPr lang="en-US" sz="2200" b="1" dirty="0" err="1" smtClean="0">
                <a:latin typeface="Calibri"/>
                <a:cs typeface="Calibri"/>
              </a:rPr>
              <a:t>NASıL</a:t>
            </a:r>
            <a:r>
              <a:rPr lang="en-US" sz="2200" b="1" dirty="0" smtClean="0">
                <a:latin typeface="Calibri"/>
                <a:cs typeface="Calibri"/>
              </a:rPr>
              <a:t> </a:t>
            </a:r>
            <a:r>
              <a:rPr lang="en-US" sz="2200" b="1" dirty="0" err="1" smtClean="0">
                <a:latin typeface="Calibri"/>
                <a:cs typeface="Calibri"/>
              </a:rPr>
              <a:t>KULLANıLACAK</a:t>
            </a:r>
            <a:r>
              <a:rPr lang="en-US" sz="2200" b="1" dirty="0" smtClean="0">
                <a:latin typeface="Calibri"/>
                <a:cs typeface="Calibri"/>
              </a:rPr>
              <a:t>?</a:t>
            </a:r>
          </a:p>
          <a:p>
            <a:pPr>
              <a:buFont typeface="Wingdings" charset="2"/>
              <a:buChar char="§"/>
            </a:pPr>
            <a:r>
              <a:rPr lang="en-US" sz="2200" b="1" u="sng" dirty="0" smtClean="0">
                <a:latin typeface="Calibri"/>
                <a:cs typeface="Calibri"/>
              </a:rPr>
              <a:t>CEVAP</a:t>
            </a:r>
            <a:r>
              <a:rPr lang="en-US" sz="2200" dirty="0" smtClean="0">
                <a:latin typeface="Calibri"/>
                <a:cs typeface="Calibri"/>
              </a:rPr>
              <a:t>: INDC (</a:t>
            </a:r>
            <a:r>
              <a:rPr lang="en-US" sz="2200" dirty="0" err="1" smtClean="0">
                <a:latin typeface="Calibri"/>
                <a:cs typeface="Calibri"/>
              </a:rPr>
              <a:t>Ulusal</a:t>
            </a:r>
            <a:r>
              <a:rPr lang="en-US" sz="2200" dirty="0" smtClean="0">
                <a:latin typeface="Calibri"/>
                <a:cs typeface="Calibri"/>
              </a:rPr>
              <a:t> </a:t>
            </a:r>
            <a:r>
              <a:rPr lang="tr-TR" sz="2200" dirty="0" err="1">
                <a:latin typeface="Calibri"/>
                <a:cs typeface="Calibri"/>
              </a:rPr>
              <a:t>K</a:t>
            </a:r>
            <a:r>
              <a:rPr lang="en-US" sz="2200" dirty="0" err="1" smtClean="0">
                <a:latin typeface="Calibri"/>
                <a:cs typeface="Calibri"/>
              </a:rPr>
              <a:t>atkı</a:t>
            </a:r>
            <a:r>
              <a:rPr lang="en-US" sz="2200" dirty="0" smtClean="0">
                <a:latin typeface="Calibri"/>
                <a:cs typeface="Calibri"/>
              </a:rPr>
              <a:t> </a:t>
            </a:r>
            <a:r>
              <a:rPr lang="tr-TR" sz="2200" dirty="0">
                <a:latin typeface="Calibri"/>
                <a:cs typeface="Calibri"/>
              </a:rPr>
              <a:t>N</a:t>
            </a:r>
            <a:r>
              <a:rPr lang="en-US" sz="2200" dirty="0" err="1" smtClean="0">
                <a:latin typeface="Calibri"/>
                <a:cs typeface="Calibri"/>
              </a:rPr>
              <a:t>iyet</a:t>
            </a:r>
            <a:r>
              <a:rPr lang="en-US" sz="2200" dirty="0" smtClean="0">
                <a:latin typeface="Calibri"/>
                <a:cs typeface="Calibri"/>
              </a:rPr>
              <a:t> </a:t>
            </a:r>
            <a:r>
              <a:rPr lang="tr-TR" sz="2200" dirty="0" err="1">
                <a:latin typeface="Calibri"/>
                <a:cs typeface="Calibri"/>
              </a:rPr>
              <a:t>B</a:t>
            </a:r>
            <a:r>
              <a:rPr lang="en-US" sz="2200" dirty="0" err="1" smtClean="0">
                <a:latin typeface="Calibri"/>
                <a:cs typeface="Calibri"/>
              </a:rPr>
              <a:t>eyanı</a:t>
            </a:r>
            <a:r>
              <a:rPr lang="en-US" sz="2200" dirty="0" smtClean="0">
                <a:latin typeface="Calibri"/>
                <a:cs typeface="Calibri"/>
              </a:rPr>
              <a:t>) = </a:t>
            </a:r>
            <a:r>
              <a:rPr lang="en-US" sz="2200" dirty="0">
                <a:latin typeface="Calibri"/>
                <a:cs typeface="Calibri"/>
              </a:rPr>
              <a:t>NDC [</a:t>
            </a:r>
            <a:r>
              <a:rPr lang="en-US" sz="2200" dirty="0" err="1">
                <a:latin typeface="Calibri"/>
                <a:cs typeface="Calibri"/>
              </a:rPr>
              <a:t>Ulusal</a:t>
            </a:r>
            <a:r>
              <a:rPr lang="en-US" sz="2200" dirty="0">
                <a:latin typeface="Calibri"/>
                <a:cs typeface="Calibri"/>
              </a:rPr>
              <a:t> </a:t>
            </a:r>
            <a:r>
              <a:rPr lang="tr-TR" sz="2200" dirty="0" err="1">
                <a:latin typeface="Calibri"/>
                <a:cs typeface="Calibri"/>
              </a:rPr>
              <a:t>K</a:t>
            </a:r>
            <a:r>
              <a:rPr lang="en-US" sz="2200" dirty="0" err="1" smtClean="0">
                <a:latin typeface="Calibri"/>
                <a:cs typeface="Calibri"/>
              </a:rPr>
              <a:t>atkı</a:t>
            </a:r>
            <a:r>
              <a:rPr lang="en-US" sz="2200" dirty="0" smtClean="0">
                <a:latin typeface="Calibri"/>
                <a:cs typeface="Calibri"/>
              </a:rPr>
              <a:t> </a:t>
            </a:r>
            <a:r>
              <a:rPr lang="tr-TR" sz="2200" strike="sngStrike" dirty="0" err="1">
                <a:latin typeface="Calibri"/>
                <a:cs typeface="Calibri"/>
              </a:rPr>
              <a:t>N</a:t>
            </a:r>
            <a:r>
              <a:rPr lang="en-US" sz="2200" strike="sngStrike" dirty="0" err="1" smtClean="0">
                <a:latin typeface="Calibri"/>
                <a:cs typeface="Calibri"/>
              </a:rPr>
              <a:t>iyet</a:t>
            </a:r>
            <a:r>
              <a:rPr lang="en-US" sz="2200" dirty="0" smtClean="0">
                <a:latin typeface="Calibri"/>
                <a:cs typeface="Calibri"/>
              </a:rPr>
              <a:t> </a:t>
            </a:r>
            <a:r>
              <a:rPr lang="tr-TR" sz="2200" dirty="0" err="1">
                <a:latin typeface="Calibri"/>
                <a:cs typeface="Calibri"/>
              </a:rPr>
              <a:t>B</a:t>
            </a:r>
            <a:r>
              <a:rPr lang="en-US" sz="2200" dirty="0" err="1" smtClean="0">
                <a:latin typeface="Calibri"/>
                <a:cs typeface="Calibri"/>
              </a:rPr>
              <a:t>eyanı</a:t>
            </a:r>
            <a:r>
              <a:rPr lang="en-US" sz="2200" dirty="0" smtClean="0">
                <a:latin typeface="Calibri"/>
                <a:cs typeface="Calibri"/>
              </a:rPr>
              <a:t>]</a:t>
            </a:r>
          </a:p>
          <a:p>
            <a:pPr>
              <a:buFont typeface="Wingdings" charset="2"/>
              <a:buChar char="§"/>
            </a:pPr>
            <a:r>
              <a:rPr lang="en-US" sz="2200" dirty="0" smtClean="0">
                <a:latin typeface="Calibri"/>
                <a:cs typeface="Calibri"/>
              </a:rPr>
              <a:t>“Contribution” [</a:t>
            </a:r>
            <a:r>
              <a:rPr lang="en-US" sz="2200" dirty="0" err="1" smtClean="0">
                <a:latin typeface="Calibri"/>
                <a:cs typeface="Calibri"/>
              </a:rPr>
              <a:t>katkı</a:t>
            </a:r>
            <a:r>
              <a:rPr lang="en-US" sz="2200" dirty="0" smtClean="0">
                <a:latin typeface="Calibri"/>
                <a:cs typeface="Calibri"/>
              </a:rPr>
              <a:t>] “Commitment” [</a:t>
            </a:r>
            <a:r>
              <a:rPr lang="en-US" sz="2200" dirty="0" err="1" smtClean="0">
                <a:latin typeface="Calibri"/>
                <a:cs typeface="Calibri"/>
              </a:rPr>
              <a:t>taahhüt</a:t>
            </a:r>
            <a:r>
              <a:rPr lang="en-US" sz="2200" dirty="0" smtClean="0">
                <a:latin typeface="Calibri"/>
                <a:cs typeface="Calibri"/>
              </a:rPr>
              <a:t>] </a:t>
            </a:r>
            <a:r>
              <a:rPr lang="en-US" sz="2200" dirty="0" err="1" smtClean="0">
                <a:latin typeface="Calibri"/>
                <a:cs typeface="Calibri"/>
              </a:rPr>
              <a:t>değil</a:t>
            </a:r>
            <a:endParaRPr lang="en-US" sz="2200" dirty="0" smtClean="0">
              <a:latin typeface="Calibri"/>
              <a:cs typeface="Calibri"/>
            </a:endParaRPr>
          </a:p>
          <a:p>
            <a:pPr>
              <a:buFont typeface="Wingdings" charset="2"/>
              <a:buChar char="§"/>
            </a:pPr>
            <a:endParaRPr lang="en-US" sz="2800" dirty="0"/>
          </a:p>
          <a:p>
            <a:pPr marL="114300" indent="0">
              <a:buNone/>
            </a:pPr>
            <a:endParaRPr lang="en-US" sz="2800" dirty="0"/>
          </a:p>
          <a:p>
            <a:endParaRPr lang="en-US" sz="2800" dirty="0"/>
          </a:p>
        </p:txBody>
      </p:sp>
    </p:spTree>
    <p:extLst>
      <p:ext uri="{BB962C8B-B14F-4D97-AF65-F5344CB8AC3E}">
        <p14:creationId xmlns:p14="http://schemas.microsoft.com/office/powerpoint/2010/main" val="7854841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Paris </a:t>
            </a:r>
            <a:r>
              <a:rPr lang="en-US" dirty="0" err="1" smtClean="0"/>
              <a:t>öncesi</a:t>
            </a:r>
            <a:r>
              <a:rPr lang="en-US" dirty="0" smtClean="0"/>
              <a:t> </a:t>
            </a:r>
            <a:r>
              <a:rPr lang="en-US" dirty="0" err="1" smtClean="0"/>
              <a:t>bazı</a:t>
            </a:r>
            <a:r>
              <a:rPr lang="en-US" dirty="0" smtClean="0"/>
              <a:t> </a:t>
            </a:r>
            <a:r>
              <a:rPr lang="en-US" dirty="0" err="1" smtClean="0"/>
              <a:t>sorular</a:t>
            </a:r>
            <a:r>
              <a:rPr lang="en-US" dirty="0" smtClean="0"/>
              <a:t>?</a:t>
            </a:r>
            <a:endParaRPr lang="en-US" dirty="0"/>
          </a:p>
        </p:txBody>
      </p:sp>
      <p:sp>
        <p:nvSpPr>
          <p:cNvPr id="3" name="Content Placeholder 2"/>
          <p:cNvSpPr>
            <a:spLocks noGrp="1"/>
          </p:cNvSpPr>
          <p:nvPr>
            <p:ph idx="1"/>
          </p:nvPr>
        </p:nvSpPr>
        <p:spPr/>
        <p:txBody>
          <a:bodyPr>
            <a:normAutofit fontScale="85000" lnSpcReduction="20000"/>
          </a:bodyPr>
          <a:lstStyle/>
          <a:p>
            <a:pPr marL="0" indent="0">
              <a:buNone/>
            </a:pPr>
            <a:r>
              <a:rPr lang="en-US" b="1" dirty="0" smtClean="0"/>
              <a:t>4. </a:t>
            </a:r>
            <a:r>
              <a:rPr lang="en-US" b="1" u="sng" dirty="0" smtClean="0"/>
              <a:t>KESIN TAAHHÜTLER OLACAK </a:t>
            </a:r>
            <a:r>
              <a:rPr lang="en-US" b="1" u="sng" dirty="0" err="1" smtClean="0"/>
              <a:t>Mı</a:t>
            </a:r>
            <a:r>
              <a:rPr lang="en-US" sz="2800" b="1" u="sng" dirty="0" smtClean="0"/>
              <a:t>?</a:t>
            </a:r>
          </a:p>
          <a:p>
            <a:pPr marL="350838" lvl="1" indent="0">
              <a:buNone/>
            </a:pPr>
            <a:r>
              <a:rPr lang="en-US" sz="2600" u="sng" dirty="0" err="1" smtClean="0"/>
              <a:t>Cevap</a:t>
            </a:r>
            <a:r>
              <a:rPr lang="en-US" sz="2600" dirty="0" smtClean="0"/>
              <a:t>: </a:t>
            </a:r>
            <a:r>
              <a:rPr lang="en-US" sz="2600" dirty="0" err="1" smtClean="0"/>
              <a:t>Azaltımda</a:t>
            </a:r>
            <a:r>
              <a:rPr lang="en-US" sz="2600" dirty="0" smtClean="0"/>
              <a:t> </a:t>
            </a:r>
            <a:r>
              <a:rPr lang="en-US" sz="2600" dirty="0" err="1" smtClean="0"/>
              <a:t>yok</a:t>
            </a:r>
            <a:r>
              <a:rPr lang="en-US" sz="2600" dirty="0" smtClean="0"/>
              <a:t>. </a:t>
            </a:r>
          </a:p>
          <a:p>
            <a:pPr marL="457200" indent="-342900">
              <a:buFont typeface="Wingdings" charset="2"/>
              <a:buChar char="§"/>
            </a:pPr>
            <a:r>
              <a:rPr lang="en-US" dirty="0" err="1" smtClean="0"/>
              <a:t>Madde</a:t>
            </a:r>
            <a:r>
              <a:rPr lang="en-US" dirty="0"/>
              <a:t> </a:t>
            </a:r>
            <a:r>
              <a:rPr lang="en-US" dirty="0" smtClean="0"/>
              <a:t>4(4)</a:t>
            </a:r>
          </a:p>
          <a:p>
            <a:pPr marL="457200" indent="-342900">
              <a:buFont typeface="Wingdings" charset="2"/>
              <a:buChar char="§"/>
            </a:pPr>
            <a:r>
              <a:rPr lang="en-US" u="sng" dirty="0"/>
              <a:t>Developed country </a:t>
            </a:r>
            <a:r>
              <a:rPr lang="en-US" dirty="0"/>
              <a:t>Parties </a:t>
            </a:r>
            <a:r>
              <a:rPr lang="en-US" b="1" u="sng" dirty="0">
                <a:solidFill>
                  <a:srgbClr val="FF0000"/>
                </a:solidFill>
              </a:rPr>
              <a:t>should</a:t>
            </a:r>
            <a:r>
              <a:rPr lang="en-US" dirty="0"/>
              <a:t> continue taking the lead by undertaking economy-wide absolute emission reduction targets. </a:t>
            </a:r>
            <a:endParaRPr lang="en-US" dirty="0" smtClean="0"/>
          </a:p>
          <a:p>
            <a:pPr marL="457200" indent="-342900">
              <a:buFont typeface="Wingdings" charset="2"/>
              <a:buChar char="§"/>
            </a:pPr>
            <a:r>
              <a:rPr lang="en-US" u="sng" dirty="0" smtClean="0"/>
              <a:t>Developing </a:t>
            </a:r>
            <a:r>
              <a:rPr lang="en-US" u="sng" dirty="0"/>
              <a:t>country </a:t>
            </a:r>
            <a:r>
              <a:rPr lang="en-US" dirty="0"/>
              <a:t>Parties </a:t>
            </a:r>
            <a:r>
              <a:rPr lang="en-US" b="1" u="sng" dirty="0">
                <a:solidFill>
                  <a:srgbClr val="FF0000"/>
                </a:solidFill>
              </a:rPr>
              <a:t>should</a:t>
            </a:r>
            <a:r>
              <a:rPr lang="en-US" dirty="0"/>
              <a:t> continue enhancing their mitigation efforts, and are encouraged to move over time towards economy-wide emission reduction or limitation targets in the light of different national circumstances. </a:t>
            </a:r>
          </a:p>
          <a:p>
            <a:endParaRPr lang="en-US" sz="2800" dirty="0"/>
          </a:p>
        </p:txBody>
      </p:sp>
    </p:spTree>
    <p:extLst>
      <p:ext uri="{BB962C8B-B14F-4D97-AF65-F5344CB8AC3E}">
        <p14:creationId xmlns:p14="http://schemas.microsoft.com/office/powerpoint/2010/main" val="677052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Paris </a:t>
            </a:r>
            <a:r>
              <a:rPr lang="en-US" dirty="0" err="1" smtClean="0"/>
              <a:t>öncesi</a:t>
            </a:r>
            <a:r>
              <a:rPr lang="en-US" dirty="0" smtClean="0"/>
              <a:t> </a:t>
            </a:r>
            <a:r>
              <a:rPr lang="en-US" dirty="0" err="1" smtClean="0"/>
              <a:t>bazı</a:t>
            </a:r>
            <a:r>
              <a:rPr lang="en-US" dirty="0" smtClean="0"/>
              <a:t> </a:t>
            </a:r>
            <a:r>
              <a:rPr lang="en-US" dirty="0" err="1" smtClean="0"/>
              <a:t>sorular</a:t>
            </a:r>
            <a:r>
              <a:rPr lang="en-US" dirty="0" smtClean="0"/>
              <a:t>?</a:t>
            </a:r>
            <a:endParaRPr lang="en-US" dirty="0"/>
          </a:p>
        </p:txBody>
      </p:sp>
      <p:sp>
        <p:nvSpPr>
          <p:cNvPr id="3" name="Content Placeholder 2"/>
          <p:cNvSpPr>
            <a:spLocks noGrp="1"/>
          </p:cNvSpPr>
          <p:nvPr>
            <p:ph idx="1"/>
          </p:nvPr>
        </p:nvSpPr>
        <p:spPr/>
        <p:txBody>
          <a:bodyPr>
            <a:normAutofit fontScale="77500" lnSpcReduction="20000"/>
          </a:bodyPr>
          <a:lstStyle/>
          <a:p>
            <a:pPr marL="0" indent="0">
              <a:lnSpc>
                <a:spcPct val="120000"/>
              </a:lnSpc>
              <a:spcBef>
                <a:spcPts val="0"/>
              </a:spcBef>
              <a:buNone/>
            </a:pPr>
            <a:r>
              <a:rPr lang="en-US" b="1" dirty="0" smtClean="0"/>
              <a:t>4. </a:t>
            </a:r>
            <a:r>
              <a:rPr lang="en-US" sz="2300" b="1" u="sng" dirty="0" smtClean="0"/>
              <a:t>KESIN TAAHHÜTLER OLACAK </a:t>
            </a:r>
            <a:r>
              <a:rPr lang="en-US" sz="2300" b="1" u="sng" dirty="0" err="1" smtClean="0"/>
              <a:t>Mı</a:t>
            </a:r>
            <a:r>
              <a:rPr lang="en-US" sz="2300" b="1" u="sng" dirty="0" smtClean="0"/>
              <a:t>?</a:t>
            </a:r>
            <a:endParaRPr lang="en-US" sz="2300" b="1" u="sng" dirty="0"/>
          </a:p>
          <a:p>
            <a:pPr lvl="1">
              <a:lnSpc>
                <a:spcPct val="120000"/>
              </a:lnSpc>
              <a:spcBef>
                <a:spcPts val="0"/>
              </a:spcBef>
              <a:buFont typeface="Wingdings" charset="2"/>
              <a:buChar char="§"/>
            </a:pPr>
            <a:endParaRPr lang="en-US" sz="2400" b="1" u="sng" dirty="0" smtClean="0">
              <a:latin typeface="Calibri"/>
              <a:cs typeface="Calibri"/>
            </a:endParaRPr>
          </a:p>
          <a:p>
            <a:pPr lvl="1">
              <a:lnSpc>
                <a:spcPct val="120000"/>
              </a:lnSpc>
              <a:spcBef>
                <a:spcPts val="0"/>
              </a:spcBef>
              <a:buFont typeface="Wingdings" charset="2"/>
              <a:buChar char="§"/>
            </a:pPr>
            <a:r>
              <a:rPr lang="en-US" sz="2400" b="1" u="sng" dirty="0" smtClean="0">
                <a:latin typeface="Calibri"/>
                <a:cs typeface="Calibri"/>
              </a:rPr>
              <a:t>CEVAP</a:t>
            </a:r>
            <a:r>
              <a:rPr lang="en-US" sz="2300" dirty="0" smtClean="0"/>
              <a:t>: </a:t>
            </a:r>
            <a:r>
              <a:rPr lang="en-US" sz="2300" dirty="0" err="1" smtClean="0"/>
              <a:t>Gelişmekte</a:t>
            </a:r>
            <a:r>
              <a:rPr lang="en-US" sz="2300" dirty="0" smtClean="0"/>
              <a:t> </a:t>
            </a:r>
            <a:r>
              <a:rPr lang="en-US" sz="2300" dirty="0" err="1" smtClean="0"/>
              <a:t>olan</a:t>
            </a:r>
            <a:r>
              <a:rPr lang="en-US" sz="2300" dirty="0" smtClean="0"/>
              <a:t> </a:t>
            </a:r>
            <a:r>
              <a:rPr lang="en-US" sz="2300" dirty="0" err="1" smtClean="0"/>
              <a:t>ülkelere</a:t>
            </a:r>
            <a:r>
              <a:rPr lang="en-US" sz="2300" dirty="0" smtClean="0"/>
              <a:t> </a:t>
            </a:r>
            <a:r>
              <a:rPr lang="en-US" sz="2300" dirty="0" err="1" smtClean="0"/>
              <a:t>azaltım</a:t>
            </a:r>
            <a:r>
              <a:rPr lang="en-US" sz="2300" dirty="0" smtClean="0"/>
              <a:t> </a:t>
            </a:r>
            <a:r>
              <a:rPr lang="en-US" sz="2300" dirty="0" err="1" smtClean="0"/>
              <a:t>yapmaları</a:t>
            </a:r>
            <a:r>
              <a:rPr lang="en-US" sz="2300" dirty="0" smtClean="0"/>
              <a:t> </a:t>
            </a:r>
            <a:r>
              <a:rPr lang="en-US" sz="2300" dirty="0" err="1" smtClean="0"/>
              <a:t>için</a:t>
            </a:r>
            <a:r>
              <a:rPr lang="en-US" sz="2300" dirty="0" smtClean="0"/>
              <a:t> </a:t>
            </a:r>
            <a:r>
              <a:rPr lang="en-US" sz="2300" dirty="0" err="1" smtClean="0"/>
              <a:t>destek</a:t>
            </a:r>
            <a:r>
              <a:rPr lang="en-US" sz="2300" dirty="0" smtClean="0"/>
              <a:t> </a:t>
            </a:r>
            <a:r>
              <a:rPr lang="en-US" sz="2300" dirty="0" err="1" smtClean="0"/>
              <a:t>taahhütü</a:t>
            </a:r>
            <a:r>
              <a:rPr lang="en-US" sz="2300" dirty="0" smtClean="0"/>
              <a:t> </a:t>
            </a:r>
            <a:r>
              <a:rPr lang="en-US" sz="2300" dirty="0" err="1" smtClean="0"/>
              <a:t>var</a:t>
            </a:r>
            <a:r>
              <a:rPr lang="en-US" sz="2300" dirty="0" smtClean="0"/>
              <a:t> </a:t>
            </a:r>
            <a:r>
              <a:rPr lang="en-US" sz="2300" dirty="0" err="1" smtClean="0">
                <a:solidFill>
                  <a:srgbClr val="0000FF"/>
                </a:solidFill>
              </a:rPr>
              <a:t>ama</a:t>
            </a:r>
            <a:r>
              <a:rPr lang="en-US" sz="2300" dirty="0" smtClean="0">
                <a:solidFill>
                  <a:srgbClr val="0000FF"/>
                </a:solidFill>
              </a:rPr>
              <a:t> </a:t>
            </a:r>
            <a:r>
              <a:rPr lang="en-US" sz="2300" dirty="0" err="1" smtClean="0">
                <a:solidFill>
                  <a:srgbClr val="0000FF"/>
                </a:solidFill>
              </a:rPr>
              <a:t>kimden</a:t>
            </a:r>
            <a:r>
              <a:rPr lang="en-US" sz="2300" dirty="0" smtClean="0"/>
              <a:t>?</a:t>
            </a:r>
          </a:p>
          <a:p>
            <a:pPr lvl="1">
              <a:lnSpc>
                <a:spcPct val="120000"/>
              </a:lnSpc>
              <a:spcBef>
                <a:spcPts val="0"/>
              </a:spcBef>
              <a:buFont typeface="Wingdings" charset="2"/>
              <a:buChar char="§"/>
            </a:pPr>
            <a:endParaRPr lang="en-US" sz="2300" dirty="0" smtClean="0"/>
          </a:p>
          <a:p>
            <a:pPr lvl="1">
              <a:lnSpc>
                <a:spcPct val="120000"/>
              </a:lnSpc>
              <a:spcBef>
                <a:spcPts val="0"/>
              </a:spcBef>
              <a:buFont typeface="Wingdings" charset="2"/>
              <a:buChar char="§"/>
            </a:pPr>
            <a:r>
              <a:rPr lang="en-US" sz="2300" dirty="0" err="1" smtClean="0"/>
              <a:t>Madde</a:t>
            </a:r>
            <a:r>
              <a:rPr lang="en-US" sz="2300" dirty="0" smtClean="0"/>
              <a:t> 4(5)</a:t>
            </a:r>
          </a:p>
          <a:p>
            <a:pPr lvl="1">
              <a:lnSpc>
                <a:spcPct val="120000"/>
              </a:lnSpc>
              <a:spcBef>
                <a:spcPts val="0"/>
              </a:spcBef>
              <a:buFont typeface="Wingdings" charset="2"/>
              <a:buChar char="§"/>
            </a:pPr>
            <a:r>
              <a:rPr lang="en-US" sz="2300" dirty="0" smtClean="0"/>
              <a:t>“</a:t>
            </a:r>
            <a:r>
              <a:rPr lang="en-US" sz="2300" dirty="0" smtClean="0">
                <a:solidFill>
                  <a:srgbClr val="0000FF"/>
                </a:solidFill>
              </a:rPr>
              <a:t>Suppor</a:t>
            </a:r>
            <a:r>
              <a:rPr lang="en-US" sz="2300" dirty="0" smtClean="0"/>
              <a:t>t </a:t>
            </a:r>
            <a:r>
              <a:rPr lang="en-US" sz="2300" dirty="0"/>
              <a:t>shall be provided to developing country Parties for the implementation of this Article, in accordance with Articles 9, 10 and 11, recognizing that enhanced support for developing country Parties will allow for higher ambition in their actions </a:t>
            </a:r>
            <a:r>
              <a:rPr lang="en-US" sz="2300" dirty="0" smtClean="0"/>
              <a:t>“</a:t>
            </a:r>
            <a:endParaRPr lang="en-US" sz="2300" dirty="0"/>
          </a:p>
        </p:txBody>
      </p:sp>
    </p:spTree>
    <p:extLst>
      <p:ext uri="{BB962C8B-B14F-4D97-AF65-F5344CB8AC3E}">
        <p14:creationId xmlns:p14="http://schemas.microsoft.com/office/powerpoint/2010/main" val="20347004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Paris </a:t>
            </a:r>
            <a:r>
              <a:rPr lang="en-US" dirty="0" err="1" smtClean="0"/>
              <a:t>öncesi</a:t>
            </a:r>
            <a:r>
              <a:rPr lang="en-US" dirty="0" smtClean="0"/>
              <a:t> </a:t>
            </a:r>
            <a:r>
              <a:rPr lang="en-US" dirty="0" err="1" smtClean="0"/>
              <a:t>bazı</a:t>
            </a:r>
            <a:r>
              <a:rPr lang="en-US" dirty="0" smtClean="0"/>
              <a:t> </a:t>
            </a:r>
            <a:r>
              <a:rPr lang="en-US" dirty="0" err="1" smtClean="0"/>
              <a:t>sorular</a:t>
            </a:r>
            <a:r>
              <a:rPr lang="en-US" dirty="0" smtClean="0"/>
              <a:t>?</a:t>
            </a:r>
            <a:endParaRPr lang="en-US" dirty="0"/>
          </a:p>
        </p:txBody>
      </p:sp>
      <p:sp>
        <p:nvSpPr>
          <p:cNvPr id="3" name="Content Placeholder 2"/>
          <p:cNvSpPr>
            <a:spLocks noGrp="1"/>
          </p:cNvSpPr>
          <p:nvPr>
            <p:ph idx="1"/>
          </p:nvPr>
        </p:nvSpPr>
        <p:spPr/>
        <p:txBody>
          <a:bodyPr>
            <a:normAutofit/>
          </a:bodyPr>
          <a:lstStyle/>
          <a:p>
            <a:pPr marL="0" indent="0">
              <a:buNone/>
            </a:pPr>
            <a:r>
              <a:rPr lang="en-US" sz="2000" b="1" dirty="0" smtClean="0">
                <a:latin typeface="Calibri"/>
                <a:cs typeface="Calibri"/>
              </a:rPr>
              <a:t>5. TÜM TARAFLARA </a:t>
            </a:r>
            <a:r>
              <a:rPr lang="en-US" sz="2000" b="1" dirty="0" err="1" smtClean="0">
                <a:latin typeface="Calibri"/>
                <a:cs typeface="Calibri"/>
              </a:rPr>
              <a:t>Mı</a:t>
            </a:r>
            <a:r>
              <a:rPr lang="en-US" sz="2000" b="1" dirty="0" smtClean="0">
                <a:latin typeface="Calibri"/>
                <a:cs typeface="Calibri"/>
              </a:rPr>
              <a:t> </a:t>
            </a:r>
            <a:r>
              <a:rPr lang="en-US" sz="2000" b="1" dirty="0" err="1" smtClean="0">
                <a:latin typeface="Calibri"/>
                <a:cs typeface="Calibri"/>
              </a:rPr>
              <a:t>UYGULANıLACAK</a:t>
            </a:r>
            <a:r>
              <a:rPr lang="en-US" sz="2000" b="1" dirty="0" smtClean="0">
                <a:latin typeface="Calibri"/>
                <a:cs typeface="Calibri"/>
              </a:rPr>
              <a:t>?</a:t>
            </a:r>
            <a:endParaRPr lang="en-US" sz="2000" b="1" dirty="0">
              <a:latin typeface="Calibri"/>
              <a:cs typeface="Calibri"/>
            </a:endParaRPr>
          </a:p>
          <a:p>
            <a:pPr>
              <a:buFont typeface="Wingdings" charset="2"/>
              <a:buChar char="§"/>
            </a:pPr>
            <a:r>
              <a:rPr lang="en-US" sz="2000" b="1" u="sng" dirty="0" smtClean="0">
                <a:latin typeface="Calibri"/>
                <a:cs typeface="Calibri"/>
              </a:rPr>
              <a:t>CEVAP</a:t>
            </a:r>
            <a:r>
              <a:rPr lang="en-US" sz="2000" dirty="0" smtClean="0">
                <a:latin typeface="Calibri"/>
                <a:cs typeface="Calibri"/>
              </a:rPr>
              <a:t>: </a:t>
            </a:r>
            <a:r>
              <a:rPr lang="en-US" sz="2000" dirty="0" err="1" smtClean="0">
                <a:latin typeface="Calibri"/>
                <a:cs typeface="Calibri"/>
              </a:rPr>
              <a:t>Evet</a:t>
            </a:r>
            <a:r>
              <a:rPr lang="en-US" sz="2000" dirty="0" smtClean="0">
                <a:latin typeface="Calibri"/>
                <a:cs typeface="Calibri"/>
              </a:rPr>
              <a:t>.</a:t>
            </a:r>
          </a:p>
          <a:p>
            <a:pPr>
              <a:buFont typeface="Wingdings" charset="2"/>
              <a:buChar char="§"/>
            </a:pPr>
            <a:r>
              <a:rPr lang="en-US" sz="2000" dirty="0" err="1" smtClean="0">
                <a:latin typeface="Calibri"/>
                <a:cs typeface="Calibri"/>
              </a:rPr>
              <a:t>Tüm</a:t>
            </a:r>
            <a:r>
              <a:rPr lang="en-US" sz="2000" dirty="0" smtClean="0">
                <a:latin typeface="Calibri"/>
                <a:cs typeface="Calibri"/>
              </a:rPr>
              <a:t> </a:t>
            </a:r>
            <a:r>
              <a:rPr lang="en-US" sz="2000" dirty="0" err="1">
                <a:latin typeface="Calibri"/>
                <a:cs typeface="Calibri"/>
              </a:rPr>
              <a:t>ülkeler</a:t>
            </a:r>
            <a:r>
              <a:rPr lang="en-US" sz="2000" dirty="0">
                <a:latin typeface="Calibri"/>
                <a:cs typeface="Calibri"/>
              </a:rPr>
              <a:t> </a:t>
            </a:r>
            <a:r>
              <a:rPr lang="en-US" sz="2000" dirty="0" err="1" smtClean="0">
                <a:latin typeface="Calibri"/>
                <a:cs typeface="Calibri"/>
              </a:rPr>
              <a:t>azaltım</a:t>
            </a:r>
            <a:r>
              <a:rPr lang="en-US" sz="2000" dirty="0" smtClean="0">
                <a:latin typeface="Calibri"/>
                <a:cs typeface="Calibri"/>
              </a:rPr>
              <a:t> </a:t>
            </a:r>
            <a:r>
              <a:rPr lang="en-US" sz="2000" dirty="0" err="1">
                <a:latin typeface="Calibri"/>
                <a:cs typeface="Calibri"/>
              </a:rPr>
              <a:t>yapmalı</a:t>
            </a:r>
            <a:endParaRPr lang="en-US" sz="2000" dirty="0">
              <a:latin typeface="Calibri"/>
              <a:cs typeface="Calibri"/>
            </a:endParaRPr>
          </a:p>
          <a:p>
            <a:endParaRPr lang="en-US" sz="2800" dirty="0"/>
          </a:p>
          <a:p>
            <a:pPr marL="114300" indent="0">
              <a:buNone/>
            </a:pPr>
            <a:endParaRPr lang="en-US" sz="2800" dirty="0"/>
          </a:p>
          <a:p>
            <a:endParaRPr lang="en-US" sz="2800" dirty="0"/>
          </a:p>
        </p:txBody>
      </p:sp>
    </p:spTree>
    <p:extLst>
      <p:ext uri="{BB962C8B-B14F-4D97-AF65-F5344CB8AC3E}">
        <p14:creationId xmlns:p14="http://schemas.microsoft.com/office/powerpoint/2010/main" val="24191273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Paris </a:t>
            </a:r>
            <a:r>
              <a:rPr lang="en-US" dirty="0" err="1" smtClean="0"/>
              <a:t>öncesi</a:t>
            </a:r>
            <a:r>
              <a:rPr lang="en-US" dirty="0" smtClean="0"/>
              <a:t> </a:t>
            </a:r>
            <a:r>
              <a:rPr lang="en-US" dirty="0" err="1" smtClean="0"/>
              <a:t>bazı</a:t>
            </a:r>
            <a:r>
              <a:rPr lang="en-US" dirty="0" smtClean="0"/>
              <a:t> </a:t>
            </a:r>
            <a:r>
              <a:rPr lang="en-US" dirty="0" err="1" smtClean="0"/>
              <a:t>sorular</a:t>
            </a:r>
            <a:r>
              <a:rPr lang="en-US" dirty="0" smtClean="0"/>
              <a:t>?</a:t>
            </a:r>
            <a:endParaRPr lang="en-US" dirty="0"/>
          </a:p>
        </p:txBody>
      </p:sp>
      <p:sp>
        <p:nvSpPr>
          <p:cNvPr id="3" name="Content Placeholder 2"/>
          <p:cNvSpPr>
            <a:spLocks noGrp="1"/>
          </p:cNvSpPr>
          <p:nvPr>
            <p:ph idx="1"/>
          </p:nvPr>
        </p:nvSpPr>
        <p:spPr/>
        <p:txBody>
          <a:bodyPr>
            <a:normAutofit/>
          </a:bodyPr>
          <a:lstStyle/>
          <a:p>
            <a:pPr marL="0" indent="0">
              <a:buNone/>
            </a:pPr>
            <a:r>
              <a:rPr lang="en-US" sz="2200" b="1" dirty="0">
                <a:latin typeface="Calibri"/>
                <a:cs typeface="Calibri"/>
              </a:rPr>
              <a:t>6</a:t>
            </a:r>
            <a:r>
              <a:rPr lang="en-US" sz="2200" b="1" dirty="0" smtClean="0">
                <a:latin typeface="Calibri"/>
                <a:cs typeface="Calibri"/>
              </a:rPr>
              <a:t>. KYOTO </a:t>
            </a:r>
            <a:r>
              <a:rPr lang="en-US" sz="2200" b="1" dirty="0" smtClean="0">
                <a:latin typeface="Calibri"/>
                <a:cs typeface="Calibri"/>
              </a:rPr>
              <a:t>ESNEK</a:t>
            </a:r>
            <a:r>
              <a:rPr lang="tr-TR" sz="2200" b="1" dirty="0" smtClean="0">
                <a:latin typeface="Calibri"/>
                <a:cs typeface="Calibri"/>
              </a:rPr>
              <a:t>LİK</a:t>
            </a:r>
            <a:r>
              <a:rPr lang="en-US" sz="2200" b="1" dirty="0" smtClean="0">
                <a:latin typeface="Calibri"/>
                <a:cs typeface="Calibri"/>
              </a:rPr>
              <a:t> MEKANIZMALAR</a:t>
            </a:r>
            <a:r>
              <a:rPr lang="tr-TR" sz="2200" b="1" dirty="0" smtClean="0">
                <a:latin typeface="Calibri"/>
                <a:cs typeface="Calibri"/>
              </a:rPr>
              <a:t>I</a:t>
            </a:r>
            <a:r>
              <a:rPr lang="en-US" sz="2200" b="1" dirty="0" smtClean="0">
                <a:latin typeface="Calibri"/>
                <a:cs typeface="Calibri"/>
              </a:rPr>
              <a:t>N</a:t>
            </a:r>
            <a:r>
              <a:rPr lang="tr-TR" sz="2200" b="1" dirty="0" smtClean="0">
                <a:latin typeface="Calibri"/>
                <a:cs typeface="Calibri"/>
              </a:rPr>
              <a:t>IN</a:t>
            </a:r>
            <a:r>
              <a:rPr lang="en-US" sz="2200" b="1" dirty="0" smtClean="0">
                <a:latin typeface="Calibri"/>
                <a:cs typeface="Calibri"/>
              </a:rPr>
              <a:t> YERIN</a:t>
            </a:r>
            <a:r>
              <a:rPr lang="tr-TR" sz="2200" b="1" dirty="0" smtClean="0">
                <a:latin typeface="Calibri"/>
                <a:cs typeface="Calibri"/>
              </a:rPr>
              <a:t>İ</a:t>
            </a:r>
            <a:r>
              <a:rPr lang="en-US" sz="2200" b="1" dirty="0" smtClean="0">
                <a:latin typeface="Calibri"/>
                <a:cs typeface="Calibri"/>
              </a:rPr>
              <a:t> </a:t>
            </a:r>
            <a:r>
              <a:rPr lang="en-US" sz="2200" b="1" dirty="0" smtClean="0">
                <a:latin typeface="Calibri"/>
                <a:cs typeface="Calibri"/>
              </a:rPr>
              <a:t>NE ALACAK?</a:t>
            </a:r>
          </a:p>
          <a:p>
            <a:pPr marL="0" indent="0">
              <a:buNone/>
            </a:pPr>
            <a:r>
              <a:rPr lang="en-US" sz="2000" b="1" dirty="0" smtClean="0">
                <a:latin typeface="Calibri"/>
                <a:cs typeface="Calibri"/>
              </a:rPr>
              <a:t>CEVAP</a:t>
            </a:r>
            <a:r>
              <a:rPr lang="en-US" sz="2200" b="1" dirty="0" smtClean="0">
                <a:latin typeface="Calibri"/>
                <a:cs typeface="Calibri"/>
              </a:rPr>
              <a:t>:  </a:t>
            </a:r>
            <a:r>
              <a:rPr lang="en-US" sz="2200" dirty="0" err="1" smtClean="0">
                <a:latin typeface="Calibri"/>
                <a:cs typeface="Calibri"/>
              </a:rPr>
              <a:t>Sürdürebilir</a:t>
            </a:r>
            <a:r>
              <a:rPr lang="en-US" sz="2200" dirty="0" smtClean="0">
                <a:latin typeface="Calibri"/>
                <a:cs typeface="Calibri"/>
              </a:rPr>
              <a:t> </a:t>
            </a:r>
            <a:r>
              <a:rPr lang="tr-TR" sz="2200" dirty="0" err="1" smtClean="0">
                <a:latin typeface="Calibri"/>
                <a:cs typeface="Calibri"/>
              </a:rPr>
              <a:t>K</a:t>
            </a:r>
            <a:r>
              <a:rPr lang="en-US" sz="2200" dirty="0" err="1" smtClean="0">
                <a:latin typeface="Calibri"/>
                <a:cs typeface="Calibri"/>
              </a:rPr>
              <a:t>alkınma</a:t>
            </a:r>
            <a:r>
              <a:rPr lang="en-US" sz="2200" dirty="0" smtClean="0">
                <a:latin typeface="Calibri"/>
                <a:cs typeface="Calibri"/>
              </a:rPr>
              <a:t> </a:t>
            </a:r>
            <a:r>
              <a:rPr lang="tr-TR" sz="2200" dirty="0" err="1">
                <a:latin typeface="Calibri"/>
                <a:cs typeface="Calibri"/>
              </a:rPr>
              <a:t>M</a:t>
            </a:r>
            <a:r>
              <a:rPr lang="en-US" sz="2200" dirty="0" err="1" smtClean="0">
                <a:latin typeface="Calibri"/>
                <a:cs typeface="Calibri"/>
              </a:rPr>
              <a:t>ekanizması</a:t>
            </a:r>
            <a:endParaRPr lang="en-US" sz="2200" dirty="0">
              <a:latin typeface="Calibri"/>
              <a:cs typeface="Calibri"/>
            </a:endParaRPr>
          </a:p>
          <a:p>
            <a:r>
              <a:rPr lang="en-US" sz="2200" dirty="0" err="1" smtClean="0">
                <a:latin typeface="Calibri"/>
                <a:cs typeface="Calibri"/>
              </a:rPr>
              <a:t>Madde</a:t>
            </a:r>
            <a:r>
              <a:rPr lang="en-US" sz="2200" dirty="0" smtClean="0">
                <a:latin typeface="Calibri"/>
                <a:cs typeface="Calibri"/>
              </a:rPr>
              <a:t> 6 (4)</a:t>
            </a:r>
          </a:p>
          <a:p>
            <a:pPr marL="0" indent="0">
              <a:buNone/>
            </a:pPr>
            <a:endParaRPr lang="en-US" sz="2200" dirty="0"/>
          </a:p>
          <a:p>
            <a:endParaRPr lang="en-US" sz="2800" dirty="0"/>
          </a:p>
        </p:txBody>
      </p:sp>
    </p:spTree>
    <p:extLst>
      <p:ext uri="{BB962C8B-B14F-4D97-AF65-F5344CB8AC3E}">
        <p14:creationId xmlns:p14="http://schemas.microsoft.com/office/powerpoint/2010/main" val="24899522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Paris </a:t>
            </a:r>
            <a:r>
              <a:rPr lang="en-US" sz="3200" dirty="0" err="1"/>
              <a:t>Anlaşması</a:t>
            </a:r>
            <a:r>
              <a:rPr lang="en-US" sz="3200" dirty="0"/>
              <a:t> </a:t>
            </a:r>
            <a:r>
              <a:rPr lang="en-US" sz="3200" dirty="0" err="1"/>
              <a:t>ve</a:t>
            </a:r>
            <a:r>
              <a:rPr lang="en-US" sz="3200" dirty="0"/>
              <a:t> </a:t>
            </a:r>
            <a:r>
              <a:rPr lang="en-US" sz="3200" dirty="0" err="1"/>
              <a:t>Türkiye</a:t>
            </a:r>
            <a:endParaRPr lang="en-US" sz="3200" dirty="0"/>
          </a:p>
        </p:txBody>
      </p:sp>
      <p:sp>
        <p:nvSpPr>
          <p:cNvPr id="3" name="Content Placeholder 2"/>
          <p:cNvSpPr>
            <a:spLocks noGrp="1"/>
          </p:cNvSpPr>
          <p:nvPr>
            <p:ph idx="1"/>
          </p:nvPr>
        </p:nvSpPr>
        <p:spPr/>
        <p:txBody>
          <a:bodyPr/>
          <a:lstStyle/>
          <a:p>
            <a:pPr>
              <a:buFont typeface="Wingdings" charset="2"/>
              <a:buChar char="v"/>
            </a:pPr>
            <a:r>
              <a:rPr lang="en-US" sz="2000" b="1" u="sng" dirty="0" smtClean="0"/>
              <a:t>SONUÇ: </a:t>
            </a:r>
            <a:r>
              <a:rPr lang="en-US" sz="2000" b="1" u="sng" dirty="0" smtClean="0"/>
              <a:t>YEN</a:t>
            </a:r>
            <a:r>
              <a:rPr lang="tr-TR" sz="2000" b="1" u="sng" dirty="0" smtClean="0"/>
              <a:t>İ</a:t>
            </a:r>
            <a:r>
              <a:rPr lang="en-US" sz="2000" b="1" u="sng" dirty="0" smtClean="0"/>
              <a:t> B</a:t>
            </a:r>
            <a:r>
              <a:rPr lang="tr-TR" sz="2000" b="1" u="sng" dirty="0" smtClean="0"/>
              <a:t>İ</a:t>
            </a:r>
            <a:r>
              <a:rPr lang="en-US" sz="2000" b="1" u="sng" dirty="0" smtClean="0"/>
              <a:t>R YAKL</a:t>
            </a:r>
            <a:r>
              <a:rPr lang="en-US" sz="2000" b="1" u="sng" dirty="0" smtClean="0">
                <a:solidFill>
                  <a:schemeClr val="tx1"/>
                </a:solidFill>
              </a:rPr>
              <a:t>AŞ</a:t>
            </a:r>
            <a:r>
              <a:rPr lang="tr-TR" sz="2000" b="1" u="sng" dirty="0" smtClean="0">
                <a:solidFill>
                  <a:schemeClr val="tx1"/>
                </a:solidFill>
              </a:rPr>
              <a:t>I</a:t>
            </a:r>
            <a:r>
              <a:rPr lang="en-US" sz="2000" b="1" u="sng" dirty="0" smtClean="0"/>
              <a:t>M</a:t>
            </a:r>
            <a:endParaRPr lang="en-US" sz="2000" b="1" u="sng" dirty="0" smtClean="0"/>
          </a:p>
          <a:p>
            <a:pPr>
              <a:buFont typeface="Wingdings" charset="2"/>
              <a:buChar char="§"/>
            </a:pPr>
            <a:r>
              <a:rPr lang="en-US" sz="2000" dirty="0" err="1" smtClean="0"/>
              <a:t>Ek’siz</a:t>
            </a:r>
            <a:r>
              <a:rPr lang="en-US" sz="2000" dirty="0" smtClean="0"/>
              <a:t> </a:t>
            </a:r>
            <a:r>
              <a:rPr lang="en-US" sz="2000" dirty="0" err="1" smtClean="0"/>
              <a:t>bir</a:t>
            </a:r>
            <a:r>
              <a:rPr lang="en-US" sz="2000" dirty="0" smtClean="0"/>
              <a:t> </a:t>
            </a:r>
            <a:r>
              <a:rPr lang="en-US" sz="2000" dirty="0" err="1" smtClean="0"/>
              <a:t>dünya</a:t>
            </a:r>
            <a:endParaRPr lang="en-US" sz="2000" dirty="0"/>
          </a:p>
          <a:p>
            <a:pPr>
              <a:buFont typeface="Wingdings" charset="2"/>
              <a:buChar char="§"/>
            </a:pPr>
            <a:r>
              <a:rPr lang="en-US" sz="2000" dirty="0" err="1" smtClean="0"/>
              <a:t>Gelişmiş</a:t>
            </a:r>
            <a:r>
              <a:rPr lang="en-US" sz="2000" dirty="0" smtClean="0"/>
              <a:t> </a:t>
            </a:r>
            <a:r>
              <a:rPr lang="en-US" sz="2000" dirty="0" err="1" smtClean="0"/>
              <a:t>ve</a:t>
            </a:r>
            <a:r>
              <a:rPr lang="en-US" sz="2000" dirty="0" smtClean="0"/>
              <a:t> </a:t>
            </a:r>
            <a:r>
              <a:rPr lang="en-US" sz="2000" dirty="0" err="1" smtClean="0"/>
              <a:t>gelişmekte</a:t>
            </a:r>
            <a:r>
              <a:rPr lang="en-US" sz="2000" dirty="0" smtClean="0"/>
              <a:t> </a:t>
            </a:r>
            <a:r>
              <a:rPr lang="en-US" sz="2000" dirty="0" err="1" smtClean="0"/>
              <a:t>olan</a:t>
            </a:r>
            <a:r>
              <a:rPr lang="en-US" sz="2000" dirty="0" smtClean="0"/>
              <a:t> </a:t>
            </a:r>
            <a:r>
              <a:rPr lang="en-US" sz="2000" dirty="0" err="1" smtClean="0"/>
              <a:t>ülkeler</a:t>
            </a:r>
            <a:r>
              <a:rPr lang="en-US" sz="2000" dirty="0" smtClean="0"/>
              <a:t> (</a:t>
            </a:r>
            <a:r>
              <a:rPr lang="en-US" sz="2000" dirty="0" err="1" smtClean="0"/>
              <a:t>tanım</a:t>
            </a:r>
            <a:r>
              <a:rPr lang="en-US" sz="2000" dirty="0" smtClean="0"/>
              <a:t> </a:t>
            </a:r>
            <a:r>
              <a:rPr lang="en-US" sz="2000" dirty="0" err="1" smtClean="0"/>
              <a:t>yok</a:t>
            </a:r>
            <a:r>
              <a:rPr lang="en-US" sz="2000" dirty="0" smtClean="0"/>
              <a:t>)</a:t>
            </a:r>
          </a:p>
          <a:p>
            <a:pPr>
              <a:buFont typeface="Wingdings" charset="2"/>
              <a:buChar char="§"/>
            </a:pPr>
            <a:r>
              <a:rPr lang="en-US" sz="2000" dirty="0" err="1" smtClean="0"/>
              <a:t>Ortak</a:t>
            </a:r>
            <a:r>
              <a:rPr lang="en-US" sz="2000" dirty="0" smtClean="0"/>
              <a:t> </a:t>
            </a:r>
            <a:r>
              <a:rPr lang="en-US" sz="2000" dirty="0" err="1" smtClean="0"/>
              <a:t>fakat</a:t>
            </a:r>
            <a:r>
              <a:rPr lang="en-US" sz="2000" dirty="0" smtClean="0"/>
              <a:t> </a:t>
            </a:r>
            <a:r>
              <a:rPr lang="en-US" sz="2000" dirty="0" err="1" smtClean="0"/>
              <a:t>farklılaştırılmış</a:t>
            </a:r>
            <a:r>
              <a:rPr lang="en-US" sz="2000" dirty="0" smtClean="0"/>
              <a:t> </a:t>
            </a:r>
            <a:r>
              <a:rPr lang="en-US" sz="2000" dirty="0" err="1" smtClean="0"/>
              <a:t>sorumluluklar</a:t>
            </a:r>
            <a:r>
              <a:rPr lang="en-US" sz="2000" dirty="0" smtClean="0"/>
              <a:t> </a:t>
            </a:r>
            <a:r>
              <a:rPr lang="en-US" sz="2000" dirty="0" err="1" smtClean="0"/>
              <a:t>ve</a:t>
            </a:r>
            <a:r>
              <a:rPr lang="en-US" sz="2000" dirty="0" smtClean="0"/>
              <a:t> </a:t>
            </a:r>
            <a:r>
              <a:rPr lang="en-US" sz="2000" dirty="0" err="1" smtClean="0"/>
              <a:t>ulusal</a:t>
            </a:r>
            <a:r>
              <a:rPr lang="en-US" sz="2000" dirty="0" smtClean="0"/>
              <a:t> </a:t>
            </a:r>
            <a:r>
              <a:rPr lang="en-US" sz="2000" dirty="0" err="1" smtClean="0"/>
              <a:t>imkanlar</a:t>
            </a:r>
            <a:r>
              <a:rPr lang="en-US" sz="2000" dirty="0" smtClean="0"/>
              <a:t> </a:t>
            </a:r>
            <a:r>
              <a:rPr lang="en-US" sz="2000" dirty="0" err="1" smtClean="0"/>
              <a:t>ışığında</a:t>
            </a:r>
            <a:r>
              <a:rPr lang="en-US" sz="2000" dirty="0" smtClean="0"/>
              <a:t> </a:t>
            </a:r>
          </a:p>
          <a:p>
            <a:pPr marL="0" indent="0">
              <a:buNone/>
            </a:pPr>
            <a:endParaRPr lang="en-US" dirty="0"/>
          </a:p>
        </p:txBody>
      </p:sp>
    </p:spTree>
    <p:extLst>
      <p:ext uri="{BB962C8B-B14F-4D97-AF65-F5344CB8AC3E}">
        <p14:creationId xmlns:p14="http://schemas.microsoft.com/office/powerpoint/2010/main" val="15167847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Paris </a:t>
            </a:r>
            <a:r>
              <a:rPr lang="en-US" sz="3200" dirty="0" err="1"/>
              <a:t>Anlaşması</a:t>
            </a:r>
            <a:r>
              <a:rPr lang="en-US" sz="3200" dirty="0"/>
              <a:t> </a:t>
            </a:r>
            <a:r>
              <a:rPr lang="en-US" sz="3200" dirty="0" err="1"/>
              <a:t>ve</a:t>
            </a:r>
            <a:r>
              <a:rPr lang="en-US" sz="3200" dirty="0"/>
              <a:t> </a:t>
            </a:r>
            <a:r>
              <a:rPr lang="en-US" sz="3200" dirty="0" err="1"/>
              <a:t>Türkiye</a:t>
            </a:r>
            <a:endParaRPr lang="en-US" sz="3200" dirty="0"/>
          </a:p>
        </p:txBody>
      </p:sp>
      <p:sp>
        <p:nvSpPr>
          <p:cNvPr id="3" name="Content Placeholder 2"/>
          <p:cNvSpPr>
            <a:spLocks noGrp="1"/>
          </p:cNvSpPr>
          <p:nvPr>
            <p:ph idx="1"/>
          </p:nvPr>
        </p:nvSpPr>
        <p:spPr/>
        <p:txBody>
          <a:bodyPr/>
          <a:lstStyle/>
          <a:p>
            <a:pPr>
              <a:buFont typeface="Wingdings" charset="2"/>
              <a:buChar char="v"/>
            </a:pPr>
            <a:r>
              <a:rPr lang="en-US" sz="1800" b="1" u="sng" dirty="0" smtClean="0">
                <a:latin typeface="Calibri"/>
                <a:cs typeface="Calibri"/>
              </a:rPr>
              <a:t>PARIS </a:t>
            </a:r>
            <a:r>
              <a:rPr lang="en-US" sz="1800" b="1" u="sng" dirty="0" err="1" smtClean="0">
                <a:latin typeface="Calibri"/>
                <a:cs typeface="Calibri"/>
              </a:rPr>
              <a:t>ANLAŞMASı</a:t>
            </a:r>
            <a:r>
              <a:rPr lang="en-US" sz="1800" b="1" u="sng" dirty="0" smtClean="0">
                <a:latin typeface="Calibri"/>
                <a:cs typeface="Calibri"/>
              </a:rPr>
              <a:t> IÇIN TÜRKIYE’NIN  MÜZAKERE STRATEJISI</a:t>
            </a:r>
          </a:p>
          <a:p>
            <a:pPr>
              <a:buFont typeface="Wingdings" charset="2"/>
              <a:buChar char="§"/>
            </a:pPr>
            <a:r>
              <a:rPr lang="en-US" sz="2000" dirty="0" err="1" smtClean="0">
                <a:latin typeface="Calibri"/>
                <a:cs typeface="Calibri"/>
              </a:rPr>
              <a:t>Ek</a:t>
            </a:r>
            <a:r>
              <a:rPr lang="en-US" sz="2000" dirty="0" smtClean="0">
                <a:latin typeface="Calibri"/>
                <a:cs typeface="Calibri"/>
              </a:rPr>
              <a:t> </a:t>
            </a:r>
            <a:r>
              <a:rPr lang="en-US" sz="2000" dirty="0" err="1" smtClean="0">
                <a:latin typeface="Calibri"/>
                <a:cs typeface="Calibri"/>
              </a:rPr>
              <a:t>sistemin</a:t>
            </a:r>
            <a:r>
              <a:rPr lang="en-US" sz="2000" dirty="0" smtClean="0">
                <a:latin typeface="Calibri"/>
                <a:cs typeface="Calibri"/>
              </a:rPr>
              <a:t> </a:t>
            </a:r>
            <a:r>
              <a:rPr lang="en-US" sz="2000" dirty="0" err="1" smtClean="0">
                <a:latin typeface="Calibri"/>
                <a:cs typeface="Calibri"/>
              </a:rPr>
              <a:t>kullanılması</a:t>
            </a:r>
            <a:endParaRPr lang="en-US" sz="2000" dirty="0" smtClean="0">
              <a:latin typeface="Calibri"/>
              <a:cs typeface="Calibri"/>
            </a:endParaRPr>
          </a:p>
          <a:p>
            <a:pPr>
              <a:buFont typeface="Wingdings" charset="2"/>
              <a:buChar char="§"/>
            </a:pPr>
            <a:r>
              <a:rPr lang="en-US" sz="2000" dirty="0" smtClean="0">
                <a:latin typeface="Calibri"/>
                <a:cs typeface="Calibri"/>
              </a:rPr>
              <a:t>“Self-differentiation “</a:t>
            </a:r>
          </a:p>
          <a:p>
            <a:pPr>
              <a:buFont typeface="Wingdings" charset="2"/>
              <a:buChar char="§"/>
            </a:pPr>
            <a:r>
              <a:rPr lang="en-US" sz="2000" dirty="0" err="1" smtClean="0">
                <a:latin typeface="Calibri"/>
                <a:cs typeface="Calibri"/>
              </a:rPr>
              <a:t>Gelişmiş</a:t>
            </a:r>
            <a:r>
              <a:rPr lang="en-US" sz="2000" dirty="0" smtClean="0">
                <a:latin typeface="Calibri"/>
                <a:cs typeface="Calibri"/>
              </a:rPr>
              <a:t> </a:t>
            </a:r>
            <a:r>
              <a:rPr lang="en-US" sz="2000" dirty="0" err="1" smtClean="0">
                <a:latin typeface="Calibri"/>
                <a:cs typeface="Calibri"/>
              </a:rPr>
              <a:t>ve</a:t>
            </a:r>
            <a:r>
              <a:rPr lang="en-US" sz="2000" dirty="0" smtClean="0">
                <a:latin typeface="Calibri"/>
                <a:cs typeface="Calibri"/>
              </a:rPr>
              <a:t> </a:t>
            </a:r>
            <a:r>
              <a:rPr lang="en-US" sz="2000" dirty="0" err="1" smtClean="0">
                <a:latin typeface="Calibri"/>
                <a:cs typeface="Calibri"/>
              </a:rPr>
              <a:t>gelişmemiş</a:t>
            </a:r>
            <a:r>
              <a:rPr lang="en-US" sz="2000" dirty="0" smtClean="0">
                <a:latin typeface="Calibri"/>
                <a:cs typeface="Calibri"/>
              </a:rPr>
              <a:t> </a:t>
            </a:r>
            <a:r>
              <a:rPr lang="en-US" sz="2000" dirty="0" err="1" smtClean="0">
                <a:latin typeface="Calibri"/>
                <a:cs typeface="Calibri"/>
              </a:rPr>
              <a:t>ülkelerin</a:t>
            </a:r>
            <a:r>
              <a:rPr lang="en-US" sz="2000" dirty="0" smtClean="0">
                <a:latin typeface="Calibri"/>
                <a:cs typeface="Calibri"/>
              </a:rPr>
              <a:t> </a:t>
            </a:r>
            <a:r>
              <a:rPr lang="en-US" sz="2000" dirty="0" err="1" smtClean="0">
                <a:latin typeface="Calibri"/>
                <a:cs typeface="Calibri"/>
              </a:rPr>
              <a:t>gerçekci</a:t>
            </a:r>
            <a:r>
              <a:rPr lang="en-US" sz="2000" dirty="0" smtClean="0">
                <a:latin typeface="Calibri"/>
                <a:cs typeface="Calibri"/>
              </a:rPr>
              <a:t> </a:t>
            </a:r>
            <a:r>
              <a:rPr lang="en-US" sz="2000" dirty="0" err="1" smtClean="0">
                <a:latin typeface="Calibri"/>
                <a:cs typeface="Calibri"/>
              </a:rPr>
              <a:t>bir</a:t>
            </a:r>
            <a:r>
              <a:rPr lang="en-US" sz="2000" dirty="0" smtClean="0">
                <a:latin typeface="Calibri"/>
                <a:cs typeface="Calibri"/>
              </a:rPr>
              <a:t> </a:t>
            </a:r>
          </a:p>
          <a:p>
            <a:pPr marL="0" indent="0">
              <a:buNone/>
            </a:pPr>
            <a:r>
              <a:rPr lang="en-US" sz="2000" dirty="0" err="1" smtClean="0">
                <a:latin typeface="Calibri"/>
                <a:cs typeface="Calibri"/>
              </a:rPr>
              <a:t>şekilde</a:t>
            </a:r>
            <a:r>
              <a:rPr lang="en-US" sz="2000" dirty="0" smtClean="0">
                <a:latin typeface="Calibri"/>
                <a:cs typeface="Calibri"/>
              </a:rPr>
              <a:t> </a:t>
            </a:r>
            <a:r>
              <a:rPr lang="en-US" sz="2000" dirty="0" err="1" smtClean="0">
                <a:latin typeface="Calibri"/>
                <a:cs typeface="Calibri"/>
              </a:rPr>
              <a:t>tanımlanması</a:t>
            </a:r>
            <a:r>
              <a:rPr lang="en-US" sz="2000" dirty="0" smtClean="0">
                <a:latin typeface="Calibri"/>
                <a:cs typeface="Calibri"/>
              </a:rPr>
              <a:t> </a:t>
            </a:r>
          </a:p>
          <a:p>
            <a:pPr>
              <a:buFont typeface="Wingdings" charset="2"/>
              <a:buChar char="§"/>
            </a:pPr>
            <a:endParaRPr lang="en-US" sz="2000" dirty="0" smtClean="0">
              <a:latin typeface="Calibri"/>
              <a:cs typeface="Calibri"/>
            </a:endParaRPr>
          </a:p>
          <a:p>
            <a:pPr marL="0" indent="0">
              <a:buNone/>
            </a:pPr>
            <a:endParaRPr lang="en-US" dirty="0"/>
          </a:p>
        </p:txBody>
      </p:sp>
    </p:spTree>
    <p:extLst>
      <p:ext uri="{BB962C8B-B14F-4D97-AF65-F5344CB8AC3E}">
        <p14:creationId xmlns:p14="http://schemas.microsoft.com/office/powerpoint/2010/main" val="40480722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Paris </a:t>
            </a:r>
            <a:r>
              <a:rPr lang="en-US" sz="3200" dirty="0" err="1"/>
              <a:t>Anlaşması</a:t>
            </a:r>
            <a:r>
              <a:rPr lang="en-US" sz="3200" dirty="0"/>
              <a:t> </a:t>
            </a:r>
            <a:r>
              <a:rPr lang="en-US" sz="3200" dirty="0" err="1"/>
              <a:t>ve</a:t>
            </a:r>
            <a:r>
              <a:rPr lang="en-US" sz="3200" dirty="0"/>
              <a:t> </a:t>
            </a:r>
            <a:r>
              <a:rPr lang="en-US" sz="3200" dirty="0" err="1"/>
              <a:t>Türkiye</a:t>
            </a:r>
            <a:endParaRPr lang="en-US" sz="3200" dirty="0"/>
          </a:p>
        </p:txBody>
      </p:sp>
      <p:sp>
        <p:nvSpPr>
          <p:cNvPr id="3" name="Content Placeholder 2"/>
          <p:cNvSpPr>
            <a:spLocks noGrp="1"/>
          </p:cNvSpPr>
          <p:nvPr>
            <p:ph idx="1"/>
          </p:nvPr>
        </p:nvSpPr>
        <p:spPr/>
        <p:txBody>
          <a:bodyPr>
            <a:normAutofit fontScale="92500" lnSpcReduction="20000"/>
          </a:bodyPr>
          <a:lstStyle/>
          <a:p>
            <a:pPr>
              <a:buFont typeface="Wingdings" charset="2"/>
              <a:buChar char="v"/>
            </a:pPr>
            <a:r>
              <a:rPr lang="en-US" b="1" u="sng" dirty="0" smtClean="0">
                <a:latin typeface="Calibri"/>
                <a:cs typeface="Calibri"/>
              </a:rPr>
              <a:t>Paris </a:t>
            </a:r>
            <a:r>
              <a:rPr lang="en-US" b="1" u="sng" dirty="0" err="1" smtClean="0">
                <a:latin typeface="Calibri"/>
                <a:cs typeface="Calibri"/>
              </a:rPr>
              <a:t>Sözleşmenin</a:t>
            </a:r>
            <a:r>
              <a:rPr lang="en-US" b="1" u="sng" dirty="0" smtClean="0">
                <a:latin typeface="Calibri"/>
                <a:cs typeface="Calibri"/>
              </a:rPr>
              <a:t> </a:t>
            </a:r>
            <a:r>
              <a:rPr lang="en-US" b="1" u="sng" dirty="0" err="1" smtClean="0">
                <a:latin typeface="Calibri"/>
                <a:cs typeface="Calibri"/>
              </a:rPr>
              <a:t>temel</a:t>
            </a:r>
            <a:r>
              <a:rPr lang="en-US" b="1" u="sng" dirty="0" smtClean="0">
                <a:latin typeface="Calibri"/>
                <a:cs typeface="Calibri"/>
              </a:rPr>
              <a:t> </a:t>
            </a:r>
            <a:r>
              <a:rPr lang="en-US" b="1" u="sng" dirty="0" err="1" smtClean="0">
                <a:latin typeface="Calibri"/>
                <a:cs typeface="Calibri"/>
              </a:rPr>
              <a:t>unsurları</a:t>
            </a:r>
            <a:endParaRPr lang="en-US" b="1" u="sng" dirty="0" smtClean="0">
              <a:latin typeface="Calibri"/>
              <a:cs typeface="Calibri"/>
            </a:endParaRPr>
          </a:p>
          <a:p>
            <a:pPr>
              <a:spcBef>
                <a:spcPts val="600"/>
              </a:spcBef>
              <a:buFont typeface="Wingdings" charset="2"/>
              <a:buChar char="§"/>
            </a:pPr>
            <a:r>
              <a:rPr lang="en-US" sz="1800" dirty="0" err="1" smtClean="0"/>
              <a:t>Uzun</a:t>
            </a:r>
            <a:r>
              <a:rPr lang="en-US" sz="1800" dirty="0" smtClean="0"/>
              <a:t> </a:t>
            </a:r>
            <a:r>
              <a:rPr lang="en-US" sz="1800" dirty="0" err="1" smtClean="0"/>
              <a:t>vadeli</a:t>
            </a:r>
            <a:r>
              <a:rPr lang="en-US" sz="1800" dirty="0" smtClean="0"/>
              <a:t> </a:t>
            </a:r>
            <a:r>
              <a:rPr lang="en-US" sz="1800" dirty="0" err="1" smtClean="0"/>
              <a:t>ısı</a:t>
            </a:r>
            <a:r>
              <a:rPr lang="en-US" sz="1800" dirty="0" smtClean="0"/>
              <a:t> </a:t>
            </a:r>
            <a:r>
              <a:rPr lang="en-US" sz="1800" dirty="0" err="1" smtClean="0"/>
              <a:t>hedefi</a:t>
            </a:r>
            <a:r>
              <a:rPr lang="en-US" sz="1800" dirty="0" smtClean="0"/>
              <a:t> 1.5</a:t>
            </a:r>
            <a:r>
              <a:rPr lang="en-US" sz="1800" baseline="30000" dirty="0" smtClean="0"/>
              <a:t>C- </a:t>
            </a:r>
            <a:r>
              <a:rPr lang="en-US" sz="1800" dirty="0" smtClean="0"/>
              <a:t>2.0</a:t>
            </a:r>
            <a:r>
              <a:rPr lang="en-US" sz="1800" baseline="30000" dirty="0" smtClean="0"/>
              <a:t>C</a:t>
            </a:r>
          </a:p>
          <a:p>
            <a:pPr>
              <a:spcBef>
                <a:spcPts val="600"/>
              </a:spcBef>
              <a:buFont typeface="Wingdings" charset="2"/>
              <a:buChar char="§"/>
            </a:pPr>
            <a:r>
              <a:rPr lang="en-US" sz="1800" dirty="0" smtClean="0"/>
              <a:t>Nationally Determined Contributions (</a:t>
            </a:r>
            <a:r>
              <a:rPr lang="en-US" sz="1800" dirty="0" err="1" smtClean="0"/>
              <a:t>Ulusal</a:t>
            </a:r>
            <a:r>
              <a:rPr lang="en-US" sz="1800" dirty="0" smtClean="0"/>
              <a:t> </a:t>
            </a:r>
            <a:r>
              <a:rPr lang="en-US" sz="1800" dirty="0" err="1" smtClean="0"/>
              <a:t>belirlenmiş</a:t>
            </a:r>
            <a:r>
              <a:rPr lang="en-US" sz="1800" dirty="0" smtClean="0"/>
              <a:t> </a:t>
            </a:r>
            <a:r>
              <a:rPr lang="en-US" sz="1800" dirty="0" err="1"/>
              <a:t>k</a:t>
            </a:r>
            <a:r>
              <a:rPr lang="en-US" sz="1800" dirty="0" err="1" smtClean="0"/>
              <a:t>atkılar</a:t>
            </a:r>
            <a:r>
              <a:rPr lang="en-US" sz="1800" dirty="0" smtClean="0"/>
              <a:t>)</a:t>
            </a:r>
          </a:p>
          <a:p>
            <a:pPr>
              <a:spcBef>
                <a:spcPts val="600"/>
              </a:spcBef>
              <a:buFont typeface="Wingdings" charset="2"/>
              <a:buChar char="§"/>
            </a:pPr>
            <a:r>
              <a:rPr lang="en-US" sz="1800" dirty="0" err="1" smtClean="0"/>
              <a:t>Azaltım</a:t>
            </a:r>
            <a:r>
              <a:rPr lang="en-US" sz="1800" dirty="0" smtClean="0"/>
              <a:t> (</a:t>
            </a:r>
            <a:r>
              <a:rPr lang="en-US" sz="1800" dirty="0" err="1" smtClean="0"/>
              <a:t>Ulusal</a:t>
            </a:r>
            <a:r>
              <a:rPr lang="en-US" sz="1800" dirty="0" smtClean="0"/>
              <a:t> </a:t>
            </a:r>
            <a:r>
              <a:rPr lang="en-US" sz="1800" dirty="0" err="1" smtClean="0"/>
              <a:t>katkı</a:t>
            </a:r>
            <a:r>
              <a:rPr lang="en-US" sz="1800" dirty="0" smtClean="0"/>
              <a:t> </a:t>
            </a:r>
            <a:r>
              <a:rPr lang="en-US" sz="1800" dirty="0" err="1" smtClean="0"/>
              <a:t>beyanı</a:t>
            </a:r>
            <a:r>
              <a:rPr lang="en-US" sz="1800" dirty="0" smtClean="0"/>
              <a:t>)</a:t>
            </a:r>
          </a:p>
          <a:p>
            <a:pPr>
              <a:spcBef>
                <a:spcPts val="600"/>
              </a:spcBef>
              <a:buFont typeface="Wingdings" charset="2"/>
              <a:buChar char="§"/>
            </a:pPr>
            <a:r>
              <a:rPr lang="en-US" sz="1800" dirty="0" err="1" smtClean="0"/>
              <a:t>Sürdürebilir</a:t>
            </a:r>
            <a:r>
              <a:rPr lang="en-US" sz="1800" dirty="0" smtClean="0"/>
              <a:t> </a:t>
            </a:r>
            <a:r>
              <a:rPr lang="en-US" sz="1800" dirty="0" err="1" smtClean="0"/>
              <a:t>mekanizması</a:t>
            </a:r>
            <a:endParaRPr lang="en-US" sz="1800" dirty="0" smtClean="0"/>
          </a:p>
          <a:p>
            <a:pPr>
              <a:spcBef>
                <a:spcPts val="600"/>
              </a:spcBef>
              <a:buFont typeface="Wingdings" charset="2"/>
              <a:buChar char="§"/>
            </a:pPr>
            <a:r>
              <a:rPr lang="en-US" sz="1800" dirty="0" err="1" smtClean="0"/>
              <a:t>Uyum</a:t>
            </a:r>
            <a:endParaRPr lang="en-US" sz="1800" dirty="0" smtClean="0"/>
          </a:p>
          <a:p>
            <a:pPr>
              <a:spcBef>
                <a:spcPts val="600"/>
              </a:spcBef>
              <a:buFont typeface="Wingdings" charset="2"/>
              <a:buChar char="§"/>
            </a:pPr>
            <a:r>
              <a:rPr lang="en-US" sz="1800" dirty="0" err="1" smtClean="0"/>
              <a:t>Kayıp</a:t>
            </a:r>
            <a:r>
              <a:rPr lang="en-US" sz="1800" dirty="0" smtClean="0"/>
              <a:t> </a:t>
            </a:r>
            <a:r>
              <a:rPr lang="en-US" sz="1800" dirty="0" err="1" smtClean="0"/>
              <a:t>ve</a:t>
            </a:r>
            <a:r>
              <a:rPr lang="en-US" sz="1800" dirty="0" smtClean="0"/>
              <a:t> </a:t>
            </a:r>
            <a:r>
              <a:rPr lang="en-US" sz="1800" dirty="0" err="1" smtClean="0"/>
              <a:t>zarar</a:t>
            </a:r>
            <a:endParaRPr lang="en-US" sz="1800" dirty="0"/>
          </a:p>
          <a:p>
            <a:pPr>
              <a:spcBef>
                <a:spcPts val="600"/>
              </a:spcBef>
              <a:buFont typeface="Wingdings" charset="2"/>
              <a:buChar char="§"/>
            </a:pPr>
            <a:r>
              <a:rPr lang="en-US" sz="1800" dirty="0" err="1" smtClean="0"/>
              <a:t>Finans</a:t>
            </a:r>
            <a:endParaRPr lang="en-US" sz="1800" dirty="0" smtClean="0"/>
          </a:p>
          <a:p>
            <a:pPr>
              <a:spcBef>
                <a:spcPts val="600"/>
              </a:spcBef>
              <a:buFont typeface="Wingdings" charset="2"/>
              <a:buChar char="§"/>
            </a:pPr>
            <a:r>
              <a:rPr lang="en-US" sz="1800" dirty="0" err="1" smtClean="0"/>
              <a:t>Şeffaflık</a:t>
            </a:r>
            <a:r>
              <a:rPr lang="en-US" sz="1800" dirty="0" smtClean="0"/>
              <a:t> </a:t>
            </a:r>
            <a:r>
              <a:rPr lang="en-US" sz="1800" dirty="0" err="1" smtClean="0"/>
              <a:t>çerçevesi</a:t>
            </a:r>
            <a:endParaRPr lang="en-US" sz="1800" dirty="0" smtClean="0"/>
          </a:p>
          <a:p>
            <a:pPr>
              <a:spcBef>
                <a:spcPts val="600"/>
              </a:spcBef>
              <a:buFont typeface="Wingdings" charset="2"/>
              <a:buChar char="§"/>
            </a:pPr>
            <a:r>
              <a:rPr lang="en-US" sz="1800" dirty="0"/>
              <a:t>“Global stocktaking” </a:t>
            </a:r>
            <a:endParaRPr lang="en-US" sz="1800" dirty="0" smtClean="0"/>
          </a:p>
          <a:p>
            <a:pPr lvl="1">
              <a:spcBef>
                <a:spcPts val="600"/>
              </a:spcBef>
              <a:buFont typeface="Wingdings" charset="2"/>
              <a:buChar char="§"/>
            </a:pPr>
            <a:r>
              <a:rPr lang="en-US" sz="1600" dirty="0" smtClean="0"/>
              <a:t>5 </a:t>
            </a:r>
            <a:r>
              <a:rPr lang="en-US" sz="1600" dirty="0" err="1"/>
              <a:t>yılda</a:t>
            </a:r>
            <a:r>
              <a:rPr lang="en-US" sz="1600" dirty="0"/>
              <a:t> </a:t>
            </a:r>
            <a:r>
              <a:rPr lang="en-US" sz="1600" dirty="0" err="1"/>
              <a:t>bir</a:t>
            </a:r>
            <a:r>
              <a:rPr lang="en-US" sz="1600" dirty="0"/>
              <a:t> </a:t>
            </a:r>
            <a:r>
              <a:rPr lang="en-US" sz="1600" dirty="0" err="1"/>
              <a:t>gözden</a:t>
            </a:r>
            <a:r>
              <a:rPr lang="en-US" sz="1600" dirty="0"/>
              <a:t> </a:t>
            </a:r>
            <a:r>
              <a:rPr lang="en-US" sz="1600" dirty="0" err="1"/>
              <a:t>geçirme</a:t>
            </a:r>
            <a:endParaRPr lang="en-US" sz="1600" dirty="0"/>
          </a:p>
          <a:p>
            <a:pPr marL="0" indent="0">
              <a:buNone/>
            </a:pPr>
            <a:endParaRPr lang="en-US" dirty="0" smtClean="0"/>
          </a:p>
          <a:p>
            <a:endParaRPr lang="en-US" dirty="0" smtClean="0"/>
          </a:p>
        </p:txBody>
      </p:sp>
    </p:spTree>
    <p:extLst>
      <p:ext uri="{BB962C8B-B14F-4D97-AF65-F5344CB8AC3E}">
        <p14:creationId xmlns:p14="http://schemas.microsoft.com/office/powerpoint/2010/main" val="10858502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Paris </a:t>
            </a:r>
            <a:r>
              <a:rPr lang="en-US" sz="3200" dirty="0" err="1" smtClean="0"/>
              <a:t>Anlaşması</a:t>
            </a:r>
            <a:r>
              <a:rPr lang="en-US" sz="3200" dirty="0" smtClean="0"/>
              <a:t/>
            </a:r>
            <a:br>
              <a:rPr lang="en-US" sz="3200" dirty="0" smtClean="0"/>
            </a:br>
            <a:r>
              <a:rPr lang="en-US" sz="3200" dirty="0" err="1" smtClean="0"/>
              <a:t>Giriş</a:t>
            </a:r>
            <a:r>
              <a:rPr lang="en-US" sz="3200" dirty="0" smtClean="0"/>
              <a:t> [Preamble]</a:t>
            </a:r>
            <a:endParaRPr lang="en-US" sz="3200" dirty="0"/>
          </a:p>
        </p:txBody>
      </p:sp>
      <p:sp>
        <p:nvSpPr>
          <p:cNvPr id="3" name="Content Placeholder 2"/>
          <p:cNvSpPr>
            <a:spLocks noGrp="1"/>
          </p:cNvSpPr>
          <p:nvPr>
            <p:ph idx="1"/>
          </p:nvPr>
        </p:nvSpPr>
        <p:spPr/>
        <p:txBody>
          <a:bodyPr>
            <a:normAutofit/>
          </a:bodyPr>
          <a:lstStyle/>
          <a:p>
            <a:pPr>
              <a:buFont typeface="Wingdings" charset="2"/>
              <a:buChar char="v"/>
            </a:pPr>
            <a:r>
              <a:rPr lang="en-US" sz="2000" b="1" dirty="0" err="1" smtClean="0">
                <a:latin typeface="Calibri"/>
                <a:cs typeface="Calibri"/>
              </a:rPr>
              <a:t>Yenilikler</a:t>
            </a:r>
            <a:endParaRPr lang="en-US" sz="2000" b="1" dirty="0" smtClean="0">
              <a:latin typeface="Calibri"/>
              <a:cs typeface="Calibri"/>
            </a:endParaRPr>
          </a:p>
          <a:p>
            <a:pPr>
              <a:buFont typeface="Wingdings" charset="2"/>
              <a:buChar char="§"/>
            </a:pPr>
            <a:r>
              <a:rPr lang="en-US" sz="2000" i="1" u="sng" dirty="0" err="1" smtClean="0">
                <a:latin typeface="Calibri"/>
                <a:cs typeface="Calibri"/>
              </a:rPr>
              <a:t>İnsan</a:t>
            </a:r>
            <a:r>
              <a:rPr lang="en-US" sz="2000" i="1" u="sng" dirty="0" smtClean="0">
                <a:latin typeface="Calibri"/>
                <a:cs typeface="Calibri"/>
              </a:rPr>
              <a:t> </a:t>
            </a:r>
            <a:r>
              <a:rPr lang="en-US" sz="2000" i="1" u="sng" dirty="0" err="1" smtClean="0">
                <a:latin typeface="Calibri"/>
                <a:cs typeface="Calibri"/>
              </a:rPr>
              <a:t>hakları</a:t>
            </a:r>
            <a:endParaRPr lang="en-US" sz="2000" i="1" u="sng" dirty="0" smtClean="0">
              <a:latin typeface="Calibri"/>
              <a:cs typeface="Calibri"/>
            </a:endParaRPr>
          </a:p>
          <a:p>
            <a:pPr>
              <a:buFont typeface="Wingdings" charset="2"/>
              <a:buChar char="§"/>
            </a:pPr>
            <a:r>
              <a:rPr lang="en-US" i="1" dirty="0" smtClean="0">
                <a:latin typeface="Calibri"/>
                <a:cs typeface="Calibri"/>
              </a:rPr>
              <a:t>“</a:t>
            </a:r>
            <a:r>
              <a:rPr lang="en-US" sz="1800" i="1" dirty="0" smtClean="0">
                <a:latin typeface="Calibri"/>
                <a:cs typeface="Calibri"/>
              </a:rPr>
              <a:t>Acknowledging </a:t>
            </a:r>
            <a:r>
              <a:rPr lang="en-US" sz="1800" dirty="0">
                <a:latin typeface="Calibri"/>
                <a:cs typeface="Calibri"/>
              </a:rPr>
              <a:t>that climate change is a common concern of humankind, Parties should, when taking action to address climate change, respect, promote and consider their respective obligations on human rights, the right to health, the rights of indigenous peoples, local communities, migrants, children, persons with disabilities and people in vulnerable situations and the right to development, as well as gender equality, empowerment of women and intergenerational equity</a:t>
            </a:r>
            <a:r>
              <a:rPr lang="en-US" sz="1800" dirty="0" smtClean="0">
                <a:latin typeface="Calibri"/>
                <a:cs typeface="Calibri"/>
              </a:rPr>
              <a:t>,”</a:t>
            </a:r>
            <a:endParaRPr lang="en-US" sz="1800" dirty="0">
              <a:latin typeface="Calibri"/>
              <a:cs typeface="Calibri"/>
            </a:endParaRPr>
          </a:p>
        </p:txBody>
      </p:sp>
    </p:spTree>
    <p:extLst>
      <p:ext uri="{BB962C8B-B14F-4D97-AF65-F5344CB8AC3E}">
        <p14:creationId xmlns:p14="http://schemas.microsoft.com/office/powerpoint/2010/main" val="20976460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
            </a:r>
            <a:br>
              <a:rPr lang="en-US" sz="3200" dirty="0"/>
            </a:br>
            <a:r>
              <a:rPr lang="en-US" sz="3200" i="1" dirty="0" err="1" smtClean="0"/>
              <a:t>Giriş</a:t>
            </a:r>
            <a:r>
              <a:rPr lang="en-US" sz="3200" i="1" dirty="0" smtClean="0"/>
              <a:t> [Preamble]</a:t>
            </a:r>
            <a:endParaRPr lang="en-US" sz="3200" i="1" dirty="0"/>
          </a:p>
        </p:txBody>
      </p:sp>
      <p:sp>
        <p:nvSpPr>
          <p:cNvPr id="3" name="Content Placeholder 2"/>
          <p:cNvSpPr>
            <a:spLocks noGrp="1"/>
          </p:cNvSpPr>
          <p:nvPr>
            <p:ph idx="1"/>
          </p:nvPr>
        </p:nvSpPr>
        <p:spPr/>
        <p:txBody>
          <a:bodyPr>
            <a:normAutofit/>
          </a:bodyPr>
          <a:lstStyle/>
          <a:p>
            <a:pPr>
              <a:buFont typeface="Wingdings" charset="2"/>
              <a:buChar char="v"/>
            </a:pPr>
            <a:r>
              <a:rPr lang="en-US" sz="2000" b="1" u="sng" dirty="0" err="1" smtClean="0">
                <a:solidFill>
                  <a:srgbClr val="000000"/>
                </a:solidFill>
              </a:rPr>
              <a:t>Çalışma</a:t>
            </a:r>
            <a:r>
              <a:rPr lang="en-US" sz="2000" b="1" u="sng" dirty="0" smtClean="0">
                <a:solidFill>
                  <a:srgbClr val="000000"/>
                </a:solidFill>
              </a:rPr>
              <a:t> </a:t>
            </a:r>
            <a:r>
              <a:rPr lang="en-US" sz="2000" b="1" u="sng" dirty="0" err="1" smtClean="0">
                <a:solidFill>
                  <a:srgbClr val="000000"/>
                </a:solidFill>
              </a:rPr>
              <a:t>şartları</a:t>
            </a:r>
            <a:endParaRPr lang="en-US" sz="2000" b="1" u="sng" dirty="0" smtClean="0">
              <a:solidFill>
                <a:srgbClr val="000000"/>
              </a:solidFill>
            </a:endParaRPr>
          </a:p>
          <a:p>
            <a:pPr>
              <a:buFont typeface="Wingdings" charset="2"/>
              <a:buChar char="§"/>
            </a:pPr>
            <a:r>
              <a:rPr lang="en-US" sz="1800" i="1" dirty="0">
                <a:latin typeface="Calibri"/>
                <a:cs typeface="Calibri"/>
              </a:rPr>
              <a:t>Taking into account </a:t>
            </a:r>
            <a:r>
              <a:rPr lang="en-US" sz="1800" dirty="0">
                <a:latin typeface="Calibri"/>
                <a:cs typeface="Calibri"/>
              </a:rPr>
              <a:t>the imperatives of a </a:t>
            </a:r>
            <a:r>
              <a:rPr lang="en-US" sz="1800" b="1" u="sng" dirty="0">
                <a:latin typeface="Calibri"/>
                <a:cs typeface="Calibri"/>
              </a:rPr>
              <a:t>just transition of the workforce and the creation of decent work and quality jobs </a:t>
            </a:r>
            <a:r>
              <a:rPr lang="en-US" sz="1800" dirty="0">
                <a:latin typeface="Calibri"/>
                <a:cs typeface="Calibri"/>
              </a:rPr>
              <a:t>in accordance with nationally defined development priorities, </a:t>
            </a:r>
            <a:endParaRPr lang="en-US" sz="1800" dirty="0" smtClean="0">
              <a:latin typeface="Calibri"/>
              <a:cs typeface="Calibri"/>
            </a:endParaRPr>
          </a:p>
          <a:p>
            <a:pPr>
              <a:buFont typeface="Wingdings" charset="2"/>
              <a:buChar char="v"/>
            </a:pPr>
            <a:r>
              <a:rPr lang="en-US" sz="2000" b="1" u="sng" dirty="0" err="1">
                <a:solidFill>
                  <a:srgbClr val="000000"/>
                </a:solidFill>
                <a:latin typeface="Calibri"/>
                <a:cs typeface="Calibri"/>
              </a:rPr>
              <a:t>Yaşam</a:t>
            </a:r>
            <a:r>
              <a:rPr lang="en-US" sz="2000" b="1" u="sng" dirty="0">
                <a:solidFill>
                  <a:srgbClr val="000000"/>
                </a:solidFill>
                <a:latin typeface="Calibri"/>
                <a:cs typeface="Calibri"/>
              </a:rPr>
              <a:t> </a:t>
            </a:r>
            <a:r>
              <a:rPr lang="en-US" sz="2000" b="1" u="sng" dirty="0" err="1">
                <a:solidFill>
                  <a:srgbClr val="000000"/>
                </a:solidFill>
                <a:latin typeface="Calibri"/>
                <a:cs typeface="Calibri"/>
              </a:rPr>
              <a:t>tarzı</a:t>
            </a:r>
            <a:endParaRPr lang="en-US" sz="2000" b="1" u="sng" dirty="0">
              <a:solidFill>
                <a:srgbClr val="000000"/>
              </a:solidFill>
              <a:latin typeface="Calibri"/>
              <a:cs typeface="Calibri"/>
            </a:endParaRPr>
          </a:p>
          <a:p>
            <a:pPr>
              <a:buFont typeface="Wingdings" charset="2"/>
              <a:buChar char="§"/>
            </a:pPr>
            <a:r>
              <a:rPr lang="en-US" sz="1800" i="1" dirty="0">
                <a:latin typeface="Calibri"/>
                <a:cs typeface="Calibri"/>
              </a:rPr>
              <a:t>Also recognizing </a:t>
            </a:r>
            <a:r>
              <a:rPr lang="en-US" sz="1800" dirty="0">
                <a:latin typeface="Calibri"/>
                <a:cs typeface="Calibri"/>
              </a:rPr>
              <a:t>that </a:t>
            </a:r>
            <a:r>
              <a:rPr lang="en-US" sz="1800" b="1" u="sng" dirty="0">
                <a:latin typeface="Calibri"/>
                <a:cs typeface="Calibri"/>
              </a:rPr>
              <a:t>sustainable lifestyles and sustainable patterns of consumption and production, with developed country Partie</a:t>
            </a:r>
            <a:r>
              <a:rPr lang="en-US" sz="1800" dirty="0">
                <a:latin typeface="Calibri"/>
                <a:cs typeface="Calibri"/>
              </a:rPr>
              <a:t>s taking the lead, play an important role in addressing climate </a:t>
            </a:r>
            <a:r>
              <a:rPr lang="en-US" sz="1800" dirty="0" smtClean="0">
                <a:latin typeface="Calibri"/>
                <a:cs typeface="Calibri"/>
              </a:rPr>
              <a:t>change</a:t>
            </a:r>
            <a:endParaRPr lang="en-US" sz="1800" dirty="0">
              <a:latin typeface="Calibri"/>
              <a:cs typeface="Calibri"/>
            </a:endParaRPr>
          </a:p>
          <a:p>
            <a:pPr>
              <a:buFont typeface="Wingdings" charset="2"/>
              <a:buChar char="v"/>
            </a:pPr>
            <a:endParaRPr lang="en-US" sz="1800" dirty="0">
              <a:latin typeface="Calibri"/>
              <a:cs typeface="Calibri"/>
            </a:endParaRPr>
          </a:p>
        </p:txBody>
      </p:sp>
    </p:spTree>
    <p:extLst>
      <p:ext uri="{BB962C8B-B14F-4D97-AF65-F5344CB8AC3E}">
        <p14:creationId xmlns:p14="http://schemas.microsoft.com/office/powerpoint/2010/main" val="25761071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Paris </a:t>
            </a:r>
            <a:r>
              <a:rPr lang="en-US" sz="3200" dirty="0" err="1" smtClean="0"/>
              <a:t>Anlaşması</a:t>
            </a:r>
            <a:r>
              <a:rPr lang="en-US" sz="3200" dirty="0" smtClean="0"/>
              <a:t> </a:t>
            </a:r>
            <a:r>
              <a:rPr lang="en-US" sz="3200" dirty="0" err="1" smtClean="0"/>
              <a:t>ve</a:t>
            </a:r>
            <a:r>
              <a:rPr lang="en-US" sz="3200" dirty="0" smtClean="0"/>
              <a:t> </a:t>
            </a:r>
            <a:r>
              <a:rPr lang="en-US" sz="3200" dirty="0" err="1" smtClean="0"/>
              <a:t>Türkiye</a:t>
            </a:r>
            <a:endParaRPr lang="en-US" sz="3200" dirty="0"/>
          </a:p>
        </p:txBody>
      </p:sp>
      <p:sp>
        <p:nvSpPr>
          <p:cNvPr id="3" name="Content Placeholder 2"/>
          <p:cNvSpPr>
            <a:spLocks noGrp="1"/>
          </p:cNvSpPr>
          <p:nvPr>
            <p:ph idx="1"/>
          </p:nvPr>
        </p:nvSpPr>
        <p:spPr>
          <a:xfrm>
            <a:off x="1463040" y="1630947"/>
            <a:ext cx="6196405" cy="4092122"/>
          </a:xfrm>
        </p:spPr>
        <p:txBody>
          <a:bodyPr>
            <a:normAutofit fontScale="77500" lnSpcReduction="20000"/>
          </a:bodyPr>
          <a:lstStyle/>
          <a:p>
            <a:pPr>
              <a:spcBef>
                <a:spcPts val="200"/>
              </a:spcBef>
            </a:pPr>
            <a:r>
              <a:rPr lang="en-US" sz="2900" b="1" u="sng" dirty="0" err="1" smtClean="0">
                <a:latin typeface="Calibri"/>
                <a:cs typeface="Calibri"/>
              </a:rPr>
              <a:t>Madde</a:t>
            </a:r>
            <a:r>
              <a:rPr lang="en-US" sz="2900" b="1" u="sng" dirty="0" smtClean="0">
                <a:latin typeface="Calibri"/>
                <a:cs typeface="Calibri"/>
              </a:rPr>
              <a:t>  2  </a:t>
            </a:r>
          </a:p>
          <a:p>
            <a:pPr marL="0" indent="0">
              <a:spcBef>
                <a:spcPts val="200"/>
              </a:spcBef>
              <a:buNone/>
            </a:pPr>
            <a:endParaRPr lang="en-US" sz="1600" u="sng" dirty="0" smtClean="0">
              <a:latin typeface="Calibri"/>
              <a:cs typeface="Calibri"/>
            </a:endParaRPr>
          </a:p>
          <a:p>
            <a:pPr marL="0" indent="0">
              <a:spcBef>
                <a:spcPts val="600"/>
              </a:spcBef>
              <a:buNone/>
            </a:pPr>
            <a:r>
              <a:rPr lang="en-US" sz="1800" dirty="0" smtClean="0">
                <a:latin typeface="Calibri"/>
                <a:cs typeface="Calibri"/>
              </a:rPr>
              <a:t>1</a:t>
            </a:r>
            <a:r>
              <a:rPr lang="en-US" sz="1800" dirty="0">
                <a:latin typeface="Calibri"/>
                <a:cs typeface="Calibri"/>
              </a:rPr>
              <a:t>. This Agreement, in </a:t>
            </a:r>
            <a:r>
              <a:rPr lang="en-US" sz="1800" b="1" dirty="0">
                <a:latin typeface="Calibri"/>
                <a:cs typeface="Calibri"/>
              </a:rPr>
              <a:t>enhancing the implementation of the Convention</a:t>
            </a:r>
            <a:r>
              <a:rPr lang="en-US" sz="1800" dirty="0">
                <a:latin typeface="Calibri"/>
                <a:cs typeface="Calibri"/>
              </a:rPr>
              <a:t>, </a:t>
            </a:r>
            <a:r>
              <a:rPr lang="en-US" sz="1800" dirty="0">
                <a:solidFill>
                  <a:srgbClr val="0000FF"/>
                </a:solidFill>
                <a:latin typeface="Calibri"/>
                <a:cs typeface="Calibri"/>
              </a:rPr>
              <a:t>including its objective</a:t>
            </a:r>
            <a:r>
              <a:rPr lang="en-US" sz="1800" dirty="0">
                <a:latin typeface="Calibri"/>
                <a:cs typeface="Calibri"/>
              </a:rPr>
              <a:t>, aims to strengthen the global response to the threat of climate change, in the </a:t>
            </a:r>
            <a:r>
              <a:rPr lang="en-US" sz="1800" dirty="0">
                <a:solidFill>
                  <a:srgbClr val="0000FF"/>
                </a:solidFill>
                <a:latin typeface="Calibri"/>
                <a:cs typeface="Calibri"/>
              </a:rPr>
              <a:t>context of sustainable development and efforts to eradicate poverty</a:t>
            </a:r>
            <a:r>
              <a:rPr lang="en-US" sz="1800" dirty="0">
                <a:latin typeface="Calibri"/>
                <a:cs typeface="Calibri"/>
              </a:rPr>
              <a:t>, including by: </a:t>
            </a:r>
          </a:p>
          <a:p>
            <a:pPr marL="0" indent="0">
              <a:spcBef>
                <a:spcPts val="600"/>
              </a:spcBef>
              <a:buNone/>
            </a:pPr>
            <a:r>
              <a:rPr lang="en-US" sz="1800" dirty="0">
                <a:latin typeface="Calibri"/>
                <a:cs typeface="Calibri"/>
              </a:rPr>
              <a:t>(a</a:t>
            </a:r>
            <a:r>
              <a:rPr lang="en-US" sz="1800" b="1" dirty="0">
                <a:latin typeface="Calibri"/>
                <a:cs typeface="Calibri"/>
              </a:rPr>
              <a:t>) Holding the increase in the global average temperature to well below 2 °C above pre-industrial levels and to pursue efforts to limit the temperature increase to 1.5 °C above pre-industrial levels, recognizing that this would significantly reduce the risks and impacts of climate change; </a:t>
            </a:r>
          </a:p>
          <a:p>
            <a:pPr marL="0" indent="0">
              <a:spcBef>
                <a:spcPts val="600"/>
              </a:spcBef>
              <a:buNone/>
            </a:pPr>
            <a:r>
              <a:rPr lang="en-US" sz="1800" dirty="0">
                <a:latin typeface="Calibri"/>
                <a:cs typeface="Calibri"/>
              </a:rPr>
              <a:t>(b) Increasing the ability </a:t>
            </a:r>
            <a:r>
              <a:rPr lang="en-US" sz="1800" b="1" dirty="0">
                <a:latin typeface="Calibri"/>
                <a:cs typeface="Calibri"/>
              </a:rPr>
              <a:t>to adapt to the adverse impacts of climate change and foster climate resilience </a:t>
            </a:r>
            <a:r>
              <a:rPr lang="en-US" sz="1800" b="1" dirty="0">
                <a:solidFill>
                  <a:srgbClr val="FF0000"/>
                </a:solidFill>
                <a:latin typeface="Calibri"/>
                <a:cs typeface="Calibri"/>
              </a:rPr>
              <a:t>and low greenhouse gas emissions development</a:t>
            </a:r>
            <a:r>
              <a:rPr lang="en-US" sz="1800" dirty="0">
                <a:latin typeface="Calibri"/>
                <a:cs typeface="Calibri"/>
              </a:rPr>
              <a:t>, in a manner that does not threaten food production; [</a:t>
            </a:r>
            <a:r>
              <a:rPr lang="en-US" sz="1800" dirty="0" err="1">
                <a:solidFill>
                  <a:srgbClr val="0000FF"/>
                </a:solidFill>
                <a:latin typeface="Calibri"/>
                <a:cs typeface="Calibri"/>
              </a:rPr>
              <a:t>düşük</a:t>
            </a:r>
            <a:r>
              <a:rPr lang="en-US" sz="1800" dirty="0">
                <a:solidFill>
                  <a:srgbClr val="0000FF"/>
                </a:solidFill>
                <a:latin typeface="Calibri"/>
                <a:cs typeface="Calibri"/>
              </a:rPr>
              <a:t> sera </a:t>
            </a:r>
            <a:r>
              <a:rPr lang="en-US" sz="1800" dirty="0" err="1">
                <a:solidFill>
                  <a:srgbClr val="0000FF"/>
                </a:solidFill>
                <a:latin typeface="Calibri"/>
                <a:cs typeface="Calibri"/>
              </a:rPr>
              <a:t>gazı</a:t>
            </a:r>
            <a:r>
              <a:rPr lang="en-US" sz="1800" dirty="0">
                <a:solidFill>
                  <a:srgbClr val="0000FF"/>
                </a:solidFill>
                <a:latin typeface="Calibri"/>
                <a:cs typeface="Calibri"/>
              </a:rPr>
              <a:t> </a:t>
            </a:r>
            <a:r>
              <a:rPr lang="en-US" sz="1800" dirty="0" err="1">
                <a:solidFill>
                  <a:srgbClr val="0000FF"/>
                </a:solidFill>
                <a:latin typeface="Calibri"/>
                <a:cs typeface="Calibri"/>
              </a:rPr>
              <a:t>emisyon</a:t>
            </a:r>
            <a:r>
              <a:rPr lang="en-US" sz="1800" dirty="0">
                <a:solidFill>
                  <a:srgbClr val="0000FF"/>
                </a:solidFill>
                <a:latin typeface="Calibri"/>
                <a:cs typeface="Calibri"/>
              </a:rPr>
              <a:t> </a:t>
            </a:r>
            <a:r>
              <a:rPr lang="en-US" sz="1800" dirty="0" err="1">
                <a:solidFill>
                  <a:srgbClr val="0000FF"/>
                </a:solidFill>
                <a:latin typeface="Calibri"/>
                <a:cs typeface="Calibri"/>
              </a:rPr>
              <a:t>ve</a:t>
            </a:r>
            <a:r>
              <a:rPr lang="en-US" sz="1800" dirty="0">
                <a:solidFill>
                  <a:srgbClr val="0000FF"/>
                </a:solidFill>
                <a:latin typeface="Calibri"/>
                <a:cs typeface="Calibri"/>
              </a:rPr>
              <a:t> </a:t>
            </a:r>
            <a:r>
              <a:rPr lang="en-US" sz="1800" dirty="0" err="1">
                <a:solidFill>
                  <a:srgbClr val="0000FF"/>
                </a:solidFill>
                <a:latin typeface="Calibri"/>
                <a:cs typeface="Calibri"/>
              </a:rPr>
              <a:t>iklime</a:t>
            </a:r>
            <a:r>
              <a:rPr lang="en-US" sz="1800" dirty="0">
                <a:solidFill>
                  <a:srgbClr val="0000FF"/>
                </a:solidFill>
                <a:latin typeface="Calibri"/>
                <a:cs typeface="Calibri"/>
              </a:rPr>
              <a:t> </a:t>
            </a:r>
            <a:r>
              <a:rPr lang="en-US" sz="1800" dirty="0" err="1">
                <a:solidFill>
                  <a:srgbClr val="0000FF"/>
                </a:solidFill>
                <a:latin typeface="Calibri"/>
                <a:cs typeface="Calibri"/>
              </a:rPr>
              <a:t>dayanıklı</a:t>
            </a:r>
            <a:r>
              <a:rPr lang="en-US" sz="1800" dirty="0">
                <a:solidFill>
                  <a:srgbClr val="0000FF"/>
                </a:solidFill>
                <a:latin typeface="Calibri"/>
                <a:cs typeface="Calibri"/>
              </a:rPr>
              <a:t> </a:t>
            </a:r>
            <a:r>
              <a:rPr lang="en-US" sz="1800" dirty="0" err="1">
                <a:solidFill>
                  <a:srgbClr val="0000FF"/>
                </a:solidFill>
                <a:latin typeface="Calibri"/>
                <a:cs typeface="Calibri"/>
              </a:rPr>
              <a:t>kalkınma</a:t>
            </a:r>
            <a:r>
              <a:rPr lang="en-US" sz="1800" dirty="0">
                <a:solidFill>
                  <a:srgbClr val="0000FF"/>
                </a:solidFill>
                <a:latin typeface="Calibri"/>
                <a:cs typeface="Calibri"/>
              </a:rPr>
              <a:t>]</a:t>
            </a:r>
            <a:endParaRPr lang="en-US" sz="1800" dirty="0">
              <a:latin typeface="Calibri"/>
              <a:cs typeface="Calibri"/>
            </a:endParaRPr>
          </a:p>
          <a:p>
            <a:pPr marL="0" indent="0">
              <a:spcBef>
                <a:spcPts val="600"/>
              </a:spcBef>
              <a:buNone/>
            </a:pPr>
            <a:r>
              <a:rPr lang="en-US" sz="1800" dirty="0">
                <a:latin typeface="Calibri"/>
                <a:cs typeface="Calibri"/>
              </a:rPr>
              <a:t>(c) </a:t>
            </a:r>
            <a:r>
              <a:rPr lang="en-US" sz="1800" dirty="0">
                <a:solidFill>
                  <a:srgbClr val="FF0000"/>
                </a:solidFill>
                <a:latin typeface="Calibri"/>
                <a:cs typeface="Calibri"/>
              </a:rPr>
              <a:t>Making finance flows </a:t>
            </a:r>
            <a:r>
              <a:rPr lang="en-US" sz="1800" dirty="0">
                <a:latin typeface="Calibri"/>
                <a:cs typeface="Calibri"/>
              </a:rPr>
              <a:t>consistent with a pathway </a:t>
            </a:r>
            <a:r>
              <a:rPr lang="en-US" sz="1800" b="1" dirty="0">
                <a:solidFill>
                  <a:srgbClr val="FF0000"/>
                </a:solidFill>
                <a:latin typeface="Calibri"/>
                <a:cs typeface="Calibri"/>
              </a:rPr>
              <a:t>towards low greenhouse gas emissions and climate-resilient development</a:t>
            </a:r>
            <a:r>
              <a:rPr lang="en-US" sz="1800" dirty="0">
                <a:latin typeface="Calibri"/>
                <a:cs typeface="Calibri"/>
              </a:rPr>
              <a:t>. </a:t>
            </a:r>
            <a:r>
              <a:rPr lang="en-US" sz="1800" dirty="0" smtClean="0">
                <a:latin typeface="Calibri"/>
                <a:cs typeface="Calibri"/>
              </a:rPr>
              <a:t>[</a:t>
            </a:r>
            <a:r>
              <a:rPr lang="en-US" sz="1800" dirty="0" err="1" smtClean="0">
                <a:solidFill>
                  <a:srgbClr val="0000FF"/>
                </a:solidFill>
                <a:latin typeface="Calibri"/>
                <a:cs typeface="Calibri"/>
              </a:rPr>
              <a:t>düşük</a:t>
            </a:r>
            <a:r>
              <a:rPr lang="en-US" sz="1800" dirty="0" smtClean="0">
                <a:solidFill>
                  <a:srgbClr val="0000FF"/>
                </a:solidFill>
                <a:latin typeface="Calibri"/>
                <a:cs typeface="Calibri"/>
              </a:rPr>
              <a:t> sera </a:t>
            </a:r>
            <a:r>
              <a:rPr lang="en-US" sz="1800" dirty="0" err="1" smtClean="0">
                <a:solidFill>
                  <a:srgbClr val="0000FF"/>
                </a:solidFill>
                <a:latin typeface="Calibri"/>
                <a:cs typeface="Calibri"/>
              </a:rPr>
              <a:t>gazı</a:t>
            </a:r>
            <a:r>
              <a:rPr lang="en-US" sz="1800" dirty="0" smtClean="0">
                <a:solidFill>
                  <a:srgbClr val="0000FF"/>
                </a:solidFill>
                <a:latin typeface="Calibri"/>
                <a:cs typeface="Calibri"/>
              </a:rPr>
              <a:t> </a:t>
            </a:r>
            <a:r>
              <a:rPr lang="en-US" sz="1800" dirty="0" err="1" smtClean="0">
                <a:solidFill>
                  <a:srgbClr val="0000FF"/>
                </a:solidFill>
                <a:latin typeface="Calibri"/>
                <a:cs typeface="Calibri"/>
              </a:rPr>
              <a:t>emisyon</a:t>
            </a:r>
            <a:r>
              <a:rPr lang="en-US" sz="1800" dirty="0" smtClean="0">
                <a:solidFill>
                  <a:srgbClr val="0000FF"/>
                </a:solidFill>
                <a:latin typeface="Calibri"/>
                <a:cs typeface="Calibri"/>
              </a:rPr>
              <a:t> </a:t>
            </a:r>
            <a:r>
              <a:rPr lang="en-US" sz="1800" dirty="0" err="1" smtClean="0">
                <a:solidFill>
                  <a:srgbClr val="0000FF"/>
                </a:solidFill>
                <a:latin typeface="Calibri"/>
                <a:cs typeface="Calibri"/>
              </a:rPr>
              <a:t>ve</a:t>
            </a:r>
            <a:r>
              <a:rPr lang="en-US" sz="1800" dirty="0" smtClean="0">
                <a:solidFill>
                  <a:srgbClr val="0000FF"/>
                </a:solidFill>
                <a:latin typeface="Calibri"/>
                <a:cs typeface="Calibri"/>
              </a:rPr>
              <a:t> </a:t>
            </a:r>
            <a:r>
              <a:rPr lang="en-US" sz="1800" dirty="0" err="1" smtClean="0">
                <a:solidFill>
                  <a:srgbClr val="0000FF"/>
                </a:solidFill>
                <a:latin typeface="Calibri"/>
                <a:cs typeface="Calibri"/>
              </a:rPr>
              <a:t>iklime</a:t>
            </a:r>
            <a:r>
              <a:rPr lang="en-US" sz="1800" dirty="0" smtClean="0">
                <a:solidFill>
                  <a:srgbClr val="0000FF"/>
                </a:solidFill>
                <a:latin typeface="Calibri"/>
                <a:cs typeface="Calibri"/>
              </a:rPr>
              <a:t> </a:t>
            </a:r>
            <a:r>
              <a:rPr lang="en-US" sz="1800" dirty="0" err="1" smtClean="0">
                <a:solidFill>
                  <a:srgbClr val="0000FF"/>
                </a:solidFill>
                <a:latin typeface="Calibri"/>
                <a:cs typeface="Calibri"/>
              </a:rPr>
              <a:t>dayanıklı</a:t>
            </a:r>
            <a:r>
              <a:rPr lang="en-US" sz="1800" dirty="0" smtClean="0">
                <a:solidFill>
                  <a:srgbClr val="0000FF"/>
                </a:solidFill>
                <a:latin typeface="Calibri"/>
                <a:cs typeface="Calibri"/>
              </a:rPr>
              <a:t> </a:t>
            </a:r>
            <a:r>
              <a:rPr lang="en-US" sz="1800" dirty="0" err="1" smtClean="0">
                <a:solidFill>
                  <a:srgbClr val="0000FF"/>
                </a:solidFill>
                <a:latin typeface="Calibri"/>
                <a:cs typeface="Calibri"/>
              </a:rPr>
              <a:t>kalkınma</a:t>
            </a:r>
            <a:r>
              <a:rPr lang="en-US" sz="1800" dirty="0" smtClean="0">
                <a:solidFill>
                  <a:srgbClr val="0000FF"/>
                </a:solidFill>
                <a:latin typeface="Calibri"/>
                <a:cs typeface="Calibri"/>
              </a:rPr>
              <a:t>]</a:t>
            </a:r>
            <a:endParaRPr lang="en-US" sz="1800" dirty="0">
              <a:latin typeface="Calibri"/>
              <a:cs typeface="Calibri"/>
            </a:endParaRPr>
          </a:p>
          <a:p>
            <a:pPr marL="0" indent="0">
              <a:spcBef>
                <a:spcPts val="600"/>
              </a:spcBef>
              <a:buNone/>
            </a:pPr>
            <a:r>
              <a:rPr lang="en-US" sz="1800" dirty="0">
                <a:latin typeface="Calibri"/>
                <a:cs typeface="Calibri"/>
              </a:rPr>
              <a:t>2. This Agreement will be implemented to reflect equity and the </a:t>
            </a:r>
            <a:r>
              <a:rPr lang="en-US" sz="1800" b="1" dirty="0">
                <a:latin typeface="Calibri"/>
                <a:cs typeface="Calibri"/>
              </a:rPr>
              <a:t>principle of common but differentiated responsibilities and respective capabilities, in the light of different national circumstances </a:t>
            </a:r>
          </a:p>
        </p:txBody>
      </p:sp>
    </p:spTree>
    <p:extLst>
      <p:ext uri="{BB962C8B-B14F-4D97-AF65-F5344CB8AC3E}">
        <p14:creationId xmlns:p14="http://schemas.microsoft.com/office/powerpoint/2010/main" val="340941216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Paris </a:t>
            </a:r>
            <a:r>
              <a:rPr lang="en-US" sz="3200" dirty="0" err="1" smtClean="0"/>
              <a:t>Anlaşmasıve</a:t>
            </a:r>
            <a:r>
              <a:rPr lang="en-US" sz="3200" dirty="0" smtClean="0"/>
              <a:t> </a:t>
            </a:r>
            <a:r>
              <a:rPr lang="en-US" sz="3200" dirty="0" err="1" smtClean="0"/>
              <a:t>Türkiye</a:t>
            </a:r>
            <a:r>
              <a:rPr lang="en-US" sz="3200" dirty="0" smtClean="0"/>
              <a:t> </a:t>
            </a:r>
            <a:endParaRPr lang="en-US" sz="3200" dirty="0"/>
          </a:p>
        </p:txBody>
      </p:sp>
      <p:sp>
        <p:nvSpPr>
          <p:cNvPr id="3" name="Content Placeholder 2"/>
          <p:cNvSpPr>
            <a:spLocks noGrp="1"/>
          </p:cNvSpPr>
          <p:nvPr>
            <p:ph idx="1"/>
          </p:nvPr>
        </p:nvSpPr>
        <p:spPr/>
        <p:txBody>
          <a:bodyPr>
            <a:normAutofit/>
          </a:bodyPr>
          <a:lstStyle/>
          <a:p>
            <a:pPr>
              <a:buFont typeface="Wingdings" charset="2"/>
              <a:buChar char="v"/>
            </a:pPr>
            <a:r>
              <a:rPr lang="en-US" sz="2000" b="1" dirty="0" err="1" smtClean="0">
                <a:latin typeface="Calibri"/>
                <a:cs typeface="Calibri"/>
              </a:rPr>
              <a:t>Madde</a:t>
            </a:r>
            <a:r>
              <a:rPr lang="en-US" sz="2000" b="1" dirty="0" smtClean="0">
                <a:latin typeface="Calibri"/>
                <a:cs typeface="Calibri"/>
              </a:rPr>
              <a:t> 3 (NDC) (</a:t>
            </a:r>
            <a:r>
              <a:rPr lang="en-US" sz="2000" b="1" dirty="0" err="1" smtClean="0">
                <a:latin typeface="Calibri"/>
                <a:cs typeface="Calibri"/>
              </a:rPr>
              <a:t>Ulusal</a:t>
            </a:r>
            <a:r>
              <a:rPr lang="en-US" sz="2000" b="1" dirty="0" smtClean="0">
                <a:latin typeface="Calibri"/>
                <a:cs typeface="Calibri"/>
              </a:rPr>
              <a:t> </a:t>
            </a:r>
            <a:r>
              <a:rPr lang="en-US" sz="2000" b="1" dirty="0" err="1" smtClean="0">
                <a:latin typeface="Calibri"/>
                <a:cs typeface="Calibri"/>
              </a:rPr>
              <a:t>katkı</a:t>
            </a:r>
            <a:r>
              <a:rPr lang="en-US" sz="2000" b="1" dirty="0" smtClean="0">
                <a:latin typeface="Calibri"/>
                <a:cs typeface="Calibri"/>
              </a:rPr>
              <a:t> </a:t>
            </a:r>
            <a:r>
              <a:rPr lang="en-US" sz="2000" b="1" dirty="0" err="1" smtClean="0">
                <a:latin typeface="Calibri"/>
                <a:cs typeface="Calibri"/>
              </a:rPr>
              <a:t>beyanı</a:t>
            </a:r>
            <a:r>
              <a:rPr lang="en-US" sz="2000" b="1" dirty="0" smtClean="0">
                <a:latin typeface="Calibri"/>
                <a:cs typeface="Calibri"/>
              </a:rPr>
              <a:t>) </a:t>
            </a:r>
            <a:endParaRPr lang="en-US" sz="2000" dirty="0" smtClean="0">
              <a:latin typeface="Calibri"/>
              <a:cs typeface="Calibri"/>
            </a:endParaRPr>
          </a:p>
          <a:p>
            <a:pPr>
              <a:buFont typeface="Wingdings" charset="2"/>
              <a:buChar char="§"/>
            </a:pPr>
            <a:r>
              <a:rPr lang="en-US" sz="1800" dirty="0" smtClean="0">
                <a:latin typeface="Calibri"/>
                <a:cs typeface="Calibri"/>
              </a:rPr>
              <a:t>As </a:t>
            </a:r>
            <a:r>
              <a:rPr lang="en-US" sz="1800" b="1" dirty="0">
                <a:solidFill>
                  <a:srgbClr val="FF0000"/>
                </a:solidFill>
                <a:latin typeface="Calibri"/>
                <a:cs typeface="Calibri"/>
              </a:rPr>
              <a:t>nationally determined contributions </a:t>
            </a:r>
            <a:r>
              <a:rPr lang="en-US" sz="1800" dirty="0">
                <a:latin typeface="Calibri"/>
                <a:cs typeface="Calibri"/>
              </a:rPr>
              <a:t>to the global response to climate change, </a:t>
            </a:r>
            <a:r>
              <a:rPr lang="en-US" sz="1800" b="1" u="sng" dirty="0">
                <a:latin typeface="Calibri"/>
                <a:cs typeface="Calibri"/>
              </a:rPr>
              <a:t>all Parties </a:t>
            </a:r>
            <a:r>
              <a:rPr lang="en-US" sz="1800" b="1" dirty="0">
                <a:solidFill>
                  <a:srgbClr val="0000FF"/>
                </a:solidFill>
                <a:latin typeface="Calibri"/>
                <a:cs typeface="Calibri"/>
              </a:rPr>
              <a:t>are to </a:t>
            </a:r>
            <a:r>
              <a:rPr lang="en-US" sz="1800" dirty="0">
                <a:latin typeface="Calibri"/>
                <a:cs typeface="Calibri"/>
              </a:rPr>
              <a:t>undertake and communicate</a:t>
            </a:r>
            <a:r>
              <a:rPr lang="en-US" sz="1800" u="sng" dirty="0">
                <a:latin typeface="Calibri"/>
                <a:cs typeface="Calibri"/>
              </a:rPr>
              <a:t> </a:t>
            </a:r>
            <a:r>
              <a:rPr lang="en-US" sz="1800" u="sng" dirty="0">
                <a:solidFill>
                  <a:srgbClr val="0000FF"/>
                </a:solidFill>
                <a:latin typeface="Calibri"/>
                <a:cs typeface="Calibri"/>
              </a:rPr>
              <a:t>ambitious efforts </a:t>
            </a:r>
            <a:r>
              <a:rPr lang="en-US" sz="1800" u="sng" dirty="0" smtClean="0">
                <a:solidFill>
                  <a:srgbClr val="0000FF"/>
                </a:solidFill>
                <a:latin typeface="Calibri"/>
                <a:cs typeface="Calibri"/>
              </a:rPr>
              <a:t>….</a:t>
            </a:r>
            <a:r>
              <a:rPr lang="en-US" sz="1800" u="sng" dirty="0" smtClean="0">
                <a:latin typeface="Calibri"/>
                <a:cs typeface="Calibri"/>
              </a:rPr>
              <a:t> </a:t>
            </a:r>
            <a:r>
              <a:rPr lang="en-US" sz="1800" dirty="0" smtClean="0">
                <a:latin typeface="Calibri"/>
                <a:cs typeface="Calibri"/>
              </a:rPr>
              <a:t>with </a:t>
            </a:r>
            <a:r>
              <a:rPr lang="en-US" sz="1800" dirty="0">
                <a:latin typeface="Calibri"/>
                <a:cs typeface="Calibri"/>
              </a:rPr>
              <a:t>the view to achieving the purpose of this Agreement as set out in Article 2. </a:t>
            </a:r>
            <a:endParaRPr lang="en-US" sz="1800" dirty="0" smtClean="0">
              <a:latin typeface="Calibri"/>
              <a:cs typeface="Calibri"/>
            </a:endParaRPr>
          </a:p>
          <a:p>
            <a:pPr>
              <a:buFont typeface="Wingdings" charset="2"/>
              <a:buChar char="§"/>
            </a:pPr>
            <a:r>
              <a:rPr lang="en-US" sz="1800" dirty="0" smtClean="0">
                <a:latin typeface="Calibri"/>
                <a:cs typeface="Calibri"/>
              </a:rPr>
              <a:t>The </a:t>
            </a:r>
            <a:r>
              <a:rPr lang="en-US" sz="1800" dirty="0">
                <a:latin typeface="Calibri"/>
                <a:cs typeface="Calibri"/>
              </a:rPr>
              <a:t>efforts of all Parties </a:t>
            </a:r>
            <a:r>
              <a:rPr lang="en-US" sz="1800" dirty="0">
                <a:solidFill>
                  <a:srgbClr val="000000"/>
                </a:solidFill>
                <a:latin typeface="Calibri"/>
                <a:cs typeface="Calibri"/>
              </a:rPr>
              <a:t>will represent a </a:t>
            </a:r>
            <a:r>
              <a:rPr lang="en-US" sz="1800" u="sng" dirty="0">
                <a:solidFill>
                  <a:srgbClr val="0000FF"/>
                </a:solidFill>
                <a:latin typeface="Calibri"/>
                <a:cs typeface="Calibri"/>
              </a:rPr>
              <a:t>progression over tim</a:t>
            </a:r>
            <a:r>
              <a:rPr lang="en-US" sz="1800" dirty="0">
                <a:solidFill>
                  <a:srgbClr val="0000FF"/>
                </a:solidFill>
                <a:latin typeface="Calibri"/>
                <a:cs typeface="Calibri"/>
              </a:rPr>
              <a:t>e,</a:t>
            </a:r>
            <a:r>
              <a:rPr lang="en-US" sz="1800" dirty="0">
                <a:latin typeface="Calibri"/>
                <a:cs typeface="Calibri"/>
              </a:rPr>
              <a:t> while recognizing the </a:t>
            </a:r>
            <a:r>
              <a:rPr lang="en-US" sz="1800" b="1" dirty="0">
                <a:solidFill>
                  <a:srgbClr val="3366FF"/>
                </a:solidFill>
                <a:latin typeface="Calibri"/>
                <a:cs typeface="Calibri"/>
              </a:rPr>
              <a:t>need to support developing country Parties for the effective implementation </a:t>
            </a:r>
            <a:r>
              <a:rPr lang="en-US" sz="1800" dirty="0">
                <a:latin typeface="Calibri"/>
                <a:cs typeface="Calibri"/>
              </a:rPr>
              <a:t>of this Agreement. </a:t>
            </a:r>
          </a:p>
        </p:txBody>
      </p:sp>
    </p:spTree>
    <p:extLst>
      <p:ext uri="{BB962C8B-B14F-4D97-AF65-F5344CB8AC3E}">
        <p14:creationId xmlns:p14="http://schemas.microsoft.com/office/powerpoint/2010/main" val="23989610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Paris </a:t>
            </a:r>
            <a:r>
              <a:rPr lang="en-US" sz="3200" dirty="0" err="1"/>
              <a:t>Anlaşması</a:t>
            </a:r>
            <a:r>
              <a:rPr lang="en-US" sz="3200" dirty="0"/>
              <a:t> </a:t>
            </a:r>
            <a:r>
              <a:rPr lang="en-US" sz="3200" dirty="0" err="1"/>
              <a:t>ve</a:t>
            </a:r>
            <a:r>
              <a:rPr lang="en-US" sz="3200" dirty="0"/>
              <a:t> </a:t>
            </a:r>
            <a:r>
              <a:rPr lang="en-US" sz="3200" dirty="0" err="1"/>
              <a:t>Türkiye</a:t>
            </a:r>
            <a:endParaRPr lang="en-US" sz="3200" dirty="0"/>
          </a:p>
        </p:txBody>
      </p:sp>
      <p:sp>
        <p:nvSpPr>
          <p:cNvPr id="3" name="Content Placeholder 2"/>
          <p:cNvSpPr>
            <a:spLocks noGrp="1"/>
          </p:cNvSpPr>
          <p:nvPr>
            <p:ph idx="1"/>
          </p:nvPr>
        </p:nvSpPr>
        <p:spPr>
          <a:xfrm>
            <a:off x="1463040" y="1778000"/>
            <a:ext cx="6196405" cy="3945069"/>
          </a:xfrm>
        </p:spPr>
        <p:txBody>
          <a:bodyPr>
            <a:normAutofit/>
          </a:bodyPr>
          <a:lstStyle/>
          <a:p>
            <a:pPr>
              <a:buFont typeface="Wingdings" charset="2"/>
              <a:buChar char="v"/>
            </a:pPr>
            <a:r>
              <a:rPr lang="en-US" sz="2200" b="1" dirty="0" err="1" smtClean="0">
                <a:latin typeface="Calibri"/>
                <a:cs typeface="Calibri"/>
              </a:rPr>
              <a:t>Madde</a:t>
            </a:r>
            <a:r>
              <a:rPr lang="en-US" sz="2200" b="1" dirty="0" smtClean="0">
                <a:latin typeface="Calibri"/>
                <a:cs typeface="Calibri"/>
              </a:rPr>
              <a:t> 4  [ </a:t>
            </a:r>
            <a:r>
              <a:rPr lang="en-US" sz="2200" b="1" dirty="0" err="1" smtClean="0">
                <a:latin typeface="Calibri"/>
                <a:cs typeface="Calibri"/>
              </a:rPr>
              <a:t>AZALT</a:t>
            </a:r>
            <a:r>
              <a:rPr lang="en-US" sz="3500" b="1" dirty="0" err="1" smtClean="0">
                <a:latin typeface="Calibri"/>
                <a:cs typeface="Calibri"/>
              </a:rPr>
              <a:t>ı</a:t>
            </a:r>
            <a:r>
              <a:rPr lang="en-US" sz="2200" b="1" dirty="0" err="1" smtClean="0">
                <a:latin typeface="Calibri"/>
                <a:cs typeface="Calibri"/>
              </a:rPr>
              <a:t>M</a:t>
            </a:r>
            <a:r>
              <a:rPr lang="en-US" sz="2200" b="1" dirty="0" smtClean="0">
                <a:latin typeface="Calibri"/>
                <a:cs typeface="Calibri"/>
              </a:rPr>
              <a:t>]:  </a:t>
            </a:r>
            <a:r>
              <a:rPr lang="en-US" sz="2200" b="1" dirty="0" err="1" smtClean="0">
                <a:solidFill>
                  <a:srgbClr val="FF0000"/>
                </a:solidFill>
                <a:latin typeface="Calibri"/>
                <a:cs typeface="Calibri"/>
              </a:rPr>
              <a:t>Taahhüt</a:t>
            </a:r>
            <a:r>
              <a:rPr lang="en-US" sz="2200" b="1" dirty="0" smtClean="0">
                <a:solidFill>
                  <a:srgbClr val="FF0000"/>
                </a:solidFill>
                <a:latin typeface="Calibri"/>
                <a:cs typeface="Calibri"/>
              </a:rPr>
              <a:t> </a:t>
            </a:r>
            <a:r>
              <a:rPr lang="en-US" sz="2200" b="1" dirty="0" err="1" smtClean="0">
                <a:solidFill>
                  <a:srgbClr val="FF0000"/>
                </a:solidFill>
                <a:latin typeface="Calibri"/>
                <a:cs typeface="Calibri"/>
              </a:rPr>
              <a:t>yok</a:t>
            </a:r>
            <a:r>
              <a:rPr lang="en-US" sz="2200" b="1" dirty="0" smtClean="0">
                <a:solidFill>
                  <a:srgbClr val="FF0000"/>
                </a:solidFill>
                <a:latin typeface="Calibri"/>
                <a:cs typeface="Calibri"/>
              </a:rPr>
              <a:t>!</a:t>
            </a:r>
            <a:endParaRPr lang="en-US" sz="2200" b="1" dirty="0" smtClean="0">
              <a:latin typeface="Calibri"/>
              <a:cs typeface="Calibri"/>
            </a:endParaRPr>
          </a:p>
          <a:p>
            <a:pPr marL="0" indent="0">
              <a:buNone/>
            </a:pPr>
            <a:r>
              <a:rPr lang="en-US" sz="1800" b="1" dirty="0" smtClean="0">
                <a:latin typeface="Calibri"/>
                <a:cs typeface="Calibri"/>
              </a:rPr>
              <a:t>4 (2). </a:t>
            </a:r>
          </a:p>
          <a:p>
            <a:pPr>
              <a:buFont typeface="Wingdings" charset="2"/>
              <a:buChar char="§"/>
            </a:pPr>
            <a:r>
              <a:rPr lang="en-US" sz="1800" b="1" u="sng" dirty="0" smtClean="0">
                <a:solidFill>
                  <a:srgbClr val="3366FF"/>
                </a:solidFill>
                <a:latin typeface="Calibri"/>
                <a:cs typeface="Calibri"/>
              </a:rPr>
              <a:t>Each</a:t>
            </a:r>
            <a:r>
              <a:rPr lang="en-US" sz="1800" b="1" u="sng" dirty="0" smtClean="0">
                <a:latin typeface="Calibri"/>
                <a:cs typeface="Calibri"/>
              </a:rPr>
              <a:t> </a:t>
            </a:r>
            <a:r>
              <a:rPr lang="en-US" sz="1800" dirty="0" smtClean="0">
                <a:latin typeface="Calibri"/>
                <a:cs typeface="Calibri"/>
              </a:rPr>
              <a:t>Party shall prepare, communicate </a:t>
            </a:r>
            <a:r>
              <a:rPr lang="en-US" sz="1800" dirty="0">
                <a:latin typeface="Calibri"/>
                <a:cs typeface="Calibri"/>
              </a:rPr>
              <a:t>and maintain </a:t>
            </a:r>
            <a:r>
              <a:rPr lang="en-US" sz="1800" dirty="0">
                <a:solidFill>
                  <a:srgbClr val="3366FF"/>
                </a:solidFill>
                <a:latin typeface="Calibri"/>
                <a:cs typeface="Calibri"/>
              </a:rPr>
              <a:t>successive </a:t>
            </a:r>
            <a:r>
              <a:rPr lang="en-US" sz="1800" b="1" dirty="0">
                <a:latin typeface="Calibri"/>
                <a:cs typeface="Calibri"/>
              </a:rPr>
              <a:t>nationally determined </a:t>
            </a:r>
            <a:r>
              <a:rPr lang="en-US" sz="1800" b="1" dirty="0" smtClean="0">
                <a:latin typeface="Calibri"/>
                <a:cs typeface="Calibri"/>
              </a:rPr>
              <a:t>contributions </a:t>
            </a:r>
            <a:r>
              <a:rPr lang="en-US" sz="1800" b="1" dirty="0" smtClean="0">
                <a:solidFill>
                  <a:srgbClr val="FF0000"/>
                </a:solidFill>
                <a:latin typeface="Calibri"/>
                <a:cs typeface="Calibri"/>
              </a:rPr>
              <a:t>[</a:t>
            </a:r>
            <a:r>
              <a:rPr lang="en-US" sz="1800" b="1" dirty="0" err="1" smtClean="0">
                <a:solidFill>
                  <a:srgbClr val="FF0000"/>
                </a:solidFill>
                <a:latin typeface="Calibri"/>
                <a:cs typeface="Calibri"/>
              </a:rPr>
              <a:t>ulusal</a:t>
            </a:r>
            <a:r>
              <a:rPr lang="en-US" sz="1800" b="1" dirty="0" smtClean="0">
                <a:solidFill>
                  <a:srgbClr val="FF0000"/>
                </a:solidFill>
                <a:latin typeface="Calibri"/>
                <a:cs typeface="Calibri"/>
              </a:rPr>
              <a:t> </a:t>
            </a:r>
            <a:r>
              <a:rPr lang="en-US" sz="1800" b="1" dirty="0" err="1" smtClean="0">
                <a:solidFill>
                  <a:srgbClr val="FF0000"/>
                </a:solidFill>
                <a:latin typeface="Calibri"/>
                <a:cs typeface="Calibri"/>
              </a:rPr>
              <a:t>olarak</a:t>
            </a:r>
            <a:r>
              <a:rPr lang="en-US" sz="1800" b="1" dirty="0" smtClean="0">
                <a:solidFill>
                  <a:srgbClr val="FF0000"/>
                </a:solidFill>
                <a:latin typeface="Calibri"/>
                <a:cs typeface="Calibri"/>
              </a:rPr>
              <a:t> </a:t>
            </a:r>
            <a:r>
              <a:rPr lang="en-US" sz="1800" b="1" dirty="0" err="1" smtClean="0">
                <a:solidFill>
                  <a:srgbClr val="FF0000"/>
                </a:solidFill>
                <a:latin typeface="Calibri"/>
                <a:cs typeface="Calibri"/>
              </a:rPr>
              <a:t>belirlenmiş</a:t>
            </a:r>
            <a:r>
              <a:rPr lang="en-US" sz="1800" b="1" dirty="0" smtClean="0">
                <a:solidFill>
                  <a:srgbClr val="FF0000"/>
                </a:solidFill>
                <a:latin typeface="Calibri"/>
                <a:cs typeface="Calibri"/>
              </a:rPr>
              <a:t> </a:t>
            </a:r>
            <a:r>
              <a:rPr lang="en-US" sz="1800" b="1" dirty="0" err="1" smtClean="0">
                <a:solidFill>
                  <a:srgbClr val="FF0000"/>
                </a:solidFill>
                <a:latin typeface="Calibri"/>
                <a:cs typeface="Calibri"/>
              </a:rPr>
              <a:t>katkılar</a:t>
            </a:r>
            <a:r>
              <a:rPr lang="en-US" sz="1800" b="1" dirty="0" smtClean="0">
                <a:solidFill>
                  <a:srgbClr val="FF0000"/>
                </a:solidFill>
                <a:latin typeface="Calibri"/>
                <a:cs typeface="Calibri"/>
              </a:rPr>
              <a:t>]</a:t>
            </a:r>
            <a:r>
              <a:rPr lang="en-US" sz="1800" b="1" dirty="0" smtClean="0">
                <a:latin typeface="Calibri"/>
                <a:cs typeface="Calibri"/>
              </a:rPr>
              <a:t> </a:t>
            </a:r>
            <a:r>
              <a:rPr lang="en-US" sz="1800" dirty="0">
                <a:latin typeface="Calibri"/>
                <a:cs typeface="Calibri"/>
              </a:rPr>
              <a:t>that it intends to achieve. </a:t>
            </a:r>
            <a:endParaRPr lang="en-US" sz="1800" dirty="0" smtClean="0">
              <a:latin typeface="Calibri"/>
              <a:cs typeface="Calibri"/>
            </a:endParaRPr>
          </a:p>
          <a:p>
            <a:pPr marL="0" indent="0">
              <a:buNone/>
            </a:pPr>
            <a:endParaRPr lang="en-US" sz="1800" dirty="0" smtClean="0">
              <a:latin typeface="Calibri"/>
              <a:cs typeface="Calibri"/>
            </a:endParaRPr>
          </a:p>
          <a:p>
            <a:pPr>
              <a:buFont typeface="Wingdings" charset="2"/>
              <a:buChar char="§"/>
            </a:pPr>
            <a:r>
              <a:rPr lang="en-US" sz="1800" dirty="0" smtClean="0">
                <a:latin typeface="Calibri"/>
                <a:cs typeface="Calibri"/>
              </a:rPr>
              <a:t>Parties </a:t>
            </a:r>
            <a:r>
              <a:rPr lang="en-US" sz="1800" b="1" u="sng" dirty="0">
                <a:solidFill>
                  <a:srgbClr val="0000FF"/>
                </a:solidFill>
                <a:latin typeface="Calibri"/>
                <a:cs typeface="Calibri"/>
              </a:rPr>
              <a:t>shall</a:t>
            </a:r>
            <a:r>
              <a:rPr lang="en-US" sz="1800" b="1" u="sng" dirty="0">
                <a:solidFill>
                  <a:srgbClr val="3366FF"/>
                </a:solidFill>
                <a:latin typeface="Calibri"/>
                <a:cs typeface="Calibri"/>
              </a:rPr>
              <a:t> pursue domestic </a:t>
            </a:r>
            <a:r>
              <a:rPr lang="en-US" sz="1800" b="1" u="sng" dirty="0" smtClean="0">
                <a:solidFill>
                  <a:srgbClr val="3366FF"/>
                </a:solidFill>
                <a:latin typeface="Calibri"/>
                <a:cs typeface="Calibri"/>
              </a:rPr>
              <a:t>mitigation </a:t>
            </a:r>
            <a:r>
              <a:rPr lang="en-US" sz="1800" b="1" dirty="0" smtClean="0">
                <a:solidFill>
                  <a:srgbClr val="FF0000"/>
                </a:solidFill>
                <a:latin typeface="Calibri"/>
                <a:cs typeface="Calibri"/>
              </a:rPr>
              <a:t>[</a:t>
            </a:r>
            <a:r>
              <a:rPr lang="en-US" sz="1800" b="1" dirty="0" err="1" smtClean="0">
                <a:solidFill>
                  <a:srgbClr val="FF0000"/>
                </a:solidFill>
                <a:latin typeface="Calibri"/>
                <a:cs typeface="Calibri"/>
              </a:rPr>
              <a:t>ulusal</a:t>
            </a:r>
            <a:r>
              <a:rPr lang="en-US" sz="1800" b="1" dirty="0" smtClean="0">
                <a:solidFill>
                  <a:srgbClr val="FF0000"/>
                </a:solidFill>
                <a:latin typeface="Calibri"/>
                <a:cs typeface="Calibri"/>
              </a:rPr>
              <a:t> </a:t>
            </a:r>
            <a:r>
              <a:rPr lang="en-US" sz="1800" b="1" dirty="0" err="1" smtClean="0">
                <a:solidFill>
                  <a:srgbClr val="FF0000"/>
                </a:solidFill>
                <a:latin typeface="Calibri"/>
                <a:cs typeface="Calibri"/>
              </a:rPr>
              <a:t>azaltım</a:t>
            </a:r>
            <a:r>
              <a:rPr lang="en-US" sz="1800" b="1" dirty="0" smtClean="0">
                <a:solidFill>
                  <a:srgbClr val="FF0000"/>
                </a:solidFill>
                <a:latin typeface="Calibri"/>
                <a:cs typeface="Calibri"/>
              </a:rPr>
              <a:t> </a:t>
            </a:r>
            <a:r>
              <a:rPr lang="en-US" sz="1800" b="1" dirty="0" err="1" smtClean="0">
                <a:solidFill>
                  <a:srgbClr val="FF0000"/>
                </a:solidFill>
                <a:latin typeface="Calibri"/>
                <a:cs typeface="Calibri"/>
              </a:rPr>
              <a:t>uygulamalar</a:t>
            </a:r>
            <a:r>
              <a:rPr lang="en-US" sz="1800" b="1" dirty="0" smtClean="0">
                <a:solidFill>
                  <a:srgbClr val="FF0000"/>
                </a:solidFill>
                <a:latin typeface="Calibri"/>
                <a:cs typeface="Calibri"/>
              </a:rPr>
              <a:t> </a:t>
            </a:r>
            <a:r>
              <a:rPr lang="en-US" sz="1800" b="1" dirty="0" err="1" smtClean="0">
                <a:solidFill>
                  <a:srgbClr val="FF0000"/>
                </a:solidFill>
                <a:latin typeface="Calibri"/>
                <a:cs typeface="Calibri"/>
              </a:rPr>
              <a:t>taahhütü</a:t>
            </a:r>
            <a:r>
              <a:rPr lang="en-US" sz="1800" b="1" dirty="0" smtClean="0">
                <a:solidFill>
                  <a:srgbClr val="FF0000"/>
                </a:solidFill>
                <a:latin typeface="Calibri"/>
                <a:cs typeface="Calibri"/>
              </a:rPr>
              <a:t>] </a:t>
            </a:r>
            <a:r>
              <a:rPr lang="en-US" sz="1800" dirty="0">
                <a:latin typeface="Calibri"/>
                <a:cs typeface="Calibri"/>
              </a:rPr>
              <a:t>measures, with the aim of achieving the objectives of such contributions. </a:t>
            </a:r>
            <a:endParaRPr lang="en-US" sz="1800" dirty="0" smtClean="0">
              <a:latin typeface="Calibri"/>
              <a:cs typeface="Calibri"/>
            </a:endParaRPr>
          </a:p>
        </p:txBody>
      </p:sp>
    </p:spTree>
    <p:extLst>
      <p:ext uri="{BB962C8B-B14F-4D97-AF65-F5344CB8AC3E}">
        <p14:creationId xmlns:p14="http://schemas.microsoft.com/office/powerpoint/2010/main" val="37690871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Paris </a:t>
            </a:r>
            <a:r>
              <a:rPr lang="en-US" sz="3200" dirty="0" err="1"/>
              <a:t>Anlaşması</a:t>
            </a:r>
            <a:r>
              <a:rPr lang="en-US" sz="3200" dirty="0"/>
              <a:t> </a:t>
            </a:r>
            <a:r>
              <a:rPr lang="en-US" sz="3200" dirty="0" err="1"/>
              <a:t>ve</a:t>
            </a:r>
            <a:r>
              <a:rPr lang="en-US" sz="3200" dirty="0"/>
              <a:t> </a:t>
            </a:r>
            <a:r>
              <a:rPr lang="en-US" sz="3200" dirty="0" err="1"/>
              <a:t>Türkiye</a:t>
            </a:r>
            <a:endParaRPr lang="en-US" sz="3200" dirty="0"/>
          </a:p>
        </p:txBody>
      </p:sp>
      <p:sp>
        <p:nvSpPr>
          <p:cNvPr id="3" name="Content Placeholder 2"/>
          <p:cNvSpPr>
            <a:spLocks noGrp="1"/>
          </p:cNvSpPr>
          <p:nvPr>
            <p:ph idx="1"/>
          </p:nvPr>
        </p:nvSpPr>
        <p:spPr>
          <a:xfrm>
            <a:off x="1463040" y="1778000"/>
            <a:ext cx="6196405" cy="3945069"/>
          </a:xfrm>
        </p:spPr>
        <p:txBody>
          <a:bodyPr>
            <a:normAutofit/>
          </a:bodyPr>
          <a:lstStyle/>
          <a:p>
            <a:pPr>
              <a:buFont typeface="Wingdings" charset="2"/>
              <a:buChar char="v"/>
            </a:pPr>
            <a:endParaRPr lang="en-US" sz="2000" b="1" u="sng" dirty="0" smtClean="0">
              <a:latin typeface="Calibri"/>
              <a:cs typeface="Calibri"/>
            </a:endParaRPr>
          </a:p>
          <a:p>
            <a:pPr>
              <a:buFont typeface="Wingdings" charset="2"/>
              <a:buChar char="v"/>
            </a:pPr>
            <a:r>
              <a:rPr lang="en-US" sz="2000" b="1" u="sng" dirty="0" err="1" smtClean="0">
                <a:latin typeface="Calibri"/>
                <a:cs typeface="Calibri"/>
              </a:rPr>
              <a:t>Madde</a:t>
            </a:r>
            <a:r>
              <a:rPr lang="en-US" sz="2000" b="1" u="sng" dirty="0" smtClean="0">
                <a:latin typeface="Calibri"/>
                <a:cs typeface="Calibri"/>
              </a:rPr>
              <a:t> 4 </a:t>
            </a:r>
            <a:r>
              <a:rPr lang="en-US" sz="2000" b="1" u="sng" dirty="0">
                <a:latin typeface="Calibri"/>
                <a:cs typeface="Calibri"/>
              </a:rPr>
              <a:t>(4)</a:t>
            </a:r>
            <a:r>
              <a:rPr lang="en-US" sz="2000" b="1" u="sng" dirty="0" smtClean="0">
                <a:latin typeface="Calibri"/>
                <a:cs typeface="Calibri"/>
              </a:rPr>
              <a:t>.</a:t>
            </a:r>
            <a:endParaRPr lang="en-US" sz="2000" b="1" u="sng" dirty="0">
              <a:latin typeface="Calibri"/>
              <a:cs typeface="Calibri"/>
            </a:endParaRPr>
          </a:p>
          <a:p>
            <a:pPr>
              <a:buFont typeface="Wingdings" charset="2"/>
              <a:buChar char="§"/>
            </a:pPr>
            <a:r>
              <a:rPr lang="en-US" sz="2000" b="1" dirty="0">
                <a:latin typeface="Calibri"/>
                <a:cs typeface="Calibri"/>
              </a:rPr>
              <a:t>Developed country Parties</a:t>
            </a:r>
            <a:r>
              <a:rPr lang="en-US" sz="2000" dirty="0">
                <a:latin typeface="Calibri"/>
                <a:cs typeface="Calibri"/>
              </a:rPr>
              <a:t> </a:t>
            </a:r>
            <a:r>
              <a:rPr lang="en-US" sz="2000" b="1" dirty="0">
                <a:solidFill>
                  <a:srgbClr val="3366FF"/>
                </a:solidFill>
                <a:latin typeface="Calibri"/>
                <a:cs typeface="Calibri"/>
              </a:rPr>
              <a:t>should </a:t>
            </a:r>
            <a:r>
              <a:rPr lang="en-US" sz="2000" b="1" u="sng" dirty="0">
                <a:solidFill>
                  <a:srgbClr val="3366FF"/>
                </a:solidFill>
                <a:latin typeface="Calibri"/>
                <a:cs typeface="Calibri"/>
              </a:rPr>
              <a:t>continue taking the lead  [</a:t>
            </a:r>
            <a:r>
              <a:rPr lang="en-US" sz="2000" b="1" dirty="0">
                <a:latin typeface="Calibri"/>
                <a:cs typeface="Calibri"/>
              </a:rPr>
              <a:t>by undertaking economy-wide absolute emission reduction targets. </a:t>
            </a:r>
            <a:endParaRPr lang="en-US" sz="2000" b="1" dirty="0" smtClean="0">
              <a:latin typeface="Calibri"/>
              <a:cs typeface="Calibri"/>
            </a:endParaRPr>
          </a:p>
          <a:p>
            <a:pPr marL="0" indent="0">
              <a:buNone/>
            </a:pPr>
            <a:endParaRPr lang="en-US" sz="2000" b="1" dirty="0" smtClean="0">
              <a:latin typeface="Calibri"/>
              <a:cs typeface="Calibri"/>
            </a:endParaRPr>
          </a:p>
          <a:p>
            <a:pPr>
              <a:buFont typeface="Wingdings" charset="2"/>
              <a:buChar char="§"/>
            </a:pPr>
            <a:r>
              <a:rPr lang="en-US" sz="2000" b="1" dirty="0" smtClean="0">
                <a:solidFill>
                  <a:srgbClr val="3366FF"/>
                </a:solidFill>
                <a:latin typeface="Calibri"/>
                <a:cs typeface="Calibri"/>
              </a:rPr>
              <a:t>=  </a:t>
            </a:r>
            <a:r>
              <a:rPr lang="en-US" sz="2000" b="1" dirty="0" err="1">
                <a:solidFill>
                  <a:srgbClr val="3366FF"/>
                </a:solidFill>
                <a:latin typeface="Calibri"/>
                <a:cs typeface="Calibri"/>
              </a:rPr>
              <a:t>Ek</a:t>
            </a:r>
            <a:r>
              <a:rPr lang="en-US" sz="2000" b="1" dirty="0">
                <a:solidFill>
                  <a:srgbClr val="3366FF"/>
                </a:solidFill>
                <a:latin typeface="Calibri"/>
                <a:cs typeface="Calibri"/>
              </a:rPr>
              <a:t> II </a:t>
            </a:r>
            <a:r>
              <a:rPr lang="en-US" sz="2000" b="1" dirty="0" err="1" smtClean="0">
                <a:solidFill>
                  <a:srgbClr val="3366FF"/>
                </a:solidFill>
                <a:latin typeface="Calibri"/>
                <a:cs typeface="Calibri"/>
              </a:rPr>
              <a:t>ülkeler</a:t>
            </a:r>
            <a:r>
              <a:rPr lang="tr-TR" sz="2000" b="1" dirty="0" smtClean="0">
                <a:solidFill>
                  <a:srgbClr val="3366FF"/>
                </a:solidFill>
                <a:latin typeface="Calibri"/>
                <a:cs typeface="Calibri"/>
              </a:rPr>
              <a:t>i:</a:t>
            </a:r>
            <a:r>
              <a:rPr lang="en-US" sz="2000" b="1" dirty="0" smtClean="0">
                <a:solidFill>
                  <a:srgbClr val="3366FF"/>
                </a:solidFill>
                <a:latin typeface="Calibri"/>
                <a:cs typeface="Calibri"/>
              </a:rPr>
              <a:t> </a:t>
            </a:r>
            <a:r>
              <a:rPr lang="en-US" sz="2000" b="1" dirty="0" err="1">
                <a:solidFill>
                  <a:srgbClr val="3366FF"/>
                </a:solidFill>
                <a:latin typeface="Calibri"/>
                <a:cs typeface="Calibri"/>
              </a:rPr>
              <a:t>Türkiye</a:t>
            </a:r>
            <a:r>
              <a:rPr lang="en-US" sz="2000" b="1" dirty="0">
                <a:solidFill>
                  <a:srgbClr val="3366FF"/>
                </a:solidFill>
                <a:latin typeface="Calibri"/>
                <a:cs typeface="Calibri"/>
              </a:rPr>
              <a:t> </a:t>
            </a:r>
            <a:r>
              <a:rPr lang="en-US" sz="2000" b="1" dirty="0" err="1" smtClean="0">
                <a:solidFill>
                  <a:srgbClr val="3366FF"/>
                </a:solidFill>
                <a:latin typeface="Calibri"/>
                <a:cs typeface="Calibri"/>
              </a:rPr>
              <a:t>hiçbir</a:t>
            </a:r>
            <a:r>
              <a:rPr lang="en-US" sz="2000" b="1" dirty="0" smtClean="0">
                <a:solidFill>
                  <a:srgbClr val="3366FF"/>
                </a:solidFill>
                <a:latin typeface="Calibri"/>
                <a:cs typeface="Calibri"/>
              </a:rPr>
              <a:t> </a:t>
            </a:r>
            <a:r>
              <a:rPr lang="en-US" sz="2000" b="1" dirty="0" err="1">
                <a:solidFill>
                  <a:srgbClr val="3366FF"/>
                </a:solidFill>
                <a:latin typeface="Calibri"/>
                <a:cs typeface="Calibri"/>
              </a:rPr>
              <a:t>zaman</a:t>
            </a:r>
            <a:r>
              <a:rPr lang="en-US" sz="2000" b="1" dirty="0">
                <a:solidFill>
                  <a:srgbClr val="3366FF"/>
                </a:solidFill>
                <a:latin typeface="Calibri"/>
                <a:cs typeface="Calibri"/>
              </a:rPr>
              <a:t> </a:t>
            </a:r>
            <a:r>
              <a:rPr lang="en-US" sz="2000" b="1" dirty="0" err="1">
                <a:solidFill>
                  <a:srgbClr val="3366FF"/>
                </a:solidFill>
                <a:latin typeface="Calibri"/>
                <a:cs typeface="Calibri"/>
              </a:rPr>
              <a:t>bu</a:t>
            </a:r>
            <a:r>
              <a:rPr lang="en-US" sz="2000" b="1" dirty="0">
                <a:solidFill>
                  <a:srgbClr val="3366FF"/>
                </a:solidFill>
                <a:latin typeface="Calibri"/>
                <a:cs typeface="Calibri"/>
              </a:rPr>
              <a:t> </a:t>
            </a:r>
            <a:r>
              <a:rPr lang="en-US" sz="2000" b="1" dirty="0" err="1">
                <a:solidFill>
                  <a:srgbClr val="3366FF"/>
                </a:solidFill>
                <a:latin typeface="Calibri"/>
                <a:cs typeface="Calibri"/>
              </a:rPr>
              <a:t>rolü</a:t>
            </a:r>
            <a:r>
              <a:rPr lang="en-US" sz="2000" b="1" dirty="0">
                <a:solidFill>
                  <a:srgbClr val="3366FF"/>
                </a:solidFill>
                <a:latin typeface="Calibri"/>
                <a:cs typeface="Calibri"/>
              </a:rPr>
              <a:t> </a:t>
            </a:r>
            <a:r>
              <a:rPr lang="en-US" sz="2000" b="1" dirty="0" err="1" smtClean="0">
                <a:solidFill>
                  <a:srgbClr val="3366FF"/>
                </a:solidFill>
                <a:latin typeface="Calibri"/>
                <a:cs typeface="Calibri"/>
              </a:rPr>
              <a:t>üstlenmedi</a:t>
            </a:r>
            <a:endParaRPr lang="en-US" sz="2000" b="1" dirty="0" smtClean="0">
              <a:solidFill>
                <a:srgbClr val="3366FF"/>
              </a:solidFill>
              <a:latin typeface="Calibri"/>
              <a:cs typeface="Calibri"/>
            </a:endParaRPr>
          </a:p>
          <a:p>
            <a:pPr>
              <a:buFont typeface="Wingdings" charset="2"/>
              <a:buChar char="§"/>
            </a:pPr>
            <a:endParaRPr lang="en-US" sz="2000" b="1" dirty="0">
              <a:solidFill>
                <a:srgbClr val="3366FF"/>
              </a:solidFill>
              <a:latin typeface="Calibri"/>
              <a:cs typeface="Calibri"/>
            </a:endParaRPr>
          </a:p>
          <a:p>
            <a:pPr marL="0" indent="0">
              <a:buNone/>
            </a:pPr>
            <a:r>
              <a:rPr lang="en-US" sz="2000" dirty="0">
                <a:latin typeface="Calibri"/>
                <a:cs typeface="Calibri"/>
              </a:rPr>
              <a:t> </a:t>
            </a:r>
          </a:p>
          <a:p>
            <a:pPr>
              <a:buFont typeface="Wingdings" charset="2"/>
              <a:buChar char="v"/>
            </a:pPr>
            <a:endParaRPr lang="en-US" sz="2200" b="1" dirty="0" smtClean="0">
              <a:latin typeface="Calibri"/>
              <a:cs typeface="Calibri"/>
            </a:endParaRPr>
          </a:p>
        </p:txBody>
      </p:sp>
    </p:spTree>
    <p:extLst>
      <p:ext uri="{BB962C8B-B14F-4D97-AF65-F5344CB8AC3E}">
        <p14:creationId xmlns:p14="http://schemas.microsoft.com/office/powerpoint/2010/main" val="5570482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Paris </a:t>
            </a:r>
            <a:r>
              <a:rPr lang="en-US" sz="3200" dirty="0" err="1"/>
              <a:t>Anlaşması</a:t>
            </a:r>
            <a:r>
              <a:rPr lang="en-US" sz="3200" dirty="0"/>
              <a:t> </a:t>
            </a:r>
            <a:r>
              <a:rPr lang="en-US" sz="3200" dirty="0" err="1"/>
              <a:t>ve</a:t>
            </a:r>
            <a:r>
              <a:rPr lang="en-US" sz="3200" dirty="0"/>
              <a:t> </a:t>
            </a:r>
            <a:r>
              <a:rPr lang="en-US" sz="3200" dirty="0" err="1"/>
              <a:t>Türkiye</a:t>
            </a:r>
            <a:endParaRPr lang="en-US" sz="3200" dirty="0"/>
          </a:p>
        </p:txBody>
      </p:sp>
      <p:sp>
        <p:nvSpPr>
          <p:cNvPr id="3" name="Content Placeholder 2"/>
          <p:cNvSpPr>
            <a:spLocks noGrp="1"/>
          </p:cNvSpPr>
          <p:nvPr>
            <p:ph idx="1"/>
          </p:nvPr>
        </p:nvSpPr>
        <p:spPr/>
        <p:txBody>
          <a:bodyPr>
            <a:normAutofit fontScale="92500" lnSpcReduction="10000"/>
          </a:bodyPr>
          <a:lstStyle/>
          <a:p>
            <a:pPr>
              <a:buFont typeface="Wingdings" charset="2"/>
              <a:buChar char="§"/>
            </a:pPr>
            <a:r>
              <a:rPr lang="en-US" sz="1800" u="sng" dirty="0" err="1" smtClean="0">
                <a:latin typeface="Calibri"/>
                <a:cs typeface="Calibri"/>
              </a:rPr>
              <a:t>Madde</a:t>
            </a:r>
            <a:r>
              <a:rPr lang="en-US" sz="1800" u="sng" dirty="0" smtClean="0">
                <a:latin typeface="Calibri"/>
                <a:cs typeface="Calibri"/>
              </a:rPr>
              <a:t> 4 (5)</a:t>
            </a:r>
            <a:r>
              <a:rPr lang="en-US" sz="1800" dirty="0" smtClean="0">
                <a:latin typeface="Calibri"/>
                <a:cs typeface="Calibri"/>
              </a:rPr>
              <a:t>. </a:t>
            </a:r>
            <a:r>
              <a:rPr lang="en-US" sz="1800" b="1" u="sng" dirty="0" smtClean="0">
                <a:solidFill>
                  <a:srgbClr val="000000"/>
                </a:solidFill>
                <a:latin typeface="Calibri"/>
                <a:cs typeface="Calibri"/>
              </a:rPr>
              <a:t>Support </a:t>
            </a:r>
            <a:r>
              <a:rPr lang="en-US" sz="1800" b="1" u="sng" dirty="0">
                <a:solidFill>
                  <a:srgbClr val="000000"/>
                </a:solidFill>
                <a:latin typeface="Calibri"/>
                <a:cs typeface="Calibri"/>
              </a:rPr>
              <a:t>shall be provided to developing </a:t>
            </a:r>
            <a:r>
              <a:rPr lang="en-US" sz="1800" dirty="0">
                <a:latin typeface="Calibri"/>
                <a:cs typeface="Calibri"/>
              </a:rPr>
              <a:t>country Parties for the implementation of this Article </a:t>
            </a:r>
            <a:r>
              <a:rPr lang="en-US" sz="1800" dirty="0" smtClean="0">
                <a:latin typeface="Calibri"/>
                <a:cs typeface="Calibri"/>
              </a:rPr>
              <a:t>…</a:t>
            </a:r>
            <a:r>
              <a:rPr lang="en-US" sz="1800" b="1" dirty="0" smtClean="0">
                <a:latin typeface="Calibri"/>
                <a:cs typeface="Calibri"/>
              </a:rPr>
              <a:t>. </a:t>
            </a:r>
            <a:r>
              <a:rPr lang="en-US" sz="1800" b="1" dirty="0" smtClean="0">
                <a:solidFill>
                  <a:srgbClr val="FF0000"/>
                </a:solidFill>
                <a:latin typeface="Calibri"/>
                <a:cs typeface="Calibri"/>
              </a:rPr>
              <a:t>[Kim </a:t>
            </a:r>
            <a:r>
              <a:rPr lang="en-US" sz="1800" b="1" dirty="0" err="1" smtClean="0">
                <a:solidFill>
                  <a:srgbClr val="FF0000"/>
                </a:solidFill>
                <a:latin typeface="Calibri"/>
                <a:cs typeface="Calibri"/>
              </a:rPr>
              <a:t>verecek</a:t>
            </a:r>
            <a:r>
              <a:rPr lang="en-US" sz="1800" b="1" dirty="0" smtClean="0">
                <a:solidFill>
                  <a:srgbClr val="FF0000"/>
                </a:solidFill>
                <a:latin typeface="Calibri"/>
                <a:cs typeface="Calibri"/>
              </a:rPr>
              <a:t>?]</a:t>
            </a:r>
            <a:endParaRPr lang="en-US" sz="1800" b="1" dirty="0" smtClean="0">
              <a:latin typeface="Calibri"/>
              <a:cs typeface="Calibri"/>
            </a:endParaRPr>
          </a:p>
          <a:p>
            <a:pPr>
              <a:buFont typeface="Wingdings" charset="2"/>
              <a:buChar char="§"/>
            </a:pPr>
            <a:r>
              <a:rPr lang="en-US" sz="1800" u="sng" dirty="0" err="1" smtClean="0">
                <a:latin typeface="Calibri"/>
                <a:cs typeface="Calibri"/>
              </a:rPr>
              <a:t>Madde</a:t>
            </a:r>
            <a:r>
              <a:rPr lang="en-US" sz="1800" u="sng" dirty="0" smtClean="0">
                <a:latin typeface="Calibri"/>
                <a:cs typeface="Calibri"/>
              </a:rPr>
              <a:t> 4 (8)</a:t>
            </a:r>
            <a:r>
              <a:rPr lang="en-US" sz="1800" dirty="0" smtClean="0">
                <a:latin typeface="Calibri"/>
                <a:cs typeface="Calibri"/>
              </a:rPr>
              <a:t>. In </a:t>
            </a:r>
            <a:r>
              <a:rPr lang="en-US" sz="1800" dirty="0">
                <a:latin typeface="Calibri"/>
                <a:cs typeface="Calibri"/>
              </a:rPr>
              <a:t>communicating their nationally determined contributions, </a:t>
            </a:r>
            <a:r>
              <a:rPr lang="en-US" sz="1800" b="1" u="sng" dirty="0">
                <a:solidFill>
                  <a:srgbClr val="FF0000"/>
                </a:solidFill>
                <a:latin typeface="Calibri"/>
                <a:cs typeface="Calibri"/>
              </a:rPr>
              <a:t>all</a:t>
            </a:r>
            <a:r>
              <a:rPr lang="en-US" sz="1800" u="sng" dirty="0">
                <a:solidFill>
                  <a:srgbClr val="FF0000"/>
                </a:solidFill>
                <a:latin typeface="Calibri"/>
                <a:cs typeface="Calibri"/>
              </a:rPr>
              <a:t> </a:t>
            </a:r>
            <a:r>
              <a:rPr lang="en-US" sz="1800" b="1" u="sng" dirty="0">
                <a:solidFill>
                  <a:srgbClr val="FF0000"/>
                </a:solidFill>
                <a:latin typeface="Calibri"/>
                <a:cs typeface="Calibri"/>
              </a:rPr>
              <a:t>Parties </a:t>
            </a:r>
            <a:r>
              <a:rPr lang="en-US" sz="1800" b="1" dirty="0">
                <a:solidFill>
                  <a:srgbClr val="000000"/>
                </a:solidFill>
                <a:latin typeface="Calibri"/>
                <a:cs typeface="Calibri"/>
              </a:rPr>
              <a:t>shall provide the information necessary for clarity, transparency and understanding in accordance with decision 1/CP.</a:t>
            </a:r>
            <a:r>
              <a:rPr lang="en-US" sz="1800" dirty="0">
                <a:solidFill>
                  <a:srgbClr val="000000"/>
                </a:solidFill>
                <a:latin typeface="Calibri"/>
                <a:cs typeface="Calibri"/>
              </a:rPr>
              <a:t>2</a:t>
            </a:r>
            <a:r>
              <a:rPr lang="en-US" sz="1800" dirty="0">
                <a:latin typeface="Calibri"/>
                <a:cs typeface="Calibri"/>
              </a:rPr>
              <a:t>1 and any relevant decisions of the Conference of the Parties serving as the meeting of the Parties to the Paris Agreement. </a:t>
            </a:r>
          </a:p>
          <a:p>
            <a:pPr>
              <a:buFont typeface="Wingdings" charset="2"/>
              <a:buChar char="§"/>
            </a:pPr>
            <a:r>
              <a:rPr lang="en-US" sz="1800" u="sng" dirty="0" err="1" smtClean="0">
                <a:latin typeface="Calibri"/>
                <a:cs typeface="Calibri"/>
              </a:rPr>
              <a:t>Madde</a:t>
            </a:r>
            <a:r>
              <a:rPr lang="en-US" sz="1800" u="sng" dirty="0" smtClean="0">
                <a:latin typeface="Calibri"/>
                <a:cs typeface="Calibri"/>
              </a:rPr>
              <a:t> 4. (9)</a:t>
            </a:r>
            <a:r>
              <a:rPr lang="en-US" sz="1800" dirty="0" smtClean="0">
                <a:latin typeface="Calibri"/>
                <a:cs typeface="Calibri"/>
              </a:rPr>
              <a:t>. </a:t>
            </a:r>
            <a:r>
              <a:rPr lang="en-US" sz="1800" b="1" u="sng" dirty="0">
                <a:solidFill>
                  <a:srgbClr val="FF0000"/>
                </a:solidFill>
                <a:latin typeface="Calibri"/>
                <a:cs typeface="Calibri"/>
              </a:rPr>
              <a:t>Each Party </a:t>
            </a:r>
            <a:r>
              <a:rPr lang="en-US" sz="1800" b="1" u="sng" dirty="0">
                <a:solidFill>
                  <a:srgbClr val="000000"/>
                </a:solidFill>
                <a:latin typeface="Calibri"/>
                <a:cs typeface="Calibri"/>
              </a:rPr>
              <a:t>shall communicate a nationally determined contribution </a:t>
            </a:r>
            <a:r>
              <a:rPr lang="en-US" sz="1800" b="1" u="sng" dirty="0">
                <a:solidFill>
                  <a:srgbClr val="0000FF"/>
                </a:solidFill>
                <a:latin typeface="Calibri"/>
                <a:cs typeface="Calibri"/>
              </a:rPr>
              <a:t>every five years </a:t>
            </a:r>
            <a:r>
              <a:rPr lang="en-US" sz="1800" dirty="0">
                <a:latin typeface="Calibri"/>
                <a:cs typeface="Calibri"/>
              </a:rPr>
              <a:t>in accordance with decision 1/CP.21 and any relevant decisions of the Conference of the Parties serving as the meeting of the Parties to the Paris Agreement and be informed by the outcomes of the </a:t>
            </a:r>
            <a:r>
              <a:rPr lang="en-US" sz="1800" b="1" dirty="0">
                <a:solidFill>
                  <a:srgbClr val="0000FF"/>
                </a:solidFill>
                <a:latin typeface="Calibri"/>
                <a:cs typeface="Calibri"/>
              </a:rPr>
              <a:t>global </a:t>
            </a:r>
            <a:r>
              <a:rPr lang="en-US" sz="1800" b="1" dirty="0" err="1">
                <a:solidFill>
                  <a:srgbClr val="0000FF"/>
                </a:solidFill>
                <a:latin typeface="Calibri"/>
                <a:cs typeface="Calibri"/>
              </a:rPr>
              <a:t>stocktake</a:t>
            </a:r>
            <a:r>
              <a:rPr lang="en-US" sz="1800" b="1" dirty="0">
                <a:latin typeface="Calibri"/>
                <a:cs typeface="Calibri"/>
              </a:rPr>
              <a:t> </a:t>
            </a:r>
            <a:r>
              <a:rPr lang="en-US" sz="1800" dirty="0">
                <a:latin typeface="Calibri"/>
                <a:cs typeface="Calibri"/>
              </a:rPr>
              <a:t>referred to in Article 14. </a:t>
            </a:r>
          </a:p>
        </p:txBody>
      </p:sp>
    </p:spTree>
    <p:extLst>
      <p:ext uri="{BB962C8B-B14F-4D97-AF65-F5344CB8AC3E}">
        <p14:creationId xmlns:p14="http://schemas.microsoft.com/office/powerpoint/2010/main" val="17657997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Paris </a:t>
            </a:r>
            <a:r>
              <a:rPr lang="en-US" sz="3200" dirty="0" err="1"/>
              <a:t>Anlaşması</a:t>
            </a:r>
            <a:r>
              <a:rPr lang="en-US" sz="3200" dirty="0"/>
              <a:t> </a:t>
            </a:r>
            <a:r>
              <a:rPr lang="en-US" sz="3200" dirty="0" err="1"/>
              <a:t>ve</a:t>
            </a:r>
            <a:r>
              <a:rPr lang="en-US" sz="3200" dirty="0"/>
              <a:t> </a:t>
            </a:r>
            <a:r>
              <a:rPr lang="en-US" sz="3200" dirty="0" err="1"/>
              <a:t>Türkiye</a:t>
            </a:r>
            <a:endParaRPr lang="en-US" sz="3200" dirty="0"/>
          </a:p>
        </p:txBody>
      </p:sp>
      <p:sp>
        <p:nvSpPr>
          <p:cNvPr id="3" name="Content Placeholder 2"/>
          <p:cNvSpPr>
            <a:spLocks noGrp="1"/>
          </p:cNvSpPr>
          <p:nvPr>
            <p:ph idx="1"/>
          </p:nvPr>
        </p:nvSpPr>
        <p:spPr/>
        <p:txBody>
          <a:bodyPr>
            <a:normAutofit/>
          </a:bodyPr>
          <a:lstStyle/>
          <a:p>
            <a:pPr>
              <a:buFont typeface="Wingdings" charset="2"/>
              <a:buChar char="v"/>
            </a:pPr>
            <a:r>
              <a:rPr lang="en-US" sz="2000" dirty="0" smtClean="0">
                <a:latin typeface="Calibri"/>
                <a:cs typeface="Calibri"/>
              </a:rPr>
              <a:t> </a:t>
            </a:r>
            <a:r>
              <a:rPr lang="en-US" sz="2000" dirty="0" err="1" smtClean="0">
                <a:latin typeface="Calibri"/>
                <a:cs typeface="Calibri"/>
              </a:rPr>
              <a:t>Madde</a:t>
            </a:r>
            <a:r>
              <a:rPr lang="en-US" sz="2000" dirty="0" smtClean="0">
                <a:latin typeface="Calibri"/>
                <a:cs typeface="Calibri"/>
              </a:rPr>
              <a:t> 6 (</a:t>
            </a:r>
            <a:r>
              <a:rPr lang="en-US" sz="2000" dirty="0" err="1" smtClean="0">
                <a:latin typeface="Calibri"/>
                <a:cs typeface="Calibri"/>
              </a:rPr>
              <a:t>Azaltım</a:t>
            </a:r>
            <a:r>
              <a:rPr lang="en-US" sz="2000" dirty="0" smtClean="0">
                <a:latin typeface="Calibri"/>
                <a:cs typeface="Calibri"/>
              </a:rPr>
              <a:t> </a:t>
            </a:r>
            <a:r>
              <a:rPr lang="en-US" sz="2000" dirty="0" smtClean="0">
                <a:latin typeface="Calibri"/>
                <a:cs typeface="Calibri"/>
              </a:rPr>
              <a:t>MEKANIZMALAR</a:t>
            </a:r>
            <a:r>
              <a:rPr lang="tr-TR" sz="2000" dirty="0">
                <a:latin typeface="Calibri"/>
                <a:cs typeface="Calibri"/>
              </a:rPr>
              <a:t>I</a:t>
            </a:r>
            <a:r>
              <a:rPr lang="en-US" sz="2000" dirty="0" smtClean="0">
                <a:latin typeface="Calibri"/>
                <a:cs typeface="Calibri"/>
              </a:rPr>
              <a:t>)</a:t>
            </a:r>
            <a:endParaRPr lang="en-US" sz="2000" dirty="0" smtClean="0">
              <a:latin typeface="Calibri"/>
              <a:cs typeface="Calibri"/>
            </a:endParaRPr>
          </a:p>
          <a:p>
            <a:pPr lvl="1">
              <a:buFont typeface="Wingdings" charset="2"/>
              <a:buChar char="§"/>
            </a:pPr>
            <a:r>
              <a:rPr lang="en-US" sz="2000" dirty="0" smtClean="0">
                <a:latin typeface="Calibri"/>
                <a:cs typeface="Calibri"/>
              </a:rPr>
              <a:t>6 (1)- (3)</a:t>
            </a:r>
            <a:r>
              <a:rPr lang="en-US" sz="2000" dirty="0" err="1" smtClean="0">
                <a:latin typeface="Calibri"/>
                <a:cs typeface="Calibri"/>
              </a:rPr>
              <a:t>Gönüllü</a:t>
            </a:r>
            <a:r>
              <a:rPr lang="en-US" sz="2000" dirty="0" smtClean="0">
                <a:latin typeface="Calibri"/>
                <a:cs typeface="Calibri"/>
              </a:rPr>
              <a:t> </a:t>
            </a:r>
            <a:r>
              <a:rPr lang="en-US" sz="2000" dirty="0" err="1" smtClean="0">
                <a:latin typeface="Calibri"/>
                <a:cs typeface="Calibri"/>
              </a:rPr>
              <a:t>işbirlikler</a:t>
            </a:r>
            <a:r>
              <a:rPr lang="tr-TR" sz="2000" dirty="0" smtClean="0">
                <a:latin typeface="Calibri"/>
                <a:cs typeface="Calibri"/>
              </a:rPr>
              <a:t>i</a:t>
            </a:r>
            <a:r>
              <a:rPr lang="en-US" sz="2000" dirty="0" smtClean="0">
                <a:latin typeface="Calibri"/>
                <a:cs typeface="Calibri"/>
              </a:rPr>
              <a:t> </a:t>
            </a:r>
            <a:endParaRPr lang="en-US" sz="2000" dirty="0" smtClean="0">
              <a:latin typeface="Calibri"/>
              <a:cs typeface="Calibri"/>
            </a:endParaRPr>
          </a:p>
          <a:p>
            <a:pPr lvl="1">
              <a:buFont typeface="Wingdings" charset="2"/>
              <a:buChar char="§"/>
            </a:pPr>
            <a:r>
              <a:rPr lang="en-US" sz="2000" dirty="0">
                <a:latin typeface="Calibri"/>
                <a:cs typeface="Calibri"/>
              </a:rPr>
              <a:t>6 (4)-(8</a:t>
            </a:r>
            <a:r>
              <a:rPr lang="en-US" sz="2000" dirty="0" smtClean="0">
                <a:latin typeface="Calibri"/>
                <a:cs typeface="Calibri"/>
              </a:rPr>
              <a:t>) </a:t>
            </a:r>
            <a:r>
              <a:rPr lang="en-US" sz="2000" dirty="0" err="1" smtClean="0">
                <a:latin typeface="Calibri"/>
                <a:cs typeface="Calibri"/>
              </a:rPr>
              <a:t>Sürdürebilir</a:t>
            </a:r>
            <a:r>
              <a:rPr lang="en-US" sz="2000" dirty="0" smtClean="0">
                <a:latin typeface="Calibri"/>
                <a:cs typeface="Calibri"/>
              </a:rPr>
              <a:t> </a:t>
            </a:r>
            <a:r>
              <a:rPr lang="en-US" sz="2000" dirty="0" err="1" smtClean="0">
                <a:latin typeface="Calibri"/>
                <a:cs typeface="Calibri"/>
              </a:rPr>
              <a:t>kalkınma</a:t>
            </a:r>
            <a:r>
              <a:rPr lang="en-US" sz="2000" dirty="0" smtClean="0">
                <a:latin typeface="Calibri"/>
                <a:cs typeface="Calibri"/>
              </a:rPr>
              <a:t> </a:t>
            </a:r>
            <a:r>
              <a:rPr lang="en-US" sz="2000" dirty="0" err="1" smtClean="0">
                <a:latin typeface="Calibri"/>
                <a:cs typeface="Calibri"/>
              </a:rPr>
              <a:t>mekanizması</a:t>
            </a:r>
            <a:endParaRPr lang="en-US" sz="2000" dirty="0" smtClean="0">
              <a:latin typeface="Calibri"/>
              <a:cs typeface="Calibri"/>
            </a:endParaRPr>
          </a:p>
          <a:p>
            <a:pPr lvl="1">
              <a:buFont typeface="Wingdings" charset="2"/>
              <a:buChar char="§"/>
            </a:pPr>
            <a:r>
              <a:rPr lang="en-US" sz="2000" dirty="0" smtClean="0">
                <a:latin typeface="Calibri"/>
                <a:cs typeface="Calibri"/>
              </a:rPr>
              <a:t>COP 22 </a:t>
            </a:r>
            <a:r>
              <a:rPr lang="en-US" sz="2000" dirty="0" smtClean="0">
                <a:latin typeface="Calibri"/>
                <a:cs typeface="Calibri"/>
              </a:rPr>
              <a:t>Fas’</a:t>
            </a:r>
            <a:r>
              <a:rPr lang="tr-TR" sz="2000" dirty="0">
                <a:latin typeface="Calibri"/>
                <a:cs typeface="Calibri"/>
              </a:rPr>
              <a:t>t</a:t>
            </a:r>
            <a:r>
              <a:rPr lang="en-US" sz="2000" dirty="0" smtClean="0">
                <a:latin typeface="Calibri"/>
                <a:cs typeface="Calibri"/>
              </a:rPr>
              <a:t>a bun</a:t>
            </a:r>
            <a:r>
              <a:rPr lang="tr-TR" sz="2000" dirty="0" err="1" smtClean="0">
                <a:latin typeface="Calibri"/>
                <a:cs typeface="Calibri"/>
              </a:rPr>
              <a:t>larla</a:t>
            </a:r>
            <a:r>
              <a:rPr lang="en-US" sz="2000" dirty="0" smtClean="0">
                <a:latin typeface="Calibri"/>
                <a:cs typeface="Calibri"/>
              </a:rPr>
              <a:t> </a:t>
            </a:r>
            <a:r>
              <a:rPr lang="en-US" sz="2000" dirty="0" err="1" smtClean="0">
                <a:latin typeface="Calibri"/>
                <a:cs typeface="Calibri"/>
              </a:rPr>
              <a:t>ilgili</a:t>
            </a:r>
            <a:r>
              <a:rPr lang="en-US" sz="2000" dirty="0" smtClean="0">
                <a:latin typeface="Calibri"/>
                <a:cs typeface="Calibri"/>
              </a:rPr>
              <a:t> </a:t>
            </a:r>
            <a:r>
              <a:rPr lang="en-US" sz="2000" dirty="0" err="1" smtClean="0">
                <a:latin typeface="Calibri"/>
                <a:cs typeface="Calibri"/>
              </a:rPr>
              <a:t>karar</a:t>
            </a:r>
            <a:r>
              <a:rPr lang="en-US" sz="2000" dirty="0" smtClean="0">
                <a:latin typeface="Calibri"/>
                <a:cs typeface="Calibri"/>
              </a:rPr>
              <a:t> </a:t>
            </a:r>
            <a:r>
              <a:rPr lang="en-US" sz="2000" dirty="0" err="1" smtClean="0">
                <a:latin typeface="Calibri"/>
                <a:cs typeface="Calibri"/>
              </a:rPr>
              <a:t>alınacak</a:t>
            </a:r>
            <a:endParaRPr lang="en-US" sz="2000" dirty="0" smtClean="0">
              <a:latin typeface="Calibri"/>
              <a:cs typeface="Calibri"/>
            </a:endParaRPr>
          </a:p>
        </p:txBody>
      </p:sp>
    </p:spTree>
    <p:extLst>
      <p:ext uri="{BB962C8B-B14F-4D97-AF65-F5344CB8AC3E}">
        <p14:creationId xmlns:p14="http://schemas.microsoft.com/office/powerpoint/2010/main" val="7995959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Paris </a:t>
            </a:r>
            <a:r>
              <a:rPr lang="en-US" sz="3200" dirty="0" err="1"/>
              <a:t>Anlaşması</a:t>
            </a:r>
            <a:r>
              <a:rPr lang="en-US" sz="3200" dirty="0"/>
              <a:t> </a:t>
            </a:r>
            <a:r>
              <a:rPr lang="en-US" sz="3200" dirty="0" err="1"/>
              <a:t>ve</a:t>
            </a:r>
            <a:r>
              <a:rPr lang="en-US" sz="3200" dirty="0"/>
              <a:t> </a:t>
            </a:r>
            <a:r>
              <a:rPr lang="en-US" sz="3200" dirty="0" err="1"/>
              <a:t>Türkiye</a:t>
            </a:r>
            <a:endParaRPr lang="en-US" sz="3200" dirty="0"/>
          </a:p>
        </p:txBody>
      </p:sp>
      <p:sp>
        <p:nvSpPr>
          <p:cNvPr id="3" name="Content Placeholder 2"/>
          <p:cNvSpPr>
            <a:spLocks noGrp="1"/>
          </p:cNvSpPr>
          <p:nvPr>
            <p:ph idx="1"/>
          </p:nvPr>
        </p:nvSpPr>
        <p:spPr/>
        <p:txBody>
          <a:bodyPr>
            <a:normAutofit/>
          </a:bodyPr>
          <a:lstStyle/>
          <a:p>
            <a:pPr>
              <a:buFont typeface="Wingdings" charset="2"/>
              <a:buChar char="v"/>
            </a:pPr>
            <a:r>
              <a:rPr lang="en-US" sz="1800" b="1" dirty="0" smtClean="0">
                <a:latin typeface="Calibri"/>
                <a:cs typeface="Calibri"/>
              </a:rPr>
              <a:t> </a:t>
            </a:r>
            <a:r>
              <a:rPr lang="en-US" sz="1800" b="1" u="sng" dirty="0" err="1" smtClean="0">
                <a:latin typeface="Calibri"/>
                <a:cs typeface="Calibri"/>
              </a:rPr>
              <a:t>Madde</a:t>
            </a:r>
            <a:r>
              <a:rPr lang="en-US" sz="1800" b="1" u="sng" dirty="0" smtClean="0">
                <a:latin typeface="Calibri"/>
                <a:cs typeface="Calibri"/>
              </a:rPr>
              <a:t> 9 (</a:t>
            </a:r>
            <a:r>
              <a:rPr lang="en-US" sz="1800" b="1" u="sng" dirty="0" err="1" smtClean="0">
                <a:latin typeface="Calibri"/>
                <a:cs typeface="Calibri"/>
              </a:rPr>
              <a:t>Finans</a:t>
            </a:r>
            <a:r>
              <a:rPr lang="en-US" sz="1800" b="1" u="sng" dirty="0" smtClean="0">
                <a:latin typeface="Calibri"/>
                <a:cs typeface="Calibri"/>
              </a:rPr>
              <a:t>)</a:t>
            </a:r>
          </a:p>
          <a:p>
            <a:pPr>
              <a:buFont typeface="Wingdings" charset="2"/>
              <a:buChar char="§"/>
            </a:pPr>
            <a:r>
              <a:rPr lang="en-US" sz="1800" b="1" dirty="0" smtClean="0">
                <a:solidFill>
                  <a:srgbClr val="0000FF"/>
                </a:solidFill>
                <a:latin typeface="Calibri"/>
                <a:cs typeface="Calibri"/>
              </a:rPr>
              <a:t>Developed </a:t>
            </a:r>
            <a:r>
              <a:rPr lang="en-US" sz="1800" b="1" dirty="0">
                <a:solidFill>
                  <a:srgbClr val="0000FF"/>
                </a:solidFill>
                <a:latin typeface="Calibri"/>
                <a:cs typeface="Calibri"/>
              </a:rPr>
              <a:t>country Parties </a:t>
            </a:r>
            <a:r>
              <a:rPr lang="en-US" sz="1800" b="1" u="sng" dirty="0">
                <a:latin typeface="Calibri"/>
                <a:cs typeface="Calibri"/>
              </a:rPr>
              <a:t>shall</a:t>
            </a:r>
            <a:r>
              <a:rPr lang="en-US" sz="1800" dirty="0">
                <a:latin typeface="Calibri"/>
                <a:cs typeface="Calibri"/>
              </a:rPr>
              <a:t> provide financial resources to assist </a:t>
            </a:r>
            <a:r>
              <a:rPr lang="en-US" sz="1800" b="1" u="sng" dirty="0">
                <a:latin typeface="Calibri"/>
                <a:cs typeface="Calibri"/>
              </a:rPr>
              <a:t>developing country Parties </a:t>
            </a:r>
            <a:r>
              <a:rPr lang="en-US" sz="1800" dirty="0">
                <a:latin typeface="Calibri"/>
                <a:cs typeface="Calibri"/>
              </a:rPr>
              <a:t>with respect to both mitigation and adaptation in continuation of their existing obligations under the Convention. </a:t>
            </a:r>
          </a:p>
          <a:p>
            <a:pPr>
              <a:buFont typeface="Wingdings" charset="2"/>
              <a:buChar char="§"/>
            </a:pPr>
            <a:r>
              <a:rPr lang="en-US" sz="1800" dirty="0">
                <a:latin typeface="Calibri"/>
                <a:cs typeface="Calibri"/>
              </a:rPr>
              <a:t>2. </a:t>
            </a:r>
            <a:r>
              <a:rPr lang="en-US" sz="1800" dirty="0">
                <a:solidFill>
                  <a:srgbClr val="0000FF"/>
                </a:solidFill>
                <a:latin typeface="Calibri"/>
                <a:cs typeface="Calibri"/>
              </a:rPr>
              <a:t>Other Parties are encouraged to provide </a:t>
            </a:r>
            <a:r>
              <a:rPr lang="en-US" sz="1800" dirty="0">
                <a:latin typeface="Calibri"/>
                <a:cs typeface="Calibri"/>
              </a:rPr>
              <a:t>or continue to provide such support voluntarily. </a:t>
            </a:r>
          </a:p>
          <a:p>
            <a:pPr>
              <a:buFont typeface="Wingdings" charset="2"/>
              <a:buChar char="§"/>
            </a:pPr>
            <a:r>
              <a:rPr lang="en-US" sz="1800" dirty="0">
                <a:latin typeface="Calibri"/>
                <a:cs typeface="Calibri"/>
              </a:rPr>
              <a:t>3. As part of a global </a:t>
            </a:r>
            <a:r>
              <a:rPr lang="en-US" sz="1800" dirty="0" smtClean="0">
                <a:latin typeface="Calibri"/>
                <a:cs typeface="Calibri"/>
              </a:rPr>
              <a:t>effort</a:t>
            </a:r>
            <a:r>
              <a:rPr lang="en-US" sz="1800" dirty="0">
                <a:latin typeface="Calibri"/>
                <a:cs typeface="Calibri"/>
              </a:rPr>
              <a:t>, </a:t>
            </a:r>
            <a:r>
              <a:rPr lang="en-US" sz="1800" dirty="0" smtClean="0">
                <a:solidFill>
                  <a:srgbClr val="0000FF"/>
                </a:solidFill>
                <a:latin typeface="Calibri"/>
                <a:cs typeface="Calibri"/>
              </a:rPr>
              <a:t>developed country Parties should continue to take the lead </a:t>
            </a:r>
            <a:r>
              <a:rPr lang="en-US" sz="1800" dirty="0" smtClean="0">
                <a:latin typeface="Calibri"/>
                <a:cs typeface="Calibri"/>
              </a:rPr>
              <a:t>in </a:t>
            </a:r>
            <a:r>
              <a:rPr lang="en-US" sz="1800" dirty="0">
                <a:latin typeface="Calibri"/>
                <a:cs typeface="Calibri"/>
              </a:rPr>
              <a:t>mobilizing climate finance from a wide variety of sources, instruments and channels </a:t>
            </a:r>
            <a:endParaRPr lang="en-US" sz="1800" b="1" dirty="0" smtClean="0">
              <a:latin typeface="Calibri"/>
              <a:cs typeface="Calibri"/>
            </a:endParaRPr>
          </a:p>
        </p:txBody>
      </p:sp>
    </p:spTree>
    <p:extLst>
      <p:ext uri="{BB962C8B-B14F-4D97-AF65-F5344CB8AC3E}">
        <p14:creationId xmlns:p14="http://schemas.microsoft.com/office/powerpoint/2010/main" val="24605317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Paris </a:t>
            </a:r>
            <a:r>
              <a:rPr lang="en-US" sz="3200" dirty="0" err="1"/>
              <a:t>Anlaşması</a:t>
            </a:r>
            <a:r>
              <a:rPr lang="en-US" sz="3200" dirty="0"/>
              <a:t> </a:t>
            </a:r>
            <a:r>
              <a:rPr lang="en-US" sz="3200" dirty="0" err="1"/>
              <a:t>ve</a:t>
            </a:r>
            <a:r>
              <a:rPr lang="en-US" sz="3200" dirty="0"/>
              <a:t> </a:t>
            </a:r>
            <a:r>
              <a:rPr lang="en-US" sz="3200" dirty="0" err="1"/>
              <a:t>Türkiye</a:t>
            </a:r>
            <a:endParaRPr lang="en-US" sz="3200" dirty="0"/>
          </a:p>
        </p:txBody>
      </p:sp>
      <p:sp>
        <p:nvSpPr>
          <p:cNvPr id="3" name="Content Placeholder 2"/>
          <p:cNvSpPr>
            <a:spLocks noGrp="1"/>
          </p:cNvSpPr>
          <p:nvPr>
            <p:ph idx="1"/>
          </p:nvPr>
        </p:nvSpPr>
        <p:spPr/>
        <p:txBody>
          <a:bodyPr>
            <a:normAutofit/>
          </a:bodyPr>
          <a:lstStyle/>
          <a:p>
            <a:pPr>
              <a:buFont typeface="Wingdings" charset="2"/>
              <a:buChar char="v"/>
            </a:pPr>
            <a:r>
              <a:rPr lang="en-US" sz="1800" b="1" dirty="0" smtClean="0">
                <a:latin typeface="Calibri"/>
                <a:cs typeface="Calibri"/>
              </a:rPr>
              <a:t>MADDE 10: </a:t>
            </a:r>
            <a:r>
              <a:rPr lang="en-US" sz="1800" b="1" u="sng" dirty="0" err="1" smtClean="0">
                <a:latin typeface="Calibri"/>
                <a:cs typeface="Calibri"/>
              </a:rPr>
              <a:t>Teknoloji</a:t>
            </a:r>
            <a:r>
              <a:rPr lang="en-US" sz="1800" b="1" u="sng" dirty="0" smtClean="0">
                <a:latin typeface="Calibri"/>
                <a:cs typeface="Calibri"/>
              </a:rPr>
              <a:t> </a:t>
            </a:r>
            <a:r>
              <a:rPr lang="en-US" sz="1800" b="1" u="sng" dirty="0" err="1" smtClean="0">
                <a:latin typeface="Calibri"/>
                <a:cs typeface="Calibri"/>
              </a:rPr>
              <a:t>Gelişimi</a:t>
            </a:r>
            <a:r>
              <a:rPr lang="en-US" sz="1800" b="1" u="sng" dirty="0" smtClean="0">
                <a:latin typeface="Calibri"/>
                <a:cs typeface="Calibri"/>
              </a:rPr>
              <a:t> </a:t>
            </a:r>
            <a:r>
              <a:rPr lang="en-US" sz="1800" b="1" u="sng" dirty="0" err="1" smtClean="0">
                <a:latin typeface="Calibri"/>
                <a:cs typeface="Calibri"/>
              </a:rPr>
              <a:t>Ve</a:t>
            </a:r>
            <a:r>
              <a:rPr lang="en-US" sz="1800" b="1" u="sng" dirty="0" smtClean="0">
                <a:latin typeface="Calibri"/>
                <a:cs typeface="Calibri"/>
              </a:rPr>
              <a:t> </a:t>
            </a:r>
            <a:r>
              <a:rPr lang="en-US" sz="1800" b="1" u="sng" dirty="0" err="1" smtClean="0">
                <a:latin typeface="Calibri"/>
                <a:cs typeface="Calibri"/>
              </a:rPr>
              <a:t>Transferi</a:t>
            </a:r>
            <a:endParaRPr lang="en-US" sz="1800" b="1" u="sng" dirty="0" smtClean="0">
              <a:latin typeface="Calibri"/>
              <a:cs typeface="Calibri"/>
            </a:endParaRPr>
          </a:p>
          <a:p>
            <a:pPr>
              <a:buFont typeface="Wingdings" charset="2"/>
              <a:buChar char="§"/>
            </a:pPr>
            <a:r>
              <a:rPr lang="en-US" sz="1800" dirty="0" smtClean="0">
                <a:latin typeface="Calibri"/>
                <a:cs typeface="Calibri"/>
              </a:rPr>
              <a:t> “</a:t>
            </a:r>
            <a:r>
              <a:rPr lang="en-US" sz="1800" b="1" u="sng" dirty="0" smtClean="0">
                <a:latin typeface="Calibri"/>
                <a:cs typeface="Calibri"/>
              </a:rPr>
              <a:t>Support</a:t>
            </a:r>
            <a:r>
              <a:rPr lang="en-US" sz="1800" b="1" u="sng" dirty="0">
                <a:latin typeface="Calibri"/>
                <a:cs typeface="Calibri"/>
              </a:rPr>
              <a:t>, </a:t>
            </a:r>
            <a:r>
              <a:rPr lang="en-US" sz="1800" dirty="0">
                <a:latin typeface="Calibri"/>
                <a:cs typeface="Calibri"/>
              </a:rPr>
              <a:t>including financial support, shall be provided </a:t>
            </a:r>
            <a:r>
              <a:rPr lang="en-US" sz="1800" b="1" dirty="0">
                <a:latin typeface="Calibri"/>
                <a:cs typeface="Calibri"/>
              </a:rPr>
              <a:t>to </a:t>
            </a:r>
            <a:r>
              <a:rPr lang="en-US" sz="1800" b="1" dirty="0">
                <a:solidFill>
                  <a:srgbClr val="3366FF"/>
                </a:solidFill>
                <a:latin typeface="Calibri"/>
                <a:cs typeface="Calibri"/>
              </a:rPr>
              <a:t>developing country Parties </a:t>
            </a:r>
            <a:r>
              <a:rPr lang="en-US" sz="1800" dirty="0">
                <a:latin typeface="Calibri"/>
                <a:cs typeface="Calibri"/>
              </a:rPr>
              <a:t>for the implementation of this Article </a:t>
            </a:r>
            <a:r>
              <a:rPr lang="en-US" sz="1800" dirty="0" smtClean="0">
                <a:latin typeface="Calibri"/>
                <a:cs typeface="Calibri"/>
              </a:rPr>
              <a:t>…”</a:t>
            </a:r>
          </a:p>
          <a:p>
            <a:pPr marL="0" indent="0">
              <a:buNone/>
            </a:pPr>
            <a:r>
              <a:rPr lang="en-US" sz="1800" b="1" dirty="0" err="1" smtClean="0">
                <a:solidFill>
                  <a:srgbClr val="FF0000"/>
                </a:solidFill>
                <a:latin typeface="Calibri"/>
                <a:cs typeface="Calibri"/>
              </a:rPr>
              <a:t>Kimden</a:t>
            </a:r>
            <a:r>
              <a:rPr lang="en-US" sz="1800" b="1" dirty="0" smtClean="0">
                <a:solidFill>
                  <a:srgbClr val="FF0000"/>
                </a:solidFill>
                <a:latin typeface="Calibri"/>
                <a:cs typeface="Calibri"/>
              </a:rPr>
              <a:t>?</a:t>
            </a:r>
            <a:endParaRPr lang="en-US" sz="1800" b="1" dirty="0">
              <a:solidFill>
                <a:srgbClr val="FF0000"/>
              </a:solidFill>
              <a:latin typeface="Calibri"/>
              <a:cs typeface="Calibri"/>
            </a:endParaRPr>
          </a:p>
        </p:txBody>
      </p:sp>
    </p:spTree>
    <p:extLst>
      <p:ext uri="{BB962C8B-B14F-4D97-AF65-F5344CB8AC3E}">
        <p14:creationId xmlns:p14="http://schemas.microsoft.com/office/powerpoint/2010/main" val="24559086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Paris </a:t>
            </a:r>
            <a:r>
              <a:rPr lang="en-US" sz="3200" dirty="0" err="1" smtClean="0"/>
              <a:t>Anlaşması</a:t>
            </a:r>
            <a:r>
              <a:rPr lang="en-US" sz="3200" dirty="0" smtClean="0"/>
              <a:t> </a:t>
            </a:r>
            <a:r>
              <a:rPr lang="en-US" sz="3200" dirty="0" err="1" smtClean="0"/>
              <a:t>ve</a:t>
            </a:r>
            <a:r>
              <a:rPr lang="en-US" sz="3200" dirty="0" smtClean="0"/>
              <a:t> </a:t>
            </a:r>
            <a:r>
              <a:rPr lang="en-US" sz="3200" dirty="0" err="1" smtClean="0"/>
              <a:t>Türkiye</a:t>
            </a:r>
            <a:endParaRPr lang="en-US" sz="3200" dirty="0"/>
          </a:p>
        </p:txBody>
      </p:sp>
      <p:sp>
        <p:nvSpPr>
          <p:cNvPr id="3" name="Content Placeholder 2"/>
          <p:cNvSpPr>
            <a:spLocks noGrp="1"/>
          </p:cNvSpPr>
          <p:nvPr>
            <p:ph idx="1"/>
          </p:nvPr>
        </p:nvSpPr>
        <p:spPr>
          <a:xfrm>
            <a:off x="1463040" y="1911684"/>
            <a:ext cx="6196405" cy="3811385"/>
          </a:xfrm>
        </p:spPr>
        <p:txBody>
          <a:bodyPr>
            <a:normAutofit fontScale="85000" lnSpcReduction="20000"/>
          </a:bodyPr>
          <a:lstStyle/>
          <a:p>
            <a:r>
              <a:rPr lang="en-US" sz="2000" b="1" dirty="0" smtClean="0">
                <a:latin typeface="Calibri"/>
                <a:cs typeface="Calibri"/>
              </a:rPr>
              <a:t>MADDE 11: </a:t>
            </a:r>
            <a:r>
              <a:rPr lang="en-US" sz="2000" b="1" dirty="0" err="1" smtClean="0">
                <a:latin typeface="Calibri"/>
                <a:cs typeface="Calibri"/>
              </a:rPr>
              <a:t>Kapasite</a:t>
            </a:r>
            <a:endParaRPr lang="en-US" sz="2000" b="1" dirty="0" smtClean="0">
              <a:latin typeface="Calibri"/>
              <a:cs typeface="Calibri"/>
            </a:endParaRPr>
          </a:p>
          <a:p>
            <a:endParaRPr lang="en-US" sz="2000" b="1" dirty="0">
              <a:latin typeface="Calibri"/>
              <a:cs typeface="Calibri"/>
            </a:endParaRPr>
          </a:p>
          <a:p>
            <a:pPr marL="0" indent="0">
              <a:buNone/>
            </a:pPr>
            <a:r>
              <a:rPr lang="en-US" sz="2000" b="1" dirty="0" smtClean="0"/>
              <a:t>11 (3). </a:t>
            </a:r>
            <a:r>
              <a:rPr lang="en-US" sz="2000" b="1" u="sng" dirty="0" smtClean="0">
                <a:solidFill>
                  <a:srgbClr val="000090"/>
                </a:solidFill>
              </a:rPr>
              <a:t>All </a:t>
            </a:r>
            <a:r>
              <a:rPr lang="en-US" sz="2000" b="1" u="sng" dirty="0">
                <a:solidFill>
                  <a:srgbClr val="000090"/>
                </a:solidFill>
              </a:rPr>
              <a:t>Parties </a:t>
            </a:r>
            <a:r>
              <a:rPr lang="en-US" sz="2000" b="1" dirty="0">
                <a:solidFill>
                  <a:srgbClr val="000090"/>
                </a:solidFill>
              </a:rPr>
              <a:t>should </a:t>
            </a:r>
            <a:r>
              <a:rPr lang="en-US" sz="2000" dirty="0"/>
              <a:t>cooperate to enhance the capacity of developing country Parties to implement this Agreement. </a:t>
            </a:r>
            <a:endParaRPr lang="en-US" sz="2000" dirty="0" smtClean="0"/>
          </a:p>
          <a:p>
            <a:r>
              <a:rPr lang="en-US" sz="2000" dirty="0" smtClean="0">
                <a:solidFill>
                  <a:srgbClr val="FF0000"/>
                </a:solidFill>
              </a:rPr>
              <a:t>Developed </a:t>
            </a:r>
            <a:r>
              <a:rPr lang="en-US" sz="2000" dirty="0">
                <a:solidFill>
                  <a:srgbClr val="FF0000"/>
                </a:solidFill>
              </a:rPr>
              <a:t>country Parties should </a:t>
            </a:r>
            <a:r>
              <a:rPr lang="en-US" sz="2000" dirty="0"/>
              <a:t>enhance support for capacity-building actions in developing country Parties. </a:t>
            </a:r>
            <a:endParaRPr lang="en-US" sz="2000" dirty="0" smtClean="0"/>
          </a:p>
          <a:p>
            <a:pPr marL="0" indent="0">
              <a:buNone/>
            </a:pPr>
            <a:endParaRPr lang="en-US" sz="2000" dirty="0"/>
          </a:p>
          <a:p>
            <a:pPr marL="0" indent="0">
              <a:buNone/>
            </a:pPr>
            <a:r>
              <a:rPr lang="en-US" sz="2000" dirty="0" smtClean="0"/>
              <a:t> </a:t>
            </a:r>
            <a:r>
              <a:rPr lang="en-US" sz="2000" b="1" dirty="0" smtClean="0"/>
              <a:t>11(4). </a:t>
            </a:r>
            <a:r>
              <a:rPr lang="en-US" sz="2000" b="1" u="sng" dirty="0">
                <a:solidFill>
                  <a:srgbClr val="000090"/>
                </a:solidFill>
              </a:rPr>
              <a:t>All Parties </a:t>
            </a:r>
            <a:r>
              <a:rPr lang="en-US" sz="2000" dirty="0"/>
              <a:t>enhancing the capacity of developing country Parties to implement this Agreement, including through regional, bilateral and multilateral approaches, shall regularly communicate on these actions or measures on capacity-building. Developing country Parties should regularly communicate progress made on implementing capacity-building plans, policies, actions or measures to implement this Agreement. </a:t>
            </a:r>
            <a:endParaRPr lang="en-US" sz="2000" b="1" dirty="0">
              <a:latin typeface="Calibri"/>
              <a:cs typeface="Calibri"/>
            </a:endParaRPr>
          </a:p>
        </p:txBody>
      </p:sp>
    </p:spTree>
    <p:extLst>
      <p:ext uri="{BB962C8B-B14F-4D97-AF65-F5344CB8AC3E}">
        <p14:creationId xmlns:p14="http://schemas.microsoft.com/office/powerpoint/2010/main" val="29232737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Paris </a:t>
            </a:r>
            <a:r>
              <a:rPr lang="en-US" sz="3200" dirty="0" err="1"/>
              <a:t>Anlaşması</a:t>
            </a:r>
            <a:r>
              <a:rPr lang="en-US" sz="3200" dirty="0"/>
              <a:t> </a:t>
            </a:r>
            <a:r>
              <a:rPr lang="en-US" sz="3200" dirty="0" err="1"/>
              <a:t>ve</a:t>
            </a:r>
            <a:r>
              <a:rPr lang="en-US" sz="3200" dirty="0"/>
              <a:t> </a:t>
            </a:r>
            <a:r>
              <a:rPr lang="en-US" sz="3200" dirty="0" err="1"/>
              <a:t>Türkiye</a:t>
            </a:r>
            <a:endParaRPr lang="en-US" sz="3200" dirty="0"/>
          </a:p>
        </p:txBody>
      </p:sp>
      <p:sp>
        <p:nvSpPr>
          <p:cNvPr id="3" name="Content Placeholder 2"/>
          <p:cNvSpPr>
            <a:spLocks noGrp="1"/>
          </p:cNvSpPr>
          <p:nvPr>
            <p:ph idx="1"/>
          </p:nvPr>
        </p:nvSpPr>
        <p:spPr>
          <a:xfrm>
            <a:off x="1463040" y="1911684"/>
            <a:ext cx="6196405" cy="3811385"/>
          </a:xfrm>
        </p:spPr>
        <p:txBody>
          <a:bodyPr>
            <a:normAutofit/>
          </a:bodyPr>
          <a:lstStyle/>
          <a:p>
            <a:r>
              <a:rPr lang="en-US" sz="2000" b="1" dirty="0" smtClean="0">
                <a:latin typeface="Calibri"/>
                <a:cs typeface="Calibri"/>
              </a:rPr>
              <a:t>MADDE 12: </a:t>
            </a:r>
            <a:r>
              <a:rPr lang="en-US" sz="2000" b="1" dirty="0" err="1" smtClean="0">
                <a:latin typeface="Calibri"/>
                <a:cs typeface="Calibri"/>
              </a:rPr>
              <a:t>Eğitim</a:t>
            </a:r>
            <a:r>
              <a:rPr lang="en-US" sz="2000" b="1" dirty="0" smtClean="0">
                <a:latin typeface="Calibri"/>
                <a:cs typeface="Calibri"/>
              </a:rPr>
              <a:t> </a:t>
            </a:r>
            <a:r>
              <a:rPr lang="en-US" sz="2000" b="1" dirty="0" err="1" smtClean="0">
                <a:latin typeface="Calibri"/>
                <a:cs typeface="Calibri"/>
              </a:rPr>
              <a:t>ve</a:t>
            </a:r>
            <a:r>
              <a:rPr lang="en-US" sz="2000" b="1" dirty="0" smtClean="0">
                <a:latin typeface="Calibri"/>
                <a:cs typeface="Calibri"/>
              </a:rPr>
              <a:t> </a:t>
            </a:r>
            <a:r>
              <a:rPr lang="en-US" sz="2000" b="1" dirty="0" err="1" smtClean="0">
                <a:latin typeface="Calibri"/>
                <a:cs typeface="Calibri"/>
              </a:rPr>
              <a:t>bilinçlenme</a:t>
            </a:r>
            <a:r>
              <a:rPr lang="en-US" sz="2000" b="1" dirty="0" smtClean="0">
                <a:latin typeface="Calibri"/>
                <a:cs typeface="Calibri"/>
              </a:rPr>
              <a:t>”</a:t>
            </a:r>
          </a:p>
          <a:p>
            <a:pPr marL="0" indent="0">
              <a:buNone/>
            </a:pPr>
            <a:r>
              <a:rPr lang="en-US" sz="2000" b="1" dirty="0" smtClean="0">
                <a:latin typeface="Calibri"/>
                <a:cs typeface="Calibri"/>
              </a:rPr>
              <a:t>“</a:t>
            </a:r>
            <a:r>
              <a:rPr lang="en-US" sz="2000" dirty="0" smtClean="0">
                <a:latin typeface="Calibri"/>
                <a:cs typeface="Calibri"/>
              </a:rPr>
              <a:t>Parties </a:t>
            </a:r>
            <a:r>
              <a:rPr lang="en-US" sz="2000" dirty="0">
                <a:latin typeface="Calibri"/>
                <a:cs typeface="Calibri"/>
              </a:rPr>
              <a:t>shall cooperate in taking measures, as appropriate, to enhance climate change education, training, public awareness, public participation and public access to information, recognizing the importance of these steps with respect to enhancing actions under this Agreement. </a:t>
            </a:r>
            <a:r>
              <a:rPr lang="en-US" sz="2000" dirty="0" smtClean="0">
                <a:latin typeface="Calibri"/>
                <a:cs typeface="Calibri"/>
              </a:rPr>
              <a:t>“</a:t>
            </a:r>
            <a:endParaRPr lang="en-US" sz="2000" b="1" dirty="0">
              <a:latin typeface="Calibri"/>
              <a:cs typeface="Calibri"/>
            </a:endParaRPr>
          </a:p>
        </p:txBody>
      </p:sp>
    </p:spTree>
    <p:extLst>
      <p:ext uri="{BB962C8B-B14F-4D97-AF65-F5344CB8AC3E}">
        <p14:creationId xmlns:p14="http://schemas.microsoft.com/office/powerpoint/2010/main" val="343660063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Paris </a:t>
            </a:r>
            <a:r>
              <a:rPr lang="en-US" sz="3200" dirty="0" err="1"/>
              <a:t>Anlaşması</a:t>
            </a:r>
            <a:r>
              <a:rPr lang="en-US" sz="3200" dirty="0"/>
              <a:t> </a:t>
            </a:r>
            <a:r>
              <a:rPr lang="en-US" sz="3200" dirty="0" err="1"/>
              <a:t>ve</a:t>
            </a:r>
            <a:r>
              <a:rPr lang="en-US" sz="3200" dirty="0"/>
              <a:t> </a:t>
            </a:r>
            <a:r>
              <a:rPr lang="en-US" sz="3200" dirty="0" err="1"/>
              <a:t>Türkiye</a:t>
            </a:r>
            <a:endParaRPr lang="en-US" sz="3200" dirty="0"/>
          </a:p>
        </p:txBody>
      </p:sp>
      <p:sp>
        <p:nvSpPr>
          <p:cNvPr id="3" name="Content Placeholder 2"/>
          <p:cNvSpPr>
            <a:spLocks noGrp="1"/>
          </p:cNvSpPr>
          <p:nvPr>
            <p:ph idx="1"/>
          </p:nvPr>
        </p:nvSpPr>
        <p:spPr>
          <a:xfrm>
            <a:off x="1463040" y="1911684"/>
            <a:ext cx="6196405" cy="3811385"/>
          </a:xfrm>
        </p:spPr>
        <p:txBody>
          <a:bodyPr>
            <a:normAutofit/>
          </a:bodyPr>
          <a:lstStyle/>
          <a:p>
            <a:pPr>
              <a:buFont typeface="Wingdings" charset="2"/>
              <a:buChar char="v"/>
            </a:pPr>
            <a:r>
              <a:rPr lang="en-US" sz="2000" b="1" dirty="0" smtClean="0">
                <a:latin typeface="Calibri"/>
                <a:cs typeface="Calibri"/>
              </a:rPr>
              <a:t>MADDE 13:  </a:t>
            </a:r>
            <a:r>
              <a:rPr lang="en-US" sz="2000" b="1" u="sng" dirty="0" err="1" smtClean="0">
                <a:latin typeface="Calibri"/>
                <a:cs typeface="Calibri"/>
              </a:rPr>
              <a:t>Şeffafl</a:t>
            </a:r>
            <a:r>
              <a:rPr lang="en-US" sz="2800" b="1" u="sng" dirty="0" err="1" smtClean="0">
                <a:latin typeface="Calibri"/>
                <a:cs typeface="Calibri"/>
              </a:rPr>
              <a:t>ı</a:t>
            </a:r>
            <a:r>
              <a:rPr lang="en-US" sz="2000" b="1" u="sng" dirty="0" err="1" smtClean="0">
                <a:latin typeface="Calibri"/>
                <a:cs typeface="Calibri"/>
              </a:rPr>
              <a:t>k</a:t>
            </a:r>
            <a:r>
              <a:rPr lang="en-US" sz="2000" b="1" u="sng" dirty="0" smtClean="0">
                <a:latin typeface="Calibri"/>
                <a:cs typeface="Calibri"/>
              </a:rPr>
              <a:t> ÇERÇEVESI</a:t>
            </a:r>
          </a:p>
          <a:p>
            <a:pPr>
              <a:buFont typeface="Wingdings" charset="2"/>
              <a:buChar char="§"/>
            </a:pPr>
            <a:r>
              <a:rPr lang="en-US" sz="2000" b="1" dirty="0" smtClean="0">
                <a:latin typeface="Calibri"/>
                <a:cs typeface="Calibri"/>
              </a:rPr>
              <a:t>13(2). </a:t>
            </a:r>
            <a:r>
              <a:rPr lang="en-US" sz="2000" dirty="0">
                <a:latin typeface="Calibri"/>
                <a:cs typeface="Calibri"/>
              </a:rPr>
              <a:t>The transparency framework shall provide </a:t>
            </a:r>
            <a:r>
              <a:rPr lang="en-US" sz="2000" b="1" u="sng" dirty="0">
                <a:latin typeface="Calibri"/>
                <a:cs typeface="Calibri"/>
              </a:rPr>
              <a:t>flexibility</a:t>
            </a:r>
            <a:r>
              <a:rPr lang="en-US" sz="2000" dirty="0">
                <a:latin typeface="Calibri"/>
                <a:cs typeface="Calibri"/>
              </a:rPr>
              <a:t> in the implementation of the provisions of this Article </a:t>
            </a:r>
            <a:r>
              <a:rPr lang="en-US" sz="2000" dirty="0">
                <a:solidFill>
                  <a:srgbClr val="FF0000"/>
                </a:solidFill>
                <a:latin typeface="Calibri"/>
                <a:cs typeface="Calibri"/>
              </a:rPr>
              <a:t>to those developing country Parties that need it in the light of their capacities</a:t>
            </a:r>
            <a:r>
              <a:rPr lang="en-US" sz="2000" dirty="0">
                <a:latin typeface="Calibri"/>
                <a:cs typeface="Calibri"/>
              </a:rPr>
              <a:t>. The modalities, procedures and guidelines referred to in paragraph 13 of this Article shall reflect such flexibility. </a:t>
            </a:r>
            <a:endParaRPr lang="en-US" sz="2000" b="1" dirty="0" smtClean="0">
              <a:latin typeface="Calibri"/>
              <a:cs typeface="Calibri"/>
            </a:endParaRPr>
          </a:p>
        </p:txBody>
      </p:sp>
    </p:spTree>
    <p:extLst>
      <p:ext uri="{BB962C8B-B14F-4D97-AF65-F5344CB8AC3E}">
        <p14:creationId xmlns:p14="http://schemas.microsoft.com/office/powerpoint/2010/main" val="191459193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Paris </a:t>
            </a:r>
            <a:r>
              <a:rPr lang="en-US" sz="3200" dirty="0" err="1"/>
              <a:t>Anlaşması</a:t>
            </a:r>
            <a:r>
              <a:rPr lang="en-US" sz="3200" dirty="0"/>
              <a:t> </a:t>
            </a:r>
            <a:r>
              <a:rPr lang="en-US" sz="3200" dirty="0" err="1"/>
              <a:t>ve</a:t>
            </a:r>
            <a:r>
              <a:rPr lang="en-US" sz="3200" dirty="0"/>
              <a:t> </a:t>
            </a:r>
            <a:r>
              <a:rPr lang="en-US" sz="3200" dirty="0" err="1"/>
              <a:t>Türkiye</a:t>
            </a:r>
            <a:endParaRPr lang="en-US" sz="3200" dirty="0"/>
          </a:p>
        </p:txBody>
      </p:sp>
      <p:sp>
        <p:nvSpPr>
          <p:cNvPr id="3" name="Content Placeholder 2"/>
          <p:cNvSpPr>
            <a:spLocks noGrp="1"/>
          </p:cNvSpPr>
          <p:nvPr>
            <p:ph idx="1"/>
          </p:nvPr>
        </p:nvSpPr>
        <p:spPr>
          <a:xfrm>
            <a:off x="1463040" y="1911684"/>
            <a:ext cx="6196405" cy="3811385"/>
          </a:xfrm>
        </p:spPr>
        <p:txBody>
          <a:bodyPr>
            <a:normAutofit fontScale="92500" lnSpcReduction="10000"/>
          </a:bodyPr>
          <a:lstStyle/>
          <a:p>
            <a:pPr>
              <a:buFont typeface="Wingdings" charset="2"/>
              <a:buChar char="v"/>
            </a:pPr>
            <a:r>
              <a:rPr lang="en-US" sz="2000" b="1" dirty="0" smtClean="0">
                <a:latin typeface="Calibri"/>
                <a:cs typeface="Calibri"/>
              </a:rPr>
              <a:t>MADDE 13:  </a:t>
            </a:r>
            <a:r>
              <a:rPr lang="en-US" sz="2600" b="1" u="sng" dirty="0" err="1" smtClean="0">
                <a:latin typeface="Calibri"/>
                <a:cs typeface="Calibri"/>
              </a:rPr>
              <a:t>Şeffaflık</a:t>
            </a:r>
            <a:r>
              <a:rPr lang="en-US" sz="2600" b="1" u="sng" dirty="0" smtClean="0">
                <a:latin typeface="Calibri"/>
                <a:cs typeface="Calibri"/>
              </a:rPr>
              <a:t> ÇERÇEVESI</a:t>
            </a:r>
          </a:p>
          <a:p>
            <a:pPr>
              <a:buFont typeface="Wingdings" charset="2"/>
              <a:buChar char="§"/>
            </a:pPr>
            <a:r>
              <a:rPr lang="en-US" sz="2000" b="1" dirty="0" smtClean="0">
                <a:latin typeface="Calibri"/>
                <a:cs typeface="Calibri"/>
              </a:rPr>
              <a:t>13(7). </a:t>
            </a:r>
            <a:r>
              <a:rPr lang="en-US" sz="2000" b="1" dirty="0">
                <a:solidFill>
                  <a:srgbClr val="FF0000"/>
                </a:solidFill>
              </a:rPr>
              <a:t>Each Party </a:t>
            </a:r>
            <a:r>
              <a:rPr lang="en-US" sz="2000" dirty="0"/>
              <a:t>shall regularly provide the following information: </a:t>
            </a:r>
            <a:endParaRPr lang="en-US" sz="2000" dirty="0" smtClean="0"/>
          </a:p>
          <a:p>
            <a:pPr>
              <a:buFont typeface="Wingdings" charset="2"/>
              <a:buChar char="§"/>
            </a:pPr>
            <a:r>
              <a:rPr lang="en-US" sz="2000" dirty="0"/>
              <a:t>(a) A </a:t>
            </a:r>
            <a:r>
              <a:rPr lang="en-US" sz="2000" u="sng" dirty="0"/>
              <a:t>national inventory report </a:t>
            </a:r>
            <a:r>
              <a:rPr lang="en-US" sz="2000" dirty="0"/>
              <a:t>of anthropogenic emissions by sources and removals by sinks of greenhouse gases, prepared using good practice methodologies accepted by the Intergovernmental Panel on Climate Change and agreed upon by the Conference of the Parties serving as the meeting of the Parties to the Paris Agreement; </a:t>
            </a:r>
          </a:p>
          <a:p>
            <a:pPr>
              <a:buFont typeface="Wingdings" charset="2"/>
              <a:buChar char="§"/>
            </a:pPr>
            <a:r>
              <a:rPr lang="en-US" sz="2000" dirty="0"/>
              <a:t>(b) </a:t>
            </a:r>
            <a:r>
              <a:rPr lang="en-US" sz="2000" u="sng" dirty="0"/>
              <a:t>Information necessary to track progress </a:t>
            </a:r>
            <a:r>
              <a:rPr lang="en-US" sz="2000" dirty="0"/>
              <a:t>made in implementing and achieving its nationally determined contribution under Article 4. </a:t>
            </a:r>
            <a:r>
              <a:rPr lang="en-US" sz="2000" dirty="0" smtClean="0"/>
              <a:t> </a:t>
            </a:r>
            <a:endParaRPr lang="en-US" sz="2000" dirty="0"/>
          </a:p>
        </p:txBody>
      </p:sp>
    </p:spTree>
    <p:extLst>
      <p:ext uri="{BB962C8B-B14F-4D97-AF65-F5344CB8AC3E}">
        <p14:creationId xmlns:p14="http://schemas.microsoft.com/office/powerpoint/2010/main" val="2402330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Paris </a:t>
            </a:r>
            <a:r>
              <a:rPr lang="en-US" sz="3200" dirty="0" err="1" smtClean="0"/>
              <a:t>Anlaşması</a:t>
            </a:r>
            <a:r>
              <a:rPr lang="en-US" sz="3200" dirty="0" smtClean="0"/>
              <a:t> </a:t>
            </a:r>
            <a:r>
              <a:rPr lang="en-US" sz="3200" dirty="0" err="1" smtClean="0"/>
              <a:t>ve</a:t>
            </a:r>
            <a:r>
              <a:rPr lang="en-US" sz="3200" dirty="0" smtClean="0"/>
              <a:t> </a:t>
            </a:r>
            <a:r>
              <a:rPr lang="en-US" sz="3200" dirty="0" err="1" smtClean="0"/>
              <a:t>Türkiye</a:t>
            </a:r>
            <a:endParaRPr lang="en-US" sz="3200" dirty="0"/>
          </a:p>
        </p:txBody>
      </p:sp>
      <p:sp>
        <p:nvSpPr>
          <p:cNvPr id="3" name="Content Placeholder 2"/>
          <p:cNvSpPr>
            <a:spLocks noGrp="1"/>
          </p:cNvSpPr>
          <p:nvPr>
            <p:ph idx="1"/>
          </p:nvPr>
        </p:nvSpPr>
        <p:spPr>
          <a:xfrm>
            <a:off x="1463040" y="1911684"/>
            <a:ext cx="6196405" cy="3811385"/>
          </a:xfrm>
        </p:spPr>
        <p:txBody>
          <a:bodyPr>
            <a:normAutofit lnSpcReduction="10000"/>
          </a:bodyPr>
          <a:lstStyle/>
          <a:p>
            <a:pPr>
              <a:buFont typeface="Wingdings" charset="2"/>
              <a:buChar char="v"/>
            </a:pPr>
            <a:r>
              <a:rPr lang="en-US" sz="2000" b="1" dirty="0" smtClean="0">
                <a:latin typeface="Calibri"/>
                <a:cs typeface="Calibri"/>
              </a:rPr>
              <a:t>MADDE 14. </a:t>
            </a:r>
            <a:r>
              <a:rPr lang="en-US" sz="2000" b="1" u="sng" dirty="0" smtClean="0">
                <a:latin typeface="Calibri"/>
                <a:cs typeface="Calibri"/>
              </a:rPr>
              <a:t>Stocktaking [</a:t>
            </a:r>
            <a:r>
              <a:rPr lang="en-US" sz="2000" b="1" u="sng" dirty="0" err="1" smtClean="0">
                <a:latin typeface="Calibri"/>
                <a:cs typeface="Calibri"/>
              </a:rPr>
              <a:t>Gözden</a:t>
            </a:r>
            <a:r>
              <a:rPr lang="en-US" sz="2000" b="1" u="sng" dirty="0" smtClean="0">
                <a:latin typeface="Calibri"/>
                <a:cs typeface="Calibri"/>
              </a:rPr>
              <a:t> </a:t>
            </a:r>
            <a:r>
              <a:rPr lang="en-US" sz="2000" b="1" u="sng" dirty="0" err="1" smtClean="0">
                <a:latin typeface="Calibri"/>
                <a:cs typeface="Calibri"/>
              </a:rPr>
              <a:t>Geçirme</a:t>
            </a:r>
            <a:r>
              <a:rPr lang="en-US" sz="2000" b="1" u="sng" dirty="0" smtClean="0">
                <a:latin typeface="Calibri"/>
                <a:cs typeface="Calibri"/>
              </a:rPr>
              <a:t>]</a:t>
            </a:r>
          </a:p>
          <a:p>
            <a:pPr>
              <a:buFont typeface="Wingdings" charset="2"/>
              <a:buChar char="§"/>
            </a:pPr>
            <a:r>
              <a:rPr lang="en-US" sz="2000" dirty="0" smtClean="0">
                <a:latin typeface="Calibri"/>
                <a:cs typeface="Calibri"/>
              </a:rPr>
              <a:t>The </a:t>
            </a:r>
            <a:r>
              <a:rPr lang="en-US" sz="2000" dirty="0">
                <a:latin typeface="Calibri"/>
                <a:cs typeface="Calibri"/>
              </a:rPr>
              <a:t>Conference of the Parties serving as the meeting of the Parties to the Paris Agreement</a:t>
            </a:r>
            <a:r>
              <a:rPr lang="en-US" sz="2000" u="sng" dirty="0">
                <a:solidFill>
                  <a:srgbClr val="800000"/>
                </a:solidFill>
                <a:latin typeface="Calibri"/>
                <a:cs typeface="Calibri"/>
              </a:rPr>
              <a:t> shall </a:t>
            </a:r>
            <a:r>
              <a:rPr lang="en-US" sz="2000" dirty="0">
                <a:latin typeface="Calibri"/>
                <a:cs typeface="Calibri"/>
              </a:rPr>
              <a:t>periodically take stock of the implementation of this Agreement </a:t>
            </a:r>
            <a:r>
              <a:rPr lang="en-US" sz="2000" dirty="0">
                <a:solidFill>
                  <a:srgbClr val="000090"/>
                </a:solidFill>
                <a:latin typeface="Calibri"/>
                <a:cs typeface="Calibri"/>
              </a:rPr>
              <a:t>to </a:t>
            </a:r>
            <a:r>
              <a:rPr lang="en-US" sz="2000" dirty="0">
                <a:solidFill>
                  <a:srgbClr val="FF0000"/>
                </a:solidFill>
                <a:latin typeface="Calibri"/>
                <a:cs typeface="Calibri"/>
              </a:rPr>
              <a:t>assess the collective progress </a:t>
            </a:r>
            <a:r>
              <a:rPr lang="en-US" sz="2000" dirty="0">
                <a:latin typeface="Calibri"/>
                <a:cs typeface="Calibri"/>
              </a:rPr>
              <a:t>towards achieving the purpose of this Agreement and its long-term goals (referred to as the “global </a:t>
            </a:r>
            <a:r>
              <a:rPr lang="en-US" sz="2000" dirty="0" err="1">
                <a:latin typeface="Calibri"/>
                <a:cs typeface="Calibri"/>
              </a:rPr>
              <a:t>stocktake</a:t>
            </a:r>
            <a:r>
              <a:rPr lang="en-US" sz="2000" dirty="0">
                <a:latin typeface="Calibri"/>
                <a:cs typeface="Calibri"/>
              </a:rPr>
              <a:t>”)</a:t>
            </a:r>
            <a:r>
              <a:rPr lang="en-US" sz="2000" dirty="0" smtClean="0">
                <a:latin typeface="Calibri"/>
                <a:cs typeface="Calibri"/>
              </a:rPr>
              <a:t>.</a:t>
            </a:r>
          </a:p>
          <a:p>
            <a:pPr>
              <a:buFont typeface="Wingdings" charset="2"/>
              <a:buChar char="§"/>
            </a:pPr>
            <a:r>
              <a:rPr lang="en-US" sz="2000" dirty="0" smtClean="0">
                <a:latin typeface="Calibri"/>
                <a:cs typeface="Calibri"/>
              </a:rPr>
              <a:t> </a:t>
            </a:r>
            <a:r>
              <a:rPr lang="en-US" sz="2000" dirty="0">
                <a:latin typeface="Calibri"/>
                <a:cs typeface="Calibri"/>
              </a:rPr>
              <a:t>It shall do so in a </a:t>
            </a:r>
            <a:r>
              <a:rPr lang="en-US" sz="2000" dirty="0">
                <a:solidFill>
                  <a:srgbClr val="FF0000"/>
                </a:solidFill>
                <a:latin typeface="Calibri"/>
                <a:cs typeface="Calibri"/>
              </a:rPr>
              <a:t>comprehensive and facilitative manner,</a:t>
            </a:r>
            <a:r>
              <a:rPr lang="en-US" sz="2000" dirty="0">
                <a:latin typeface="Calibri"/>
                <a:cs typeface="Calibri"/>
              </a:rPr>
              <a:t> considering mitigation, adaptation and the means of implementation and support, and in the light of equity and the best available science. </a:t>
            </a:r>
            <a:endParaRPr lang="en-US" sz="2000" dirty="0" smtClean="0">
              <a:latin typeface="Calibri"/>
              <a:cs typeface="Calibri"/>
            </a:endParaRPr>
          </a:p>
          <a:p>
            <a:r>
              <a:rPr lang="en-US" sz="2000" b="1" dirty="0" err="1" smtClean="0">
                <a:solidFill>
                  <a:srgbClr val="0000FF"/>
                </a:solidFill>
                <a:latin typeface="Calibri"/>
                <a:cs typeface="Calibri"/>
              </a:rPr>
              <a:t>İlki</a:t>
            </a:r>
            <a:r>
              <a:rPr lang="en-US" sz="2000" b="1" dirty="0" smtClean="0">
                <a:solidFill>
                  <a:srgbClr val="0000FF"/>
                </a:solidFill>
                <a:latin typeface="Calibri"/>
                <a:cs typeface="Calibri"/>
              </a:rPr>
              <a:t> 2023 </a:t>
            </a:r>
            <a:r>
              <a:rPr lang="en-US" sz="2000" b="1" dirty="0" err="1" smtClean="0">
                <a:solidFill>
                  <a:srgbClr val="0000FF"/>
                </a:solidFill>
                <a:latin typeface="Calibri"/>
                <a:cs typeface="Calibri"/>
              </a:rPr>
              <a:t>yılında</a:t>
            </a:r>
            <a:r>
              <a:rPr lang="en-US" sz="2000" b="1" dirty="0" smtClean="0">
                <a:solidFill>
                  <a:srgbClr val="0000FF"/>
                </a:solidFill>
                <a:latin typeface="Calibri"/>
                <a:cs typeface="Calibri"/>
              </a:rPr>
              <a:t> </a:t>
            </a:r>
            <a:r>
              <a:rPr lang="en-US" sz="2000" b="1" dirty="0" err="1" smtClean="0">
                <a:solidFill>
                  <a:srgbClr val="0000FF"/>
                </a:solidFill>
                <a:latin typeface="Calibri"/>
                <a:cs typeface="Calibri"/>
              </a:rPr>
              <a:t>yapılacak</a:t>
            </a:r>
            <a:r>
              <a:rPr lang="en-US" sz="2000" b="1" dirty="0" smtClean="0">
                <a:solidFill>
                  <a:srgbClr val="0000FF"/>
                </a:solidFill>
                <a:latin typeface="Calibri"/>
                <a:cs typeface="Calibri"/>
              </a:rPr>
              <a:t> </a:t>
            </a:r>
            <a:r>
              <a:rPr lang="en-US" sz="2000" b="1" dirty="0" err="1" smtClean="0">
                <a:solidFill>
                  <a:srgbClr val="0000FF"/>
                </a:solidFill>
                <a:latin typeface="Calibri"/>
                <a:cs typeface="Calibri"/>
              </a:rPr>
              <a:t>ve</a:t>
            </a:r>
            <a:r>
              <a:rPr lang="en-US" sz="2000" b="1" dirty="0" smtClean="0">
                <a:solidFill>
                  <a:srgbClr val="0000FF"/>
                </a:solidFill>
                <a:latin typeface="Calibri"/>
                <a:cs typeface="Calibri"/>
              </a:rPr>
              <a:t> </a:t>
            </a:r>
            <a:r>
              <a:rPr lang="en-US" sz="2000" b="1" dirty="0" err="1" smtClean="0">
                <a:solidFill>
                  <a:srgbClr val="0000FF"/>
                </a:solidFill>
                <a:latin typeface="Calibri"/>
                <a:cs typeface="Calibri"/>
              </a:rPr>
              <a:t>sonra</a:t>
            </a:r>
            <a:r>
              <a:rPr lang="en-US" sz="2000" b="1" dirty="0" smtClean="0">
                <a:solidFill>
                  <a:srgbClr val="0000FF"/>
                </a:solidFill>
                <a:latin typeface="Calibri"/>
                <a:cs typeface="Calibri"/>
              </a:rPr>
              <a:t> </a:t>
            </a:r>
            <a:r>
              <a:rPr lang="en-US" sz="2000" b="1" dirty="0" smtClean="0">
                <a:solidFill>
                  <a:srgbClr val="0000FF"/>
                </a:solidFill>
                <a:latin typeface="Calibri"/>
                <a:cs typeface="Calibri"/>
              </a:rPr>
              <a:t>5 </a:t>
            </a:r>
            <a:r>
              <a:rPr lang="en-US" sz="2000" b="1" dirty="0" err="1" smtClean="0">
                <a:solidFill>
                  <a:srgbClr val="0000FF"/>
                </a:solidFill>
                <a:latin typeface="Calibri"/>
                <a:cs typeface="Calibri"/>
              </a:rPr>
              <a:t>yılda</a:t>
            </a:r>
            <a:r>
              <a:rPr lang="en-US" sz="2000" b="1" dirty="0" smtClean="0">
                <a:solidFill>
                  <a:srgbClr val="0000FF"/>
                </a:solidFill>
                <a:latin typeface="Calibri"/>
                <a:cs typeface="Calibri"/>
              </a:rPr>
              <a:t> </a:t>
            </a:r>
            <a:r>
              <a:rPr lang="en-US" sz="2000" b="1" dirty="0" err="1" smtClean="0">
                <a:solidFill>
                  <a:srgbClr val="0000FF"/>
                </a:solidFill>
                <a:latin typeface="Calibri"/>
                <a:cs typeface="Calibri"/>
              </a:rPr>
              <a:t>bir</a:t>
            </a:r>
            <a:r>
              <a:rPr lang="en-US" sz="2000" b="1" dirty="0" smtClean="0">
                <a:solidFill>
                  <a:srgbClr val="0000FF"/>
                </a:solidFill>
                <a:latin typeface="Calibri"/>
                <a:cs typeface="Calibri"/>
              </a:rPr>
              <a:t>.</a:t>
            </a:r>
            <a:endParaRPr lang="en-US" sz="2000" b="1" dirty="0">
              <a:solidFill>
                <a:srgbClr val="0000FF"/>
              </a:solidFill>
              <a:latin typeface="Calibri"/>
              <a:cs typeface="Calibri"/>
            </a:endParaRPr>
          </a:p>
        </p:txBody>
      </p:sp>
    </p:spTree>
    <p:extLst>
      <p:ext uri="{BB962C8B-B14F-4D97-AF65-F5344CB8AC3E}">
        <p14:creationId xmlns:p14="http://schemas.microsoft.com/office/powerpoint/2010/main" val="52166006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023" y="817582"/>
            <a:ext cx="6965245" cy="920313"/>
          </a:xfrm>
        </p:spPr>
        <p:txBody>
          <a:bodyPr>
            <a:normAutofit/>
          </a:bodyPr>
          <a:lstStyle/>
          <a:p>
            <a:r>
              <a:rPr lang="en-US" sz="3200" dirty="0" smtClean="0"/>
              <a:t>Paris </a:t>
            </a:r>
            <a:r>
              <a:rPr lang="en-US" sz="3200" dirty="0" err="1" smtClean="0"/>
              <a:t>Anlaşması</a:t>
            </a:r>
            <a:r>
              <a:rPr lang="en-US" sz="3200" dirty="0" smtClean="0"/>
              <a:t> </a:t>
            </a:r>
            <a:r>
              <a:rPr lang="en-US" sz="3200" dirty="0" err="1" smtClean="0"/>
              <a:t>ve</a:t>
            </a:r>
            <a:r>
              <a:rPr lang="en-US" sz="3200" dirty="0" smtClean="0"/>
              <a:t> </a:t>
            </a:r>
            <a:r>
              <a:rPr lang="en-US" sz="3200" dirty="0" err="1" smtClean="0"/>
              <a:t>Türkiye</a:t>
            </a:r>
            <a:endParaRPr lang="en-US" sz="3200" dirty="0"/>
          </a:p>
        </p:txBody>
      </p:sp>
      <p:sp>
        <p:nvSpPr>
          <p:cNvPr id="3" name="Content Placeholder 2"/>
          <p:cNvSpPr>
            <a:spLocks noGrp="1"/>
          </p:cNvSpPr>
          <p:nvPr>
            <p:ph idx="1"/>
          </p:nvPr>
        </p:nvSpPr>
        <p:spPr>
          <a:xfrm>
            <a:off x="1463040" y="1911684"/>
            <a:ext cx="6196405" cy="3811385"/>
          </a:xfrm>
        </p:spPr>
        <p:txBody>
          <a:bodyPr>
            <a:normAutofit lnSpcReduction="10000"/>
          </a:bodyPr>
          <a:lstStyle/>
          <a:p>
            <a:pPr>
              <a:buFont typeface="Wingdings" charset="2"/>
              <a:buChar char="v"/>
            </a:pPr>
            <a:r>
              <a:rPr lang="en-US" sz="2000" b="1" dirty="0" smtClean="0">
                <a:latin typeface="Calibri"/>
                <a:cs typeface="Calibri"/>
              </a:rPr>
              <a:t>MADDE 15. </a:t>
            </a:r>
            <a:r>
              <a:rPr lang="en-US" sz="2000" b="1" u="sng" dirty="0" smtClean="0">
                <a:latin typeface="Calibri"/>
                <a:cs typeface="Calibri"/>
              </a:rPr>
              <a:t>COMPLIANCE MECHANISM </a:t>
            </a:r>
            <a:r>
              <a:rPr lang="en-US" sz="2000" b="1" dirty="0" smtClean="0">
                <a:latin typeface="Calibri"/>
                <a:cs typeface="Calibri"/>
              </a:rPr>
              <a:t>[</a:t>
            </a:r>
            <a:r>
              <a:rPr lang="en-US" sz="2000" b="1" dirty="0" err="1" smtClean="0">
                <a:latin typeface="Calibri"/>
                <a:cs typeface="Calibri"/>
              </a:rPr>
              <a:t>Uyma</a:t>
            </a:r>
            <a:r>
              <a:rPr lang="en-US" sz="2000" b="1" dirty="0" smtClean="0">
                <a:latin typeface="Calibri"/>
                <a:cs typeface="Calibri"/>
              </a:rPr>
              <a:t> </a:t>
            </a:r>
            <a:r>
              <a:rPr lang="en-US" sz="2000" b="1" dirty="0" err="1" smtClean="0">
                <a:latin typeface="Calibri"/>
                <a:cs typeface="Calibri"/>
              </a:rPr>
              <a:t>mekanizması</a:t>
            </a:r>
            <a:r>
              <a:rPr lang="en-US" sz="2000" b="1" dirty="0" smtClean="0">
                <a:latin typeface="Calibri"/>
                <a:cs typeface="Calibri"/>
              </a:rPr>
              <a:t>]</a:t>
            </a:r>
          </a:p>
          <a:p>
            <a:pPr marL="0" indent="0">
              <a:buNone/>
            </a:pPr>
            <a:r>
              <a:rPr lang="en-US" sz="2000" dirty="0" smtClean="0">
                <a:latin typeface="Calibri"/>
                <a:cs typeface="Calibri"/>
              </a:rPr>
              <a:t>1. A </a:t>
            </a:r>
            <a:r>
              <a:rPr lang="en-US" sz="2000" dirty="0">
                <a:latin typeface="Calibri"/>
                <a:cs typeface="Calibri"/>
              </a:rPr>
              <a:t>mechanism </a:t>
            </a:r>
            <a:r>
              <a:rPr lang="en-US" sz="2000" dirty="0">
                <a:solidFill>
                  <a:srgbClr val="800000"/>
                </a:solidFill>
                <a:latin typeface="Calibri"/>
                <a:cs typeface="Calibri"/>
              </a:rPr>
              <a:t>to facilitate </a:t>
            </a:r>
            <a:r>
              <a:rPr lang="en-US" sz="2000" dirty="0">
                <a:latin typeface="Calibri"/>
                <a:cs typeface="Calibri"/>
              </a:rPr>
              <a:t>implementation of and promote compliance with the provisions of this Agreement is hereby established. </a:t>
            </a:r>
          </a:p>
          <a:p>
            <a:pPr marL="0" indent="0">
              <a:buNone/>
            </a:pPr>
            <a:r>
              <a:rPr lang="en-US" sz="2000" dirty="0">
                <a:latin typeface="Calibri"/>
                <a:cs typeface="Calibri"/>
              </a:rPr>
              <a:t>2. The mechanism referred to in paragraph 1 of this Article shall consist of a </a:t>
            </a:r>
            <a:r>
              <a:rPr lang="en-US" sz="2000" dirty="0">
                <a:solidFill>
                  <a:srgbClr val="FF0000"/>
                </a:solidFill>
                <a:latin typeface="Calibri"/>
                <a:cs typeface="Calibri"/>
              </a:rPr>
              <a:t>committee that shall be expert-based and facilitative </a:t>
            </a:r>
            <a:r>
              <a:rPr lang="en-US" sz="2000" dirty="0">
                <a:latin typeface="Calibri"/>
                <a:cs typeface="Calibri"/>
              </a:rPr>
              <a:t>in nature and function in a manner that is transparent, non-adversarial and non-punitive. </a:t>
            </a:r>
            <a:r>
              <a:rPr lang="en-US" sz="2000" b="1" dirty="0">
                <a:solidFill>
                  <a:srgbClr val="000090"/>
                </a:solidFill>
                <a:latin typeface="Calibri"/>
                <a:cs typeface="Calibri"/>
              </a:rPr>
              <a:t>The committee shall pay particular attention to the respective national capabilities and circumstances of Parties. </a:t>
            </a:r>
          </a:p>
        </p:txBody>
      </p:sp>
    </p:spTree>
    <p:extLst>
      <p:ext uri="{BB962C8B-B14F-4D97-AF65-F5344CB8AC3E}">
        <p14:creationId xmlns:p14="http://schemas.microsoft.com/office/powerpoint/2010/main" val="360014135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023" y="817582"/>
            <a:ext cx="6965245" cy="920313"/>
          </a:xfrm>
        </p:spPr>
        <p:txBody>
          <a:bodyPr>
            <a:normAutofit/>
          </a:bodyPr>
          <a:lstStyle/>
          <a:p>
            <a:r>
              <a:rPr lang="en-US" sz="3200" dirty="0"/>
              <a:t>Paris </a:t>
            </a:r>
            <a:r>
              <a:rPr lang="en-US" sz="3200" dirty="0" err="1"/>
              <a:t>Anlaşması</a:t>
            </a:r>
            <a:r>
              <a:rPr lang="en-US" sz="3200" dirty="0"/>
              <a:t> </a:t>
            </a:r>
            <a:r>
              <a:rPr lang="en-US" sz="3200" dirty="0" err="1"/>
              <a:t>ve</a:t>
            </a:r>
            <a:r>
              <a:rPr lang="en-US" sz="3200" dirty="0"/>
              <a:t> </a:t>
            </a:r>
            <a:r>
              <a:rPr lang="en-US" sz="3200" dirty="0" err="1"/>
              <a:t>Türkiye</a:t>
            </a:r>
            <a:endParaRPr lang="en-US" sz="3200" dirty="0"/>
          </a:p>
        </p:txBody>
      </p:sp>
      <p:sp>
        <p:nvSpPr>
          <p:cNvPr id="3" name="Content Placeholder 2"/>
          <p:cNvSpPr>
            <a:spLocks noGrp="1"/>
          </p:cNvSpPr>
          <p:nvPr>
            <p:ph idx="1"/>
          </p:nvPr>
        </p:nvSpPr>
        <p:spPr>
          <a:xfrm>
            <a:off x="1463040" y="1911684"/>
            <a:ext cx="6196405" cy="3811385"/>
          </a:xfrm>
        </p:spPr>
        <p:txBody>
          <a:bodyPr>
            <a:normAutofit/>
          </a:bodyPr>
          <a:lstStyle/>
          <a:p>
            <a:r>
              <a:rPr lang="en-US" sz="2000" b="1" dirty="0" smtClean="0">
                <a:latin typeface="Calibri"/>
                <a:cs typeface="Calibri"/>
              </a:rPr>
              <a:t>MADDE 21 : Entry into force [</a:t>
            </a:r>
            <a:r>
              <a:rPr lang="en-US" sz="2000" b="1" dirty="0" err="1" smtClean="0">
                <a:latin typeface="Calibri"/>
                <a:cs typeface="Calibri"/>
              </a:rPr>
              <a:t>Yürürlüğe</a:t>
            </a:r>
            <a:r>
              <a:rPr lang="en-US" sz="2000" b="1" dirty="0" smtClean="0">
                <a:latin typeface="Calibri"/>
                <a:cs typeface="Calibri"/>
              </a:rPr>
              <a:t> </a:t>
            </a:r>
            <a:r>
              <a:rPr lang="en-US" sz="2000" b="1" dirty="0" err="1" smtClean="0">
                <a:latin typeface="Calibri"/>
                <a:cs typeface="Calibri"/>
              </a:rPr>
              <a:t>girme</a:t>
            </a:r>
            <a:r>
              <a:rPr lang="en-US" sz="2000" b="1" dirty="0" smtClean="0">
                <a:latin typeface="Calibri"/>
                <a:cs typeface="Calibri"/>
              </a:rPr>
              <a:t>]</a:t>
            </a:r>
          </a:p>
          <a:p>
            <a:r>
              <a:rPr lang="en-US" sz="2000" dirty="0" smtClean="0"/>
              <a:t>1</a:t>
            </a:r>
            <a:r>
              <a:rPr lang="en-US" sz="2000" dirty="0"/>
              <a:t>. This Agreement shall enter into force on the thirtieth day after the date on which at least </a:t>
            </a:r>
            <a:r>
              <a:rPr lang="en-US" sz="2000" dirty="0">
                <a:solidFill>
                  <a:srgbClr val="FF0000"/>
                </a:solidFill>
              </a:rPr>
              <a:t>55 Parties to the Convention accounting in total for at least an estimated 55 percent of the total global greenhouse </a:t>
            </a:r>
            <a:r>
              <a:rPr lang="en-US" sz="2000" dirty="0"/>
              <a:t>gas emissions have deposited their instruments of ratification, acceptance, approval or accession. </a:t>
            </a:r>
            <a:endParaRPr lang="en-US" sz="2000" b="1" dirty="0">
              <a:solidFill>
                <a:srgbClr val="000090"/>
              </a:solidFill>
              <a:latin typeface="Calibri"/>
              <a:cs typeface="Calibri"/>
            </a:endParaRPr>
          </a:p>
        </p:txBody>
      </p:sp>
    </p:spTree>
    <p:extLst>
      <p:ext uri="{BB962C8B-B14F-4D97-AF65-F5344CB8AC3E}">
        <p14:creationId xmlns:p14="http://schemas.microsoft.com/office/powerpoint/2010/main" val="395694523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023" y="817582"/>
            <a:ext cx="6965245" cy="920313"/>
          </a:xfrm>
        </p:spPr>
        <p:txBody>
          <a:bodyPr>
            <a:normAutofit/>
          </a:bodyPr>
          <a:lstStyle/>
          <a:p>
            <a:r>
              <a:rPr lang="en-US" sz="3200" dirty="0"/>
              <a:t>Paris </a:t>
            </a:r>
            <a:r>
              <a:rPr lang="en-US" sz="3200" dirty="0" err="1"/>
              <a:t>Anlaşması</a:t>
            </a:r>
            <a:r>
              <a:rPr lang="en-US" sz="3200" dirty="0"/>
              <a:t> </a:t>
            </a:r>
            <a:r>
              <a:rPr lang="en-US" sz="3200" dirty="0" err="1"/>
              <a:t>ve</a:t>
            </a:r>
            <a:r>
              <a:rPr lang="en-US" sz="3200" dirty="0"/>
              <a:t> </a:t>
            </a:r>
            <a:r>
              <a:rPr lang="en-US" sz="3200" dirty="0" err="1"/>
              <a:t>Türkiye</a:t>
            </a:r>
            <a:endParaRPr lang="en-US" sz="3200" dirty="0"/>
          </a:p>
        </p:txBody>
      </p:sp>
      <p:sp>
        <p:nvSpPr>
          <p:cNvPr id="3" name="Content Placeholder 2"/>
          <p:cNvSpPr>
            <a:spLocks noGrp="1"/>
          </p:cNvSpPr>
          <p:nvPr>
            <p:ph idx="1"/>
          </p:nvPr>
        </p:nvSpPr>
        <p:spPr>
          <a:xfrm>
            <a:off x="1463040" y="1911684"/>
            <a:ext cx="6196405" cy="3811385"/>
          </a:xfrm>
        </p:spPr>
        <p:txBody>
          <a:bodyPr>
            <a:normAutofit/>
          </a:bodyPr>
          <a:lstStyle/>
          <a:p>
            <a:pPr>
              <a:buFont typeface="Wingdings" charset="2"/>
              <a:buChar char="§"/>
            </a:pPr>
            <a:endParaRPr lang="en-US" sz="2000" dirty="0" smtClean="0">
              <a:solidFill>
                <a:srgbClr val="000000"/>
              </a:solidFill>
              <a:latin typeface="Calibri"/>
              <a:cs typeface="Calibri"/>
            </a:endParaRPr>
          </a:p>
          <a:p>
            <a:pPr>
              <a:buFont typeface="Wingdings" charset="2"/>
              <a:buChar char="§"/>
            </a:pPr>
            <a:endParaRPr lang="en-US" sz="2000" dirty="0">
              <a:solidFill>
                <a:srgbClr val="000000"/>
              </a:solidFill>
              <a:latin typeface="Calibri"/>
              <a:cs typeface="Calibri"/>
            </a:endParaRPr>
          </a:p>
          <a:p>
            <a:pPr>
              <a:buFont typeface="Wingdings" charset="2"/>
              <a:buChar char="§"/>
            </a:pPr>
            <a:r>
              <a:rPr lang="en-US" sz="2000" dirty="0" smtClean="0">
                <a:solidFill>
                  <a:srgbClr val="000000"/>
                </a:solidFill>
                <a:latin typeface="Calibri"/>
                <a:cs typeface="Calibri"/>
              </a:rPr>
              <a:t>Paris </a:t>
            </a:r>
            <a:r>
              <a:rPr lang="en-US" sz="2000" dirty="0" err="1" smtClean="0">
                <a:solidFill>
                  <a:srgbClr val="000000"/>
                </a:solidFill>
                <a:latin typeface="Calibri"/>
                <a:cs typeface="Calibri"/>
              </a:rPr>
              <a:t>Sözleşmesi</a:t>
            </a:r>
            <a:r>
              <a:rPr lang="en-US" sz="2000" dirty="0" smtClean="0">
                <a:solidFill>
                  <a:srgbClr val="000000"/>
                </a:solidFill>
                <a:latin typeface="Calibri"/>
                <a:cs typeface="Calibri"/>
              </a:rPr>
              <a:t> </a:t>
            </a:r>
            <a:r>
              <a:rPr lang="en-US" sz="2000" dirty="0" err="1" smtClean="0">
                <a:solidFill>
                  <a:srgbClr val="000000"/>
                </a:solidFill>
                <a:latin typeface="Calibri"/>
                <a:cs typeface="Calibri"/>
              </a:rPr>
              <a:t>bir</a:t>
            </a:r>
            <a:r>
              <a:rPr lang="en-US" sz="2000" dirty="0" smtClean="0">
                <a:solidFill>
                  <a:srgbClr val="000000"/>
                </a:solidFill>
                <a:latin typeface="Calibri"/>
                <a:cs typeface="Calibri"/>
              </a:rPr>
              <a:t> </a:t>
            </a:r>
            <a:r>
              <a:rPr lang="en-US" sz="2000" dirty="0" err="1" smtClean="0">
                <a:solidFill>
                  <a:srgbClr val="000000"/>
                </a:solidFill>
                <a:latin typeface="Calibri"/>
                <a:cs typeface="Calibri"/>
              </a:rPr>
              <a:t>çevre</a:t>
            </a:r>
            <a:r>
              <a:rPr lang="en-US" sz="2000" dirty="0" smtClean="0">
                <a:solidFill>
                  <a:srgbClr val="000000"/>
                </a:solidFill>
                <a:latin typeface="Calibri"/>
                <a:cs typeface="Calibri"/>
              </a:rPr>
              <a:t> </a:t>
            </a:r>
            <a:r>
              <a:rPr lang="en-US" sz="2000" dirty="0" err="1" smtClean="0">
                <a:solidFill>
                  <a:srgbClr val="000000"/>
                </a:solidFill>
                <a:latin typeface="Calibri"/>
                <a:cs typeface="Calibri"/>
              </a:rPr>
              <a:t>koruma</a:t>
            </a:r>
            <a:r>
              <a:rPr lang="en-US" sz="2000" dirty="0" smtClean="0">
                <a:solidFill>
                  <a:srgbClr val="000000"/>
                </a:solidFill>
                <a:latin typeface="Calibri"/>
                <a:cs typeface="Calibri"/>
              </a:rPr>
              <a:t> </a:t>
            </a:r>
            <a:r>
              <a:rPr lang="en-US" sz="2000" dirty="0" err="1" smtClean="0">
                <a:solidFill>
                  <a:srgbClr val="000000"/>
                </a:solidFill>
                <a:latin typeface="Calibri"/>
                <a:cs typeface="Calibri"/>
              </a:rPr>
              <a:t>sözleşmesi</a:t>
            </a:r>
            <a:r>
              <a:rPr lang="en-US" sz="2000" dirty="0" smtClean="0">
                <a:solidFill>
                  <a:srgbClr val="000000"/>
                </a:solidFill>
                <a:latin typeface="Calibri"/>
                <a:cs typeface="Calibri"/>
              </a:rPr>
              <a:t> </a:t>
            </a:r>
            <a:r>
              <a:rPr lang="en-US" sz="2000" dirty="0" err="1" smtClean="0">
                <a:solidFill>
                  <a:srgbClr val="000000"/>
                </a:solidFill>
                <a:latin typeface="Calibri"/>
                <a:cs typeface="Calibri"/>
              </a:rPr>
              <a:t>değil</a:t>
            </a:r>
            <a:endParaRPr lang="en-US" sz="2000" dirty="0" smtClean="0">
              <a:solidFill>
                <a:srgbClr val="000000"/>
              </a:solidFill>
              <a:latin typeface="Calibri"/>
              <a:cs typeface="Calibri"/>
            </a:endParaRPr>
          </a:p>
          <a:p>
            <a:pPr marL="0" indent="0">
              <a:buNone/>
            </a:pPr>
            <a:endParaRPr lang="en-US" sz="2000" dirty="0" smtClean="0">
              <a:solidFill>
                <a:srgbClr val="000000"/>
              </a:solidFill>
              <a:latin typeface="Calibri"/>
              <a:cs typeface="Calibri"/>
            </a:endParaRPr>
          </a:p>
          <a:p>
            <a:pPr>
              <a:buFont typeface="Wingdings" charset="2"/>
              <a:buChar char="§"/>
            </a:pPr>
            <a:r>
              <a:rPr lang="en-US" sz="2000" dirty="0" err="1" smtClean="0">
                <a:solidFill>
                  <a:srgbClr val="000000"/>
                </a:solidFill>
                <a:latin typeface="Calibri"/>
                <a:cs typeface="Calibri"/>
              </a:rPr>
              <a:t>Dünya</a:t>
            </a:r>
            <a:r>
              <a:rPr lang="en-US" sz="2000" dirty="0" smtClean="0">
                <a:solidFill>
                  <a:srgbClr val="000000"/>
                </a:solidFill>
                <a:latin typeface="Calibri"/>
                <a:cs typeface="Calibri"/>
              </a:rPr>
              <a:t> </a:t>
            </a:r>
            <a:r>
              <a:rPr lang="en-US" sz="2000" dirty="0" err="1" smtClean="0">
                <a:solidFill>
                  <a:srgbClr val="000000"/>
                </a:solidFill>
                <a:latin typeface="Calibri"/>
                <a:cs typeface="Calibri"/>
              </a:rPr>
              <a:t>için</a:t>
            </a:r>
            <a:r>
              <a:rPr lang="en-US" sz="2000" dirty="0" smtClean="0">
                <a:solidFill>
                  <a:srgbClr val="000000"/>
                </a:solidFill>
                <a:latin typeface="Calibri"/>
                <a:cs typeface="Calibri"/>
              </a:rPr>
              <a:t> </a:t>
            </a:r>
            <a:r>
              <a:rPr lang="en-US" sz="2000" dirty="0" err="1" smtClean="0">
                <a:solidFill>
                  <a:srgbClr val="000000"/>
                </a:solidFill>
                <a:latin typeface="Calibri"/>
                <a:cs typeface="Calibri"/>
              </a:rPr>
              <a:t>yeni</a:t>
            </a:r>
            <a:r>
              <a:rPr lang="en-US" sz="2000" dirty="0" smtClean="0">
                <a:solidFill>
                  <a:srgbClr val="000000"/>
                </a:solidFill>
                <a:latin typeface="Calibri"/>
                <a:cs typeface="Calibri"/>
              </a:rPr>
              <a:t> </a:t>
            </a:r>
            <a:r>
              <a:rPr lang="en-US" sz="2000" dirty="0" err="1" smtClean="0">
                <a:solidFill>
                  <a:srgbClr val="000000"/>
                </a:solidFill>
                <a:latin typeface="Calibri"/>
                <a:cs typeface="Calibri"/>
              </a:rPr>
              <a:t>düşük</a:t>
            </a:r>
            <a:r>
              <a:rPr lang="en-US" sz="2000" dirty="0" smtClean="0">
                <a:solidFill>
                  <a:srgbClr val="000000"/>
                </a:solidFill>
                <a:latin typeface="Calibri"/>
                <a:cs typeface="Calibri"/>
              </a:rPr>
              <a:t> </a:t>
            </a:r>
            <a:r>
              <a:rPr lang="en-US" sz="2000" dirty="0" err="1" smtClean="0">
                <a:solidFill>
                  <a:srgbClr val="000000"/>
                </a:solidFill>
                <a:latin typeface="Calibri"/>
                <a:cs typeface="Calibri"/>
              </a:rPr>
              <a:t>karbon</a:t>
            </a:r>
            <a:r>
              <a:rPr lang="en-US" sz="2000" dirty="0" smtClean="0">
                <a:solidFill>
                  <a:srgbClr val="000000"/>
                </a:solidFill>
                <a:latin typeface="Calibri"/>
                <a:cs typeface="Calibri"/>
              </a:rPr>
              <a:t> </a:t>
            </a:r>
            <a:r>
              <a:rPr lang="en-US" sz="2000" dirty="0" err="1" smtClean="0">
                <a:solidFill>
                  <a:srgbClr val="000000"/>
                </a:solidFill>
                <a:latin typeface="Calibri"/>
                <a:cs typeface="Calibri"/>
              </a:rPr>
              <a:t>ekonomisin</a:t>
            </a:r>
            <a:r>
              <a:rPr lang="tr-TR" sz="2000" dirty="0" smtClean="0">
                <a:solidFill>
                  <a:srgbClr val="000000"/>
                </a:solidFill>
                <a:latin typeface="Calibri"/>
                <a:cs typeface="Calibri"/>
              </a:rPr>
              <a:t>in</a:t>
            </a:r>
            <a:r>
              <a:rPr lang="en-US" sz="2000" dirty="0" smtClean="0">
                <a:solidFill>
                  <a:srgbClr val="000000"/>
                </a:solidFill>
                <a:latin typeface="Calibri"/>
                <a:cs typeface="Calibri"/>
              </a:rPr>
              <a:t> </a:t>
            </a:r>
            <a:r>
              <a:rPr lang="en-US" sz="2000" dirty="0" err="1" smtClean="0">
                <a:solidFill>
                  <a:srgbClr val="000000"/>
                </a:solidFill>
                <a:latin typeface="Calibri"/>
                <a:cs typeface="Calibri"/>
              </a:rPr>
              <a:t>haritası</a:t>
            </a:r>
            <a:endParaRPr lang="en-US" sz="2000" dirty="0" smtClean="0">
              <a:solidFill>
                <a:srgbClr val="000000"/>
              </a:solidFill>
              <a:latin typeface="Calibri"/>
              <a:cs typeface="Calibri"/>
            </a:endParaRPr>
          </a:p>
          <a:p>
            <a:pPr marL="0" indent="0">
              <a:buNone/>
            </a:pPr>
            <a:endParaRPr lang="en-US" sz="2000" b="1" dirty="0">
              <a:solidFill>
                <a:srgbClr val="000090"/>
              </a:solidFill>
              <a:latin typeface="Calibri"/>
              <a:cs typeface="Calibri"/>
            </a:endParaRPr>
          </a:p>
        </p:txBody>
      </p:sp>
    </p:spTree>
    <p:extLst>
      <p:ext uri="{BB962C8B-B14F-4D97-AF65-F5344CB8AC3E}">
        <p14:creationId xmlns:p14="http://schemas.microsoft.com/office/powerpoint/2010/main" val="68536191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Paris </a:t>
            </a:r>
            <a:r>
              <a:rPr lang="en-US" sz="3200" dirty="0" err="1" smtClean="0"/>
              <a:t>Anlaşması</a:t>
            </a:r>
            <a:r>
              <a:rPr lang="en-US" sz="3200" dirty="0" smtClean="0"/>
              <a:t> </a:t>
            </a:r>
            <a:r>
              <a:rPr lang="en-US" sz="3200" dirty="0" err="1" smtClean="0"/>
              <a:t>ve</a:t>
            </a:r>
            <a:r>
              <a:rPr lang="en-US" sz="3200" dirty="0" smtClean="0"/>
              <a:t> </a:t>
            </a:r>
            <a:r>
              <a:rPr lang="en-US" sz="3200" dirty="0" err="1" smtClean="0"/>
              <a:t>Türkiye</a:t>
            </a:r>
            <a:endParaRPr lang="en-US" sz="3200"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103899705"/>
              </p:ext>
            </p:extLst>
          </p:nvPr>
        </p:nvGraphicFramePr>
        <p:xfrm>
          <a:off x="1463675" y="2119313"/>
          <a:ext cx="6196014" cy="4115890"/>
        </p:xfrm>
        <a:graphic>
          <a:graphicData uri="http://schemas.openxmlformats.org/drawingml/2006/table">
            <a:tbl>
              <a:tblPr firstRow="1" bandRow="1">
                <a:tableStyleId>{21E4AEA4-8DFA-4A89-87EB-49C32662AFE0}</a:tableStyleId>
              </a:tblPr>
              <a:tblGrid>
                <a:gridCol w="3098007"/>
                <a:gridCol w="3098007"/>
              </a:tblGrid>
              <a:tr h="439130">
                <a:tc>
                  <a:txBody>
                    <a:bodyPr/>
                    <a:lstStyle/>
                    <a:p>
                      <a:pPr>
                        <a:spcAft>
                          <a:spcPts val="0"/>
                        </a:spcAft>
                      </a:pPr>
                      <a:r>
                        <a:rPr lang="en-US" sz="1400" b="1" dirty="0">
                          <a:effectLst/>
                          <a:latin typeface="Calibri"/>
                          <a:ea typeface="ＭＳ 明朝"/>
                          <a:cs typeface="Times New Roman"/>
                        </a:rPr>
                        <a:t>TÜM TARAFLAR IÇIN </a:t>
                      </a:r>
                      <a:r>
                        <a:rPr lang="en-US" sz="1400" b="1" dirty="0" err="1">
                          <a:effectLst/>
                          <a:latin typeface="Calibri"/>
                          <a:ea typeface="ＭＳ 明朝"/>
                          <a:cs typeface="Times New Roman"/>
                        </a:rPr>
                        <a:t>BAĞLAYıCı</a:t>
                      </a:r>
                      <a:r>
                        <a:rPr lang="en-US" sz="1400" b="1" dirty="0">
                          <a:effectLst/>
                          <a:latin typeface="Calibri"/>
                          <a:ea typeface="ＭＳ 明朝"/>
                          <a:cs typeface="Times New Roman"/>
                        </a:rPr>
                        <a:t> </a:t>
                      </a:r>
                      <a:r>
                        <a:rPr lang="en-US" sz="1400" b="1" dirty="0" smtClean="0">
                          <a:effectLst/>
                          <a:latin typeface="Calibri"/>
                          <a:ea typeface="ＭＳ 明朝"/>
                          <a:cs typeface="Times New Roman"/>
                        </a:rPr>
                        <a:t>TAAHHÜTLER</a:t>
                      </a:r>
                      <a:endParaRPr lang="en-US" sz="1400" dirty="0">
                        <a:effectLst/>
                        <a:latin typeface="Cambria"/>
                        <a:ea typeface="ＭＳ 明朝"/>
                        <a:cs typeface="Times New Roman"/>
                      </a:endParaRPr>
                    </a:p>
                  </a:txBody>
                  <a:tcPr marL="68580" marR="68580" marT="0" marB="0"/>
                </a:tc>
                <a:tc>
                  <a:txBody>
                    <a:bodyPr/>
                    <a:lstStyle/>
                    <a:p>
                      <a:pPr>
                        <a:spcAft>
                          <a:spcPts val="0"/>
                        </a:spcAft>
                      </a:pPr>
                      <a:r>
                        <a:rPr lang="en-US" sz="1400" b="1">
                          <a:effectLst/>
                          <a:latin typeface="Calibri"/>
                          <a:ea typeface="ＭＳ 明朝"/>
                          <a:cs typeface="Times New Roman"/>
                        </a:rPr>
                        <a:t>GELIŞMIŞ ÜLKELER IÇIN BAĞLAYıCı TAAHÜTLER</a:t>
                      </a:r>
                      <a:endParaRPr lang="en-US" sz="1400">
                        <a:effectLst/>
                        <a:latin typeface="Cambria"/>
                        <a:ea typeface="ＭＳ 明朝"/>
                        <a:cs typeface="Times New Roman"/>
                      </a:endParaRPr>
                    </a:p>
                  </a:txBody>
                  <a:tcPr marL="68580" marR="68580" marT="0" marB="0"/>
                </a:tc>
              </a:tr>
              <a:tr h="439130">
                <a:tc>
                  <a:txBody>
                    <a:bodyPr/>
                    <a:lstStyle/>
                    <a:p>
                      <a:pPr>
                        <a:spcAft>
                          <a:spcPts val="0"/>
                        </a:spcAft>
                      </a:pPr>
                      <a:r>
                        <a:rPr lang="en-US" sz="1400" dirty="0" err="1">
                          <a:effectLst/>
                          <a:latin typeface="Calibri"/>
                          <a:ea typeface="ＭＳ 明朝"/>
                          <a:cs typeface="Times New Roman"/>
                        </a:rPr>
                        <a:t>Ulusal</a:t>
                      </a:r>
                      <a:r>
                        <a:rPr lang="en-US" sz="1400" dirty="0">
                          <a:effectLst/>
                          <a:latin typeface="Calibri"/>
                          <a:ea typeface="ＭＳ 明朝"/>
                          <a:cs typeface="Times New Roman"/>
                        </a:rPr>
                        <a:t> </a:t>
                      </a:r>
                      <a:r>
                        <a:rPr lang="en-US" sz="1400" dirty="0" err="1">
                          <a:effectLst/>
                          <a:latin typeface="Calibri"/>
                          <a:ea typeface="ＭＳ 明朝"/>
                          <a:cs typeface="Times New Roman"/>
                        </a:rPr>
                        <a:t>katkı</a:t>
                      </a:r>
                      <a:r>
                        <a:rPr lang="en-US" sz="1400" dirty="0">
                          <a:effectLst/>
                          <a:latin typeface="Calibri"/>
                          <a:ea typeface="ＭＳ 明朝"/>
                          <a:cs typeface="Times New Roman"/>
                        </a:rPr>
                        <a:t> </a:t>
                      </a:r>
                      <a:r>
                        <a:rPr lang="en-US" sz="1400" dirty="0" err="1">
                          <a:effectLst/>
                          <a:latin typeface="Calibri"/>
                          <a:ea typeface="ＭＳ 明朝"/>
                          <a:cs typeface="Times New Roman"/>
                        </a:rPr>
                        <a:t>bildirimleri</a:t>
                      </a:r>
                      <a:endParaRPr lang="en-US" sz="1400" dirty="0">
                        <a:effectLst/>
                        <a:latin typeface="Cambria"/>
                        <a:ea typeface="ＭＳ 明朝"/>
                        <a:cs typeface="Times New Roman"/>
                      </a:endParaRPr>
                    </a:p>
                  </a:txBody>
                  <a:tcPr marL="68580" marR="68580" marT="0" marB="0"/>
                </a:tc>
                <a:tc>
                  <a:txBody>
                    <a:bodyPr/>
                    <a:lstStyle/>
                    <a:p>
                      <a:pPr>
                        <a:spcAft>
                          <a:spcPts val="0"/>
                        </a:spcAft>
                      </a:pPr>
                      <a:r>
                        <a:rPr lang="tr-TR" sz="1400" dirty="0" smtClean="0">
                          <a:effectLst/>
                          <a:latin typeface="Calibri"/>
                          <a:ea typeface="ＭＳ 明朝"/>
                          <a:cs typeface="Times New Roman"/>
                        </a:rPr>
                        <a:t>G</a:t>
                      </a:r>
                      <a:r>
                        <a:rPr lang="en-US" sz="1400" dirty="0" err="1" smtClean="0">
                          <a:effectLst/>
                          <a:latin typeface="Calibri"/>
                          <a:ea typeface="ＭＳ 明朝"/>
                          <a:cs typeface="Times New Roman"/>
                        </a:rPr>
                        <a:t>elişmekte</a:t>
                      </a:r>
                      <a:r>
                        <a:rPr lang="en-US" sz="1400" dirty="0" smtClean="0">
                          <a:effectLst/>
                          <a:latin typeface="Calibri"/>
                          <a:ea typeface="ＭＳ 明朝"/>
                          <a:cs typeface="Times New Roman"/>
                        </a:rPr>
                        <a:t> </a:t>
                      </a:r>
                      <a:r>
                        <a:rPr lang="en-US" sz="1400" dirty="0" err="1" smtClean="0">
                          <a:effectLst/>
                          <a:latin typeface="Calibri"/>
                          <a:ea typeface="ＭＳ 明朝"/>
                          <a:cs typeface="Times New Roman"/>
                        </a:rPr>
                        <a:t>olan</a:t>
                      </a:r>
                      <a:r>
                        <a:rPr lang="en-US" sz="1400" dirty="0" smtClean="0">
                          <a:effectLst/>
                          <a:latin typeface="Calibri"/>
                          <a:ea typeface="ＭＳ 明朝"/>
                          <a:cs typeface="Times New Roman"/>
                        </a:rPr>
                        <a:t> </a:t>
                      </a:r>
                      <a:r>
                        <a:rPr lang="tr-TR" sz="1400" dirty="0" smtClean="0">
                          <a:effectLst/>
                          <a:latin typeface="Calibri"/>
                          <a:ea typeface="ＭＳ 明朝"/>
                          <a:cs typeface="Times New Roman"/>
                        </a:rPr>
                        <a:t>ü</a:t>
                      </a:r>
                      <a:r>
                        <a:rPr lang="en-US" sz="1400" dirty="0" err="1" smtClean="0">
                          <a:effectLst/>
                          <a:latin typeface="Calibri"/>
                          <a:ea typeface="ＭＳ 明朝"/>
                          <a:cs typeface="Times New Roman"/>
                        </a:rPr>
                        <a:t>lkelere</a:t>
                      </a:r>
                      <a:r>
                        <a:rPr lang="en-US" sz="1400" dirty="0" smtClean="0">
                          <a:effectLst/>
                          <a:latin typeface="Calibri"/>
                          <a:ea typeface="ＭＳ 明朝"/>
                          <a:cs typeface="Times New Roman"/>
                        </a:rPr>
                        <a:t> </a:t>
                      </a:r>
                      <a:r>
                        <a:rPr lang="tr-TR" sz="1400" smtClean="0">
                          <a:effectLst/>
                          <a:latin typeface="Calibri"/>
                          <a:ea typeface="ＭＳ 明朝"/>
                          <a:cs typeface="Times New Roman"/>
                        </a:rPr>
                        <a:t>f</a:t>
                      </a:r>
                      <a:r>
                        <a:rPr lang="en-US" sz="1400" smtClean="0">
                          <a:effectLst/>
                          <a:latin typeface="Calibri"/>
                          <a:ea typeface="ＭＳ 明朝"/>
                          <a:cs typeface="Times New Roman"/>
                        </a:rPr>
                        <a:t>inansal</a:t>
                      </a:r>
                      <a:r>
                        <a:rPr lang="en-US" sz="1400" dirty="0" smtClean="0">
                          <a:effectLst/>
                          <a:latin typeface="Calibri"/>
                          <a:ea typeface="ＭＳ 明朝"/>
                          <a:cs typeface="Times New Roman"/>
                        </a:rPr>
                        <a:t> </a:t>
                      </a:r>
                      <a:r>
                        <a:rPr lang="en-US" sz="1400" dirty="0" err="1">
                          <a:effectLst/>
                          <a:latin typeface="Calibri"/>
                          <a:ea typeface="ＭＳ 明朝"/>
                          <a:cs typeface="Times New Roman"/>
                        </a:rPr>
                        <a:t>destek</a:t>
                      </a:r>
                      <a:r>
                        <a:rPr lang="en-US" sz="1400" dirty="0">
                          <a:effectLst/>
                          <a:latin typeface="Calibri"/>
                          <a:ea typeface="ＭＳ 明朝"/>
                          <a:cs typeface="Times New Roman"/>
                        </a:rPr>
                        <a:t> </a:t>
                      </a:r>
                      <a:r>
                        <a:rPr lang="en-US" sz="1400" dirty="0" smtClean="0">
                          <a:effectLst/>
                          <a:latin typeface="Calibri"/>
                          <a:ea typeface="ＭＳ 明朝"/>
                          <a:cs typeface="Times New Roman"/>
                        </a:rPr>
                        <a:t>(</a:t>
                      </a:r>
                      <a:r>
                        <a:rPr lang="en-US" sz="1400" dirty="0" err="1">
                          <a:effectLst/>
                          <a:latin typeface="Calibri"/>
                          <a:ea typeface="ＭＳ 明朝"/>
                          <a:cs typeface="Times New Roman"/>
                        </a:rPr>
                        <a:t>madde</a:t>
                      </a:r>
                      <a:r>
                        <a:rPr lang="en-US" sz="1400" dirty="0">
                          <a:effectLst/>
                          <a:latin typeface="Calibri"/>
                          <a:ea typeface="ＭＳ 明朝"/>
                          <a:cs typeface="Times New Roman"/>
                        </a:rPr>
                        <a:t> 9) </a:t>
                      </a:r>
                      <a:endParaRPr lang="en-US" sz="1400" dirty="0">
                        <a:effectLst/>
                        <a:latin typeface="Cambria"/>
                        <a:ea typeface="ＭＳ 明朝"/>
                        <a:cs typeface="Times New Roman"/>
                      </a:endParaRPr>
                    </a:p>
                  </a:txBody>
                  <a:tcPr marL="68580" marR="68580" marT="0" marB="0"/>
                </a:tc>
              </a:tr>
              <a:tr h="439130">
                <a:tc>
                  <a:txBody>
                    <a:bodyPr/>
                    <a:lstStyle/>
                    <a:p>
                      <a:pPr>
                        <a:spcAft>
                          <a:spcPts val="0"/>
                        </a:spcAft>
                      </a:pPr>
                      <a:r>
                        <a:rPr lang="en-US" sz="1400" dirty="0" err="1">
                          <a:effectLst/>
                          <a:latin typeface="Calibri"/>
                          <a:ea typeface="ＭＳ 明朝"/>
                          <a:cs typeface="Times New Roman"/>
                        </a:rPr>
                        <a:t>Ulusal</a:t>
                      </a:r>
                      <a:r>
                        <a:rPr lang="en-US" sz="1400" dirty="0">
                          <a:effectLst/>
                          <a:latin typeface="Calibri"/>
                          <a:ea typeface="ＭＳ 明朝"/>
                          <a:cs typeface="Times New Roman"/>
                        </a:rPr>
                        <a:t> </a:t>
                      </a:r>
                      <a:r>
                        <a:rPr lang="en-US" sz="1400" dirty="0" err="1">
                          <a:effectLst/>
                          <a:latin typeface="Calibri"/>
                          <a:ea typeface="ＭＳ 明朝"/>
                          <a:cs typeface="Times New Roman"/>
                        </a:rPr>
                        <a:t>düzeyde</a:t>
                      </a:r>
                      <a:r>
                        <a:rPr lang="en-US" sz="1400" dirty="0">
                          <a:effectLst/>
                          <a:latin typeface="Calibri"/>
                          <a:ea typeface="ＭＳ 明朝"/>
                          <a:cs typeface="Times New Roman"/>
                        </a:rPr>
                        <a:t> </a:t>
                      </a:r>
                      <a:r>
                        <a:rPr lang="en-US" sz="1400" dirty="0" err="1">
                          <a:effectLst/>
                          <a:latin typeface="Calibri"/>
                          <a:ea typeface="ＭＳ 明朝"/>
                          <a:cs typeface="Times New Roman"/>
                        </a:rPr>
                        <a:t>azaltım</a:t>
                      </a:r>
                      <a:r>
                        <a:rPr lang="en-US" sz="1400" dirty="0">
                          <a:effectLst/>
                          <a:latin typeface="Calibri"/>
                          <a:ea typeface="ＭＳ 明朝"/>
                          <a:cs typeface="Times New Roman"/>
                        </a:rPr>
                        <a:t> </a:t>
                      </a:r>
                      <a:r>
                        <a:rPr lang="en-US" sz="1400" dirty="0" err="1">
                          <a:effectLst/>
                          <a:latin typeface="Calibri"/>
                          <a:ea typeface="ＭＳ 明朝"/>
                          <a:cs typeface="Times New Roman"/>
                        </a:rPr>
                        <a:t>uygulamalar</a:t>
                      </a:r>
                      <a:endParaRPr lang="en-US" sz="1400" dirty="0">
                        <a:effectLst/>
                        <a:latin typeface="Cambria"/>
                        <a:ea typeface="ＭＳ 明朝"/>
                        <a:cs typeface="Times New Roman"/>
                      </a:endParaRPr>
                    </a:p>
                  </a:txBody>
                  <a:tcPr marL="68580" marR="68580" marT="0" marB="0"/>
                </a:tc>
                <a:tc>
                  <a:txBody>
                    <a:bodyPr/>
                    <a:lstStyle/>
                    <a:p>
                      <a:pPr>
                        <a:spcAft>
                          <a:spcPts val="0"/>
                        </a:spcAft>
                      </a:pPr>
                      <a:r>
                        <a:rPr lang="en-US" sz="1400">
                          <a:effectLst/>
                          <a:latin typeface="Calibri"/>
                          <a:ea typeface="ＭＳ 明朝"/>
                          <a:cs typeface="Times New Roman"/>
                        </a:rPr>
                        <a:t>Verilen finansal destek hakkında 2 senede bir rapor verme</a:t>
                      </a:r>
                      <a:endParaRPr lang="en-US" sz="1400">
                        <a:effectLst/>
                        <a:latin typeface="Cambria"/>
                        <a:ea typeface="ＭＳ 明朝"/>
                        <a:cs typeface="Times New Roman"/>
                      </a:endParaRPr>
                    </a:p>
                  </a:txBody>
                  <a:tcPr marL="68580" marR="68580" marT="0" marB="0"/>
                </a:tc>
              </a:tr>
              <a:tr h="589223">
                <a:tc>
                  <a:txBody>
                    <a:bodyPr/>
                    <a:lstStyle/>
                    <a:p>
                      <a:pPr>
                        <a:spcAft>
                          <a:spcPts val="0"/>
                        </a:spcAft>
                      </a:pPr>
                      <a:r>
                        <a:rPr lang="en-US" sz="1400" dirty="0" err="1">
                          <a:effectLst/>
                          <a:latin typeface="Calibri"/>
                          <a:ea typeface="ＭＳ 明朝"/>
                          <a:cs typeface="Times New Roman"/>
                        </a:rPr>
                        <a:t>Gelişmekte</a:t>
                      </a:r>
                      <a:r>
                        <a:rPr lang="en-US" sz="1400" dirty="0">
                          <a:effectLst/>
                          <a:latin typeface="Calibri"/>
                          <a:ea typeface="ＭＳ 明朝"/>
                          <a:cs typeface="Times New Roman"/>
                        </a:rPr>
                        <a:t> </a:t>
                      </a:r>
                      <a:r>
                        <a:rPr lang="en-US" sz="1400" dirty="0" err="1">
                          <a:effectLst/>
                          <a:latin typeface="Calibri"/>
                          <a:ea typeface="ＭＳ 明朝"/>
                          <a:cs typeface="Times New Roman"/>
                        </a:rPr>
                        <a:t>olan</a:t>
                      </a:r>
                      <a:r>
                        <a:rPr lang="en-US" sz="1400" dirty="0">
                          <a:effectLst/>
                          <a:latin typeface="Calibri"/>
                          <a:ea typeface="ＭＳ 明朝"/>
                          <a:cs typeface="Times New Roman"/>
                        </a:rPr>
                        <a:t> </a:t>
                      </a:r>
                      <a:r>
                        <a:rPr lang="en-US" sz="1400" dirty="0" err="1">
                          <a:effectLst/>
                          <a:latin typeface="Calibri"/>
                          <a:ea typeface="ＭＳ 明朝"/>
                          <a:cs typeface="Times New Roman"/>
                        </a:rPr>
                        <a:t>ü</a:t>
                      </a:r>
                      <a:r>
                        <a:rPr lang="en-US" sz="1400" dirty="0" err="1" smtClean="0">
                          <a:effectLst/>
                          <a:latin typeface="Calibri"/>
                          <a:ea typeface="ＭＳ 明朝"/>
                          <a:cs typeface="Times New Roman"/>
                        </a:rPr>
                        <a:t>lkelere</a:t>
                      </a:r>
                      <a:r>
                        <a:rPr lang="en-US" sz="1400" dirty="0" smtClean="0">
                          <a:effectLst/>
                          <a:latin typeface="Calibri"/>
                          <a:ea typeface="ＭＳ 明朝"/>
                          <a:cs typeface="Times New Roman"/>
                        </a:rPr>
                        <a:t>  </a:t>
                      </a:r>
                      <a:r>
                        <a:rPr lang="en-US" sz="1400" dirty="0">
                          <a:effectLst/>
                          <a:latin typeface="Calibri"/>
                          <a:ea typeface="ＭＳ 明朝"/>
                          <a:cs typeface="Times New Roman"/>
                        </a:rPr>
                        <a:t>NDC </a:t>
                      </a:r>
                      <a:r>
                        <a:rPr lang="en-US" sz="1400" dirty="0" err="1">
                          <a:effectLst/>
                          <a:latin typeface="Calibri"/>
                          <a:ea typeface="ＭＳ 明朝"/>
                          <a:cs typeface="Times New Roman"/>
                        </a:rPr>
                        <a:t>destek</a:t>
                      </a:r>
                      <a:r>
                        <a:rPr lang="en-US" sz="1400" dirty="0">
                          <a:effectLst/>
                          <a:latin typeface="Calibri"/>
                          <a:ea typeface="ＭＳ 明朝"/>
                          <a:cs typeface="Times New Roman"/>
                        </a:rPr>
                        <a:t>?  (m. 4(5))</a:t>
                      </a:r>
                      <a:endParaRPr lang="en-US" sz="1400" dirty="0">
                        <a:effectLst/>
                        <a:latin typeface="Cambria"/>
                        <a:ea typeface="ＭＳ 明朝"/>
                        <a:cs typeface="Times New Roman"/>
                      </a:endParaRPr>
                    </a:p>
                  </a:txBody>
                  <a:tcPr marL="68580" marR="68580" marT="0" marB="0"/>
                </a:tc>
                <a:tc>
                  <a:txBody>
                    <a:bodyPr/>
                    <a:lstStyle/>
                    <a:p>
                      <a:pPr>
                        <a:spcAft>
                          <a:spcPts val="0"/>
                        </a:spcAft>
                      </a:pPr>
                      <a:r>
                        <a:rPr lang="en-US" sz="1400" dirty="0" err="1">
                          <a:effectLst/>
                          <a:latin typeface="Calibri"/>
                          <a:ea typeface="ＭＳ 明朝"/>
                          <a:cs typeface="Times New Roman"/>
                        </a:rPr>
                        <a:t>Gelişmekte</a:t>
                      </a:r>
                      <a:r>
                        <a:rPr lang="en-US" sz="1400" dirty="0">
                          <a:effectLst/>
                          <a:latin typeface="Calibri"/>
                          <a:ea typeface="ＭＳ 明朝"/>
                          <a:cs typeface="Times New Roman"/>
                        </a:rPr>
                        <a:t> </a:t>
                      </a:r>
                      <a:r>
                        <a:rPr lang="en-US" sz="1400" dirty="0" err="1">
                          <a:effectLst/>
                          <a:latin typeface="Calibri"/>
                          <a:ea typeface="ＭＳ 明朝"/>
                          <a:cs typeface="Times New Roman"/>
                        </a:rPr>
                        <a:t>olan</a:t>
                      </a:r>
                      <a:r>
                        <a:rPr lang="en-US" sz="1400" dirty="0">
                          <a:effectLst/>
                          <a:latin typeface="Calibri"/>
                          <a:ea typeface="ＭＳ 明朝"/>
                          <a:cs typeface="Times New Roman"/>
                        </a:rPr>
                        <a:t> </a:t>
                      </a:r>
                      <a:r>
                        <a:rPr lang="en-US" sz="1400" dirty="0" err="1">
                          <a:effectLst/>
                          <a:latin typeface="Calibri"/>
                          <a:ea typeface="ＭＳ 明朝"/>
                          <a:cs typeface="Times New Roman"/>
                        </a:rPr>
                        <a:t>ü</a:t>
                      </a:r>
                      <a:r>
                        <a:rPr lang="en-US" sz="1400" dirty="0" err="1" smtClean="0">
                          <a:effectLst/>
                          <a:latin typeface="Calibri"/>
                          <a:ea typeface="ＭＳ 明朝"/>
                          <a:cs typeface="Times New Roman"/>
                        </a:rPr>
                        <a:t>lkelere</a:t>
                      </a:r>
                      <a:r>
                        <a:rPr lang="en-US" sz="1400" dirty="0" smtClean="0">
                          <a:effectLst/>
                          <a:latin typeface="Calibri"/>
                          <a:ea typeface="ＭＳ 明朝"/>
                          <a:cs typeface="Times New Roman"/>
                        </a:rPr>
                        <a:t>  </a:t>
                      </a:r>
                      <a:r>
                        <a:rPr lang="en-US" sz="1400" dirty="0" err="1">
                          <a:effectLst/>
                          <a:latin typeface="Calibri"/>
                          <a:ea typeface="ＭＳ 明朝"/>
                          <a:cs typeface="Times New Roman"/>
                        </a:rPr>
                        <a:t>finans</a:t>
                      </a:r>
                      <a:r>
                        <a:rPr lang="en-US" sz="1400" dirty="0">
                          <a:effectLst/>
                          <a:latin typeface="Calibri"/>
                          <a:ea typeface="ＭＳ 明朝"/>
                          <a:cs typeface="Times New Roman"/>
                        </a:rPr>
                        <a:t>, </a:t>
                      </a:r>
                      <a:r>
                        <a:rPr lang="en-US" sz="1400" dirty="0" err="1">
                          <a:effectLst/>
                          <a:latin typeface="Calibri"/>
                          <a:ea typeface="ＭＳ 明朝"/>
                          <a:cs typeface="Times New Roman"/>
                        </a:rPr>
                        <a:t>teknolji</a:t>
                      </a:r>
                      <a:r>
                        <a:rPr lang="en-US" sz="1400" dirty="0">
                          <a:effectLst/>
                          <a:latin typeface="Calibri"/>
                          <a:ea typeface="ＭＳ 明朝"/>
                          <a:cs typeface="Times New Roman"/>
                        </a:rPr>
                        <a:t> transfer, </a:t>
                      </a:r>
                      <a:r>
                        <a:rPr lang="en-US" sz="1400" dirty="0" err="1">
                          <a:effectLst/>
                          <a:latin typeface="Calibri"/>
                          <a:ea typeface="ＭＳ 明朝"/>
                          <a:cs typeface="Times New Roman"/>
                        </a:rPr>
                        <a:t>kapasite</a:t>
                      </a:r>
                      <a:r>
                        <a:rPr lang="en-US" sz="1400" dirty="0">
                          <a:effectLst/>
                          <a:latin typeface="Calibri"/>
                          <a:ea typeface="ＭＳ 明朝"/>
                          <a:cs typeface="Times New Roman"/>
                        </a:rPr>
                        <a:t> </a:t>
                      </a:r>
                      <a:r>
                        <a:rPr lang="en-US" sz="1400" dirty="0" err="1">
                          <a:effectLst/>
                          <a:latin typeface="Calibri"/>
                          <a:ea typeface="ＭＳ 明朝"/>
                          <a:cs typeface="Times New Roman"/>
                        </a:rPr>
                        <a:t>geliştirme</a:t>
                      </a:r>
                      <a:r>
                        <a:rPr lang="en-US" sz="1400" dirty="0">
                          <a:effectLst/>
                          <a:latin typeface="Calibri"/>
                          <a:ea typeface="ＭＳ 明朝"/>
                          <a:cs typeface="Times New Roman"/>
                        </a:rPr>
                        <a:t> </a:t>
                      </a:r>
                      <a:r>
                        <a:rPr lang="en-US" sz="1400" dirty="0" err="1">
                          <a:effectLst/>
                          <a:latin typeface="Calibri"/>
                          <a:ea typeface="ＭＳ 明朝"/>
                          <a:cs typeface="Times New Roman"/>
                        </a:rPr>
                        <a:t>için</a:t>
                      </a:r>
                      <a:r>
                        <a:rPr lang="en-US" sz="1400" dirty="0">
                          <a:effectLst/>
                          <a:latin typeface="Calibri"/>
                          <a:ea typeface="ＭＳ 明朝"/>
                          <a:cs typeface="Times New Roman"/>
                        </a:rPr>
                        <a:t> </a:t>
                      </a:r>
                      <a:r>
                        <a:rPr lang="en-US" sz="1400" dirty="0" err="1">
                          <a:effectLst/>
                          <a:latin typeface="Calibri"/>
                          <a:ea typeface="ＭＳ 明朝"/>
                          <a:cs typeface="Times New Roman"/>
                        </a:rPr>
                        <a:t>verilen</a:t>
                      </a:r>
                      <a:r>
                        <a:rPr lang="en-US" sz="1400" dirty="0">
                          <a:effectLst/>
                          <a:latin typeface="Calibri"/>
                          <a:ea typeface="ＭＳ 明朝"/>
                          <a:cs typeface="Times New Roman"/>
                        </a:rPr>
                        <a:t> </a:t>
                      </a:r>
                      <a:r>
                        <a:rPr lang="en-US" sz="1400" dirty="0" err="1">
                          <a:effectLst/>
                          <a:latin typeface="Calibri"/>
                          <a:ea typeface="ＭＳ 明朝"/>
                          <a:cs typeface="Times New Roman"/>
                        </a:rPr>
                        <a:t>destek</a:t>
                      </a:r>
                      <a:r>
                        <a:rPr lang="en-US" sz="1400" dirty="0">
                          <a:effectLst/>
                          <a:latin typeface="Calibri"/>
                          <a:ea typeface="ＭＳ 明朝"/>
                          <a:cs typeface="Times New Roman"/>
                        </a:rPr>
                        <a:t> </a:t>
                      </a:r>
                      <a:r>
                        <a:rPr lang="en-US" sz="1400" dirty="0" err="1">
                          <a:effectLst/>
                          <a:latin typeface="Calibri"/>
                          <a:ea typeface="ＭＳ 明朝"/>
                          <a:cs typeface="Times New Roman"/>
                        </a:rPr>
                        <a:t>hakkında</a:t>
                      </a:r>
                      <a:r>
                        <a:rPr lang="en-US" sz="1400" dirty="0">
                          <a:effectLst/>
                          <a:latin typeface="Calibri"/>
                          <a:ea typeface="ＭＳ 明朝"/>
                          <a:cs typeface="Times New Roman"/>
                        </a:rPr>
                        <a:t> </a:t>
                      </a:r>
                      <a:r>
                        <a:rPr lang="en-US" sz="1400" dirty="0" err="1">
                          <a:effectLst/>
                          <a:latin typeface="Calibri"/>
                          <a:ea typeface="ＭＳ 明朝"/>
                          <a:cs typeface="Times New Roman"/>
                        </a:rPr>
                        <a:t>bilgi</a:t>
                      </a:r>
                      <a:endParaRPr lang="en-US" sz="1400" dirty="0">
                        <a:effectLst/>
                        <a:latin typeface="Cambria"/>
                        <a:ea typeface="ＭＳ 明朝"/>
                        <a:cs typeface="Times New Roman"/>
                      </a:endParaRPr>
                    </a:p>
                  </a:txBody>
                  <a:tcPr marL="68580" marR="68580" marT="0" marB="0"/>
                </a:tc>
              </a:tr>
              <a:tr h="589223">
                <a:tc>
                  <a:txBody>
                    <a:bodyPr/>
                    <a:lstStyle/>
                    <a:p>
                      <a:pPr>
                        <a:spcAft>
                          <a:spcPts val="0"/>
                        </a:spcAft>
                      </a:pPr>
                      <a:r>
                        <a:rPr lang="en-US" sz="1400" dirty="0" err="1">
                          <a:effectLst/>
                          <a:latin typeface="Calibri"/>
                          <a:ea typeface="ＭＳ 明朝"/>
                          <a:cs typeface="Times New Roman"/>
                        </a:rPr>
                        <a:t>Gelişmekte</a:t>
                      </a:r>
                      <a:r>
                        <a:rPr lang="en-US" sz="1400" dirty="0">
                          <a:effectLst/>
                          <a:latin typeface="Calibri"/>
                          <a:ea typeface="ＭＳ 明朝"/>
                          <a:cs typeface="Times New Roman"/>
                        </a:rPr>
                        <a:t> </a:t>
                      </a:r>
                      <a:r>
                        <a:rPr lang="en-US" sz="1400" dirty="0" err="1">
                          <a:effectLst/>
                          <a:latin typeface="Calibri"/>
                          <a:ea typeface="ＭＳ 明朝"/>
                          <a:cs typeface="Times New Roman"/>
                        </a:rPr>
                        <a:t>olan</a:t>
                      </a:r>
                      <a:r>
                        <a:rPr lang="en-US" sz="1400" dirty="0">
                          <a:effectLst/>
                          <a:latin typeface="Calibri"/>
                          <a:ea typeface="ＭＳ 明朝"/>
                          <a:cs typeface="Times New Roman"/>
                        </a:rPr>
                        <a:t> </a:t>
                      </a:r>
                      <a:r>
                        <a:rPr lang="en-US" sz="1400" dirty="0" err="1">
                          <a:effectLst/>
                          <a:latin typeface="Calibri"/>
                          <a:ea typeface="ＭＳ 明朝"/>
                          <a:cs typeface="Times New Roman"/>
                        </a:rPr>
                        <a:t>ü</a:t>
                      </a:r>
                      <a:r>
                        <a:rPr lang="en-US" sz="1400" dirty="0" err="1" smtClean="0">
                          <a:effectLst/>
                          <a:latin typeface="Calibri"/>
                          <a:ea typeface="ＭＳ 明朝"/>
                          <a:cs typeface="Times New Roman"/>
                        </a:rPr>
                        <a:t>lkelere</a:t>
                      </a:r>
                      <a:r>
                        <a:rPr lang="en-US" sz="1400" dirty="0" smtClean="0">
                          <a:effectLst/>
                          <a:latin typeface="Calibri"/>
                          <a:ea typeface="ＭＳ 明朝"/>
                          <a:cs typeface="Times New Roman"/>
                        </a:rPr>
                        <a:t>  </a:t>
                      </a:r>
                      <a:r>
                        <a:rPr lang="en-US" sz="1400" dirty="0" err="1">
                          <a:effectLst/>
                          <a:latin typeface="Calibri"/>
                          <a:ea typeface="ＭＳ 明朝"/>
                          <a:cs typeface="Times New Roman"/>
                        </a:rPr>
                        <a:t>teknoloji</a:t>
                      </a:r>
                      <a:r>
                        <a:rPr lang="en-US" sz="1400" dirty="0">
                          <a:effectLst/>
                          <a:latin typeface="Calibri"/>
                          <a:ea typeface="ＭＳ 明朝"/>
                          <a:cs typeface="Times New Roman"/>
                        </a:rPr>
                        <a:t> </a:t>
                      </a:r>
                      <a:r>
                        <a:rPr lang="en-US" sz="1400" dirty="0" err="1">
                          <a:effectLst/>
                          <a:latin typeface="Calibri"/>
                          <a:ea typeface="ＭＳ 明朝"/>
                          <a:cs typeface="Times New Roman"/>
                        </a:rPr>
                        <a:t>geliştirme</a:t>
                      </a:r>
                      <a:r>
                        <a:rPr lang="en-US" sz="1400" dirty="0">
                          <a:effectLst/>
                          <a:latin typeface="Calibri"/>
                          <a:ea typeface="ＭＳ 明朝"/>
                          <a:cs typeface="Times New Roman"/>
                        </a:rPr>
                        <a:t> </a:t>
                      </a:r>
                      <a:r>
                        <a:rPr lang="en-US" sz="1400" dirty="0" err="1">
                          <a:effectLst/>
                          <a:latin typeface="Calibri"/>
                          <a:ea typeface="ＭＳ 明朝"/>
                          <a:cs typeface="Times New Roman"/>
                        </a:rPr>
                        <a:t>ve</a:t>
                      </a:r>
                      <a:r>
                        <a:rPr lang="en-US" sz="1400" dirty="0">
                          <a:effectLst/>
                          <a:latin typeface="Calibri"/>
                          <a:ea typeface="ＭＳ 明朝"/>
                          <a:cs typeface="Times New Roman"/>
                        </a:rPr>
                        <a:t> transfer </a:t>
                      </a:r>
                      <a:r>
                        <a:rPr lang="en-US" sz="1400" dirty="0" err="1">
                          <a:effectLst/>
                          <a:latin typeface="Calibri"/>
                          <a:ea typeface="ＭＳ 明朝"/>
                          <a:cs typeface="Times New Roman"/>
                        </a:rPr>
                        <a:t>icin</a:t>
                      </a:r>
                      <a:r>
                        <a:rPr lang="en-US" sz="1400" dirty="0">
                          <a:effectLst/>
                          <a:latin typeface="Calibri"/>
                          <a:ea typeface="ＭＳ 明朝"/>
                          <a:cs typeface="Times New Roman"/>
                        </a:rPr>
                        <a:t> </a:t>
                      </a:r>
                      <a:r>
                        <a:rPr lang="en-US" sz="1400" dirty="0" err="1">
                          <a:effectLst/>
                          <a:latin typeface="Calibri"/>
                          <a:ea typeface="ＭＳ 明朝"/>
                          <a:cs typeface="Times New Roman"/>
                        </a:rPr>
                        <a:t>destek</a:t>
                      </a:r>
                      <a:r>
                        <a:rPr lang="en-US" sz="1400" dirty="0">
                          <a:effectLst/>
                          <a:latin typeface="Calibri"/>
                          <a:ea typeface="ＭＳ 明朝"/>
                          <a:cs typeface="Times New Roman"/>
                        </a:rPr>
                        <a:t> (m.10) ?</a:t>
                      </a:r>
                      <a:endParaRPr lang="en-US" sz="1400" dirty="0">
                        <a:effectLst/>
                        <a:latin typeface="Cambria"/>
                        <a:ea typeface="ＭＳ 明朝"/>
                        <a:cs typeface="Times New Roman"/>
                      </a:endParaRPr>
                    </a:p>
                  </a:txBody>
                  <a:tcPr marL="68580" marR="68580" marT="0" marB="0"/>
                </a:tc>
                <a:tc>
                  <a:txBody>
                    <a:bodyPr/>
                    <a:lstStyle/>
                    <a:p>
                      <a:pPr>
                        <a:spcAft>
                          <a:spcPts val="0"/>
                        </a:spcAft>
                      </a:pPr>
                      <a:r>
                        <a:rPr lang="en-US" sz="1400" dirty="0">
                          <a:effectLst/>
                          <a:latin typeface="Calibri"/>
                          <a:ea typeface="ＭＳ 明朝"/>
                          <a:cs typeface="Times New Roman"/>
                        </a:rPr>
                        <a:t> </a:t>
                      </a:r>
                      <a:endParaRPr lang="en-US" sz="1400" dirty="0">
                        <a:effectLst/>
                        <a:latin typeface="Cambria"/>
                        <a:ea typeface="ＭＳ 明朝"/>
                        <a:cs typeface="Times New Roman"/>
                      </a:endParaRPr>
                    </a:p>
                  </a:txBody>
                  <a:tcPr marL="68580" marR="68580" marT="0" marB="0"/>
                </a:tc>
              </a:tr>
              <a:tr h="439130">
                <a:tc>
                  <a:txBody>
                    <a:bodyPr/>
                    <a:lstStyle/>
                    <a:p>
                      <a:pPr>
                        <a:spcAft>
                          <a:spcPts val="0"/>
                        </a:spcAft>
                      </a:pPr>
                      <a:r>
                        <a:rPr lang="en-US" sz="1400">
                          <a:effectLst/>
                          <a:latin typeface="Calibri"/>
                          <a:ea typeface="ＭＳ 明朝"/>
                          <a:cs typeface="Times New Roman"/>
                        </a:rPr>
                        <a:t>Eğitim ve bilinçlenme icin işbirliği (M. 12)</a:t>
                      </a:r>
                      <a:endParaRPr lang="en-US" sz="1400">
                        <a:effectLst/>
                        <a:latin typeface="Cambria"/>
                        <a:ea typeface="ＭＳ 明朝"/>
                        <a:cs typeface="Times New Roman"/>
                      </a:endParaRPr>
                    </a:p>
                  </a:txBody>
                  <a:tcPr marL="68580" marR="68580" marT="0" marB="0"/>
                </a:tc>
                <a:tc>
                  <a:txBody>
                    <a:bodyPr/>
                    <a:lstStyle/>
                    <a:p>
                      <a:pPr>
                        <a:spcAft>
                          <a:spcPts val="0"/>
                        </a:spcAft>
                      </a:pPr>
                      <a:r>
                        <a:rPr lang="en-US" sz="800" dirty="0">
                          <a:effectLst/>
                          <a:latin typeface="Calibri"/>
                          <a:ea typeface="ＭＳ 明朝"/>
                          <a:cs typeface="Times New Roman"/>
                        </a:rPr>
                        <a:t> </a:t>
                      </a:r>
                      <a:endParaRPr lang="en-US" sz="1200" dirty="0">
                        <a:effectLst/>
                        <a:latin typeface="Cambria"/>
                        <a:ea typeface="ＭＳ 明朝"/>
                        <a:cs typeface="Times New Roman"/>
                      </a:endParaRPr>
                    </a:p>
                  </a:txBody>
                  <a:tcPr marL="68580" marR="68580" marT="0" marB="0"/>
                </a:tc>
              </a:tr>
              <a:tr h="439130">
                <a:tc>
                  <a:txBody>
                    <a:bodyPr/>
                    <a:lstStyle/>
                    <a:p>
                      <a:pPr>
                        <a:spcAft>
                          <a:spcPts val="0"/>
                        </a:spcAft>
                      </a:pPr>
                      <a:r>
                        <a:rPr lang="en-US" sz="1400" dirty="0" err="1" smtClean="0">
                          <a:effectLst/>
                          <a:latin typeface="Calibri"/>
                          <a:ea typeface="ＭＳ 明朝"/>
                          <a:cs typeface="Times New Roman"/>
                        </a:rPr>
                        <a:t>Ulusal</a:t>
                      </a:r>
                      <a:r>
                        <a:rPr lang="en-US" sz="1400" dirty="0" smtClean="0">
                          <a:effectLst/>
                          <a:latin typeface="Calibri"/>
                          <a:ea typeface="ＭＳ 明朝"/>
                          <a:cs typeface="Times New Roman"/>
                        </a:rPr>
                        <a:t> sera </a:t>
                      </a:r>
                      <a:r>
                        <a:rPr lang="en-US" sz="1400" dirty="0" err="1" smtClean="0">
                          <a:effectLst/>
                          <a:latin typeface="Calibri"/>
                          <a:ea typeface="ＭＳ 明朝"/>
                          <a:cs typeface="Times New Roman"/>
                        </a:rPr>
                        <a:t>gazı</a:t>
                      </a:r>
                      <a:r>
                        <a:rPr lang="en-US" sz="1400" dirty="0" smtClean="0">
                          <a:effectLst/>
                          <a:latin typeface="Calibri"/>
                          <a:ea typeface="ＭＳ 明朝"/>
                          <a:cs typeface="Times New Roman"/>
                        </a:rPr>
                        <a:t> </a:t>
                      </a:r>
                      <a:r>
                        <a:rPr lang="en-US" sz="1400" dirty="0" err="1">
                          <a:effectLst/>
                          <a:latin typeface="Calibri"/>
                          <a:ea typeface="ＭＳ 明朝"/>
                          <a:cs typeface="Times New Roman"/>
                        </a:rPr>
                        <a:t>envanter</a:t>
                      </a:r>
                      <a:r>
                        <a:rPr lang="en-US" sz="1400" dirty="0">
                          <a:effectLst/>
                          <a:latin typeface="Calibri"/>
                          <a:ea typeface="ＭＳ 明朝"/>
                          <a:cs typeface="Times New Roman"/>
                        </a:rPr>
                        <a:t> </a:t>
                      </a:r>
                      <a:r>
                        <a:rPr lang="en-US" sz="1400" dirty="0" err="1">
                          <a:effectLst/>
                          <a:latin typeface="Calibri"/>
                          <a:ea typeface="ＭＳ 明朝"/>
                          <a:cs typeface="Times New Roman"/>
                        </a:rPr>
                        <a:t>raporu</a:t>
                      </a:r>
                      <a:r>
                        <a:rPr lang="en-US" sz="1400" dirty="0">
                          <a:effectLst/>
                          <a:latin typeface="Calibri"/>
                          <a:ea typeface="ＭＳ 明朝"/>
                          <a:cs typeface="Times New Roman"/>
                        </a:rPr>
                        <a:t> (m. 13)</a:t>
                      </a:r>
                      <a:endParaRPr lang="en-US" sz="1400" dirty="0">
                        <a:effectLst/>
                        <a:latin typeface="Cambria"/>
                        <a:ea typeface="ＭＳ 明朝"/>
                        <a:cs typeface="Times New Roman"/>
                      </a:endParaRPr>
                    </a:p>
                  </a:txBody>
                  <a:tcPr marL="68580" marR="68580" marT="0" marB="0"/>
                </a:tc>
                <a:tc>
                  <a:txBody>
                    <a:bodyPr/>
                    <a:lstStyle/>
                    <a:p>
                      <a:pPr>
                        <a:spcAft>
                          <a:spcPts val="0"/>
                        </a:spcAft>
                      </a:pPr>
                      <a:r>
                        <a:rPr lang="en-US" sz="800">
                          <a:effectLst/>
                          <a:latin typeface="Calibri"/>
                          <a:ea typeface="ＭＳ 明朝"/>
                          <a:cs typeface="Times New Roman"/>
                        </a:rPr>
                        <a:t> </a:t>
                      </a:r>
                      <a:endParaRPr lang="en-US" sz="1200">
                        <a:effectLst/>
                        <a:latin typeface="Cambria"/>
                        <a:ea typeface="ＭＳ 明朝"/>
                        <a:cs typeface="Times New Roman"/>
                      </a:endParaRPr>
                    </a:p>
                  </a:txBody>
                  <a:tcPr marL="68580" marR="68580" marT="0" marB="0"/>
                </a:tc>
              </a:tr>
              <a:tr h="589223">
                <a:tc>
                  <a:txBody>
                    <a:bodyPr/>
                    <a:lstStyle/>
                    <a:p>
                      <a:pPr>
                        <a:spcAft>
                          <a:spcPts val="0"/>
                        </a:spcAft>
                      </a:pPr>
                      <a:r>
                        <a:rPr lang="en-US" sz="1400" dirty="0" err="1">
                          <a:effectLst/>
                          <a:latin typeface="Calibri"/>
                          <a:ea typeface="ＭＳ 明朝"/>
                          <a:cs typeface="Times New Roman"/>
                        </a:rPr>
                        <a:t>Ulusal</a:t>
                      </a:r>
                      <a:r>
                        <a:rPr lang="en-US" sz="1400" dirty="0">
                          <a:effectLst/>
                          <a:latin typeface="Calibri"/>
                          <a:ea typeface="ＭＳ 明朝"/>
                          <a:cs typeface="Times New Roman"/>
                        </a:rPr>
                        <a:t>  </a:t>
                      </a:r>
                      <a:r>
                        <a:rPr lang="en-US" sz="1400" dirty="0" err="1" smtClean="0">
                          <a:effectLst/>
                          <a:latin typeface="Calibri"/>
                          <a:ea typeface="ＭＳ 明朝"/>
                          <a:cs typeface="Times New Roman"/>
                        </a:rPr>
                        <a:t>katkı</a:t>
                      </a:r>
                      <a:r>
                        <a:rPr lang="en-US" sz="1400" dirty="0" smtClean="0">
                          <a:effectLst/>
                          <a:latin typeface="Calibri"/>
                          <a:ea typeface="ＭＳ 明朝"/>
                          <a:cs typeface="Times New Roman"/>
                        </a:rPr>
                        <a:t> </a:t>
                      </a:r>
                      <a:r>
                        <a:rPr lang="en-US" sz="1400" dirty="0" err="1" smtClean="0">
                          <a:effectLst/>
                          <a:latin typeface="Calibri"/>
                          <a:ea typeface="ＭＳ 明朝"/>
                          <a:cs typeface="Times New Roman"/>
                        </a:rPr>
                        <a:t>beyanını</a:t>
                      </a:r>
                      <a:r>
                        <a:rPr lang="en-US" sz="1400" dirty="0" smtClean="0">
                          <a:effectLst/>
                          <a:latin typeface="Calibri"/>
                          <a:ea typeface="ＭＳ 明朝"/>
                          <a:cs typeface="Times New Roman"/>
                        </a:rPr>
                        <a:t> </a:t>
                      </a:r>
                      <a:r>
                        <a:rPr lang="en-US" sz="1400" dirty="0" err="1" smtClean="0">
                          <a:effectLst/>
                          <a:latin typeface="Calibri"/>
                          <a:ea typeface="ＭＳ 明朝"/>
                          <a:cs typeface="Times New Roman"/>
                        </a:rPr>
                        <a:t>takip</a:t>
                      </a:r>
                      <a:r>
                        <a:rPr lang="en-US" sz="1400" dirty="0" smtClean="0">
                          <a:effectLst/>
                          <a:latin typeface="Calibri"/>
                          <a:ea typeface="ＭＳ 明朝"/>
                          <a:cs typeface="Times New Roman"/>
                        </a:rPr>
                        <a:t> </a:t>
                      </a:r>
                      <a:r>
                        <a:rPr lang="en-US" sz="1400" dirty="0" err="1">
                          <a:effectLst/>
                          <a:latin typeface="Calibri"/>
                          <a:ea typeface="ＭＳ 明朝"/>
                          <a:cs typeface="Times New Roman"/>
                        </a:rPr>
                        <a:t>etmek</a:t>
                      </a:r>
                      <a:r>
                        <a:rPr lang="en-US" sz="1400" dirty="0">
                          <a:effectLst/>
                          <a:latin typeface="Calibri"/>
                          <a:ea typeface="ＭＳ 明朝"/>
                          <a:cs typeface="Times New Roman"/>
                        </a:rPr>
                        <a:t> </a:t>
                      </a:r>
                      <a:r>
                        <a:rPr lang="en-US" sz="1400" dirty="0" err="1">
                          <a:effectLst/>
                          <a:latin typeface="Calibri"/>
                          <a:ea typeface="ＭＳ 明朝"/>
                          <a:cs typeface="Times New Roman"/>
                        </a:rPr>
                        <a:t>icin</a:t>
                      </a:r>
                      <a:r>
                        <a:rPr lang="en-US" sz="1400" dirty="0">
                          <a:effectLst/>
                          <a:latin typeface="Calibri"/>
                          <a:ea typeface="ＭＳ 明朝"/>
                          <a:cs typeface="Times New Roman"/>
                        </a:rPr>
                        <a:t> </a:t>
                      </a:r>
                      <a:r>
                        <a:rPr lang="en-US" sz="1400" dirty="0" err="1">
                          <a:effectLst/>
                          <a:latin typeface="Calibri"/>
                          <a:ea typeface="ＭＳ 明朝"/>
                          <a:cs typeface="Times New Roman"/>
                        </a:rPr>
                        <a:t>gerekli</a:t>
                      </a:r>
                      <a:r>
                        <a:rPr lang="en-US" sz="1400" dirty="0">
                          <a:effectLst/>
                          <a:latin typeface="Calibri"/>
                          <a:ea typeface="ＭＳ 明朝"/>
                          <a:cs typeface="Times New Roman"/>
                        </a:rPr>
                        <a:t> </a:t>
                      </a:r>
                      <a:r>
                        <a:rPr lang="en-US" sz="1400" dirty="0" err="1" smtClean="0">
                          <a:effectLst/>
                          <a:latin typeface="Calibri"/>
                          <a:ea typeface="ＭＳ 明朝"/>
                          <a:cs typeface="Times New Roman"/>
                        </a:rPr>
                        <a:t>bilgiler</a:t>
                      </a:r>
                      <a:r>
                        <a:rPr lang="en-US" sz="1400" dirty="0" smtClean="0">
                          <a:effectLst/>
                          <a:latin typeface="Calibri"/>
                          <a:ea typeface="ＭＳ 明朝"/>
                          <a:cs typeface="Times New Roman"/>
                        </a:rPr>
                        <a:t> </a:t>
                      </a:r>
                      <a:endParaRPr lang="en-US" sz="1400" dirty="0">
                        <a:effectLst/>
                        <a:latin typeface="Cambria"/>
                        <a:ea typeface="ＭＳ 明朝"/>
                        <a:cs typeface="Times New Roman"/>
                      </a:endParaRPr>
                    </a:p>
                    <a:p>
                      <a:pPr>
                        <a:spcAft>
                          <a:spcPts val="0"/>
                        </a:spcAft>
                      </a:pPr>
                      <a:r>
                        <a:rPr lang="en-US" sz="1400" dirty="0">
                          <a:effectLst/>
                          <a:latin typeface="Calibri"/>
                          <a:ea typeface="ＭＳ 明朝"/>
                          <a:cs typeface="Times New Roman"/>
                        </a:rPr>
                        <a:t>(m. 13)</a:t>
                      </a:r>
                      <a:endParaRPr lang="en-US" sz="1400" dirty="0">
                        <a:effectLst/>
                        <a:latin typeface="Cambria"/>
                        <a:ea typeface="ＭＳ 明朝"/>
                        <a:cs typeface="Times New Roman"/>
                      </a:endParaRPr>
                    </a:p>
                  </a:txBody>
                  <a:tcPr marL="68580" marR="68580" marT="0" marB="0"/>
                </a:tc>
                <a:tc>
                  <a:txBody>
                    <a:bodyPr/>
                    <a:lstStyle/>
                    <a:p>
                      <a:pPr>
                        <a:spcAft>
                          <a:spcPts val="0"/>
                        </a:spcAft>
                      </a:pPr>
                      <a:r>
                        <a:rPr lang="en-US" sz="800" dirty="0">
                          <a:effectLst/>
                          <a:latin typeface="Calibri"/>
                          <a:ea typeface="ＭＳ 明朝"/>
                          <a:cs typeface="Times New Roman"/>
                        </a:rPr>
                        <a:t> </a:t>
                      </a:r>
                      <a:endParaRPr lang="en-US" sz="1200" dirty="0">
                        <a:effectLst/>
                        <a:latin typeface="Cambria"/>
                        <a:ea typeface="ＭＳ 明朝"/>
                        <a:cs typeface="Times New Roman"/>
                      </a:endParaRPr>
                    </a:p>
                  </a:txBody>
                  <a:tcPr marL="68580" marR="68580" marT="0" marB="0"/>
                </a:tc>
              </a:tr>
            </a:tbl>
          </a:graphicData>
        </a:graphic>
      </p:graphicFrame>
    </p:spTree>
    <p:extLst>
      <p:ext uri="{BB962C8B-B14F-4D97-AF65-F5344CB8AC3E}">
        <p14:creationId xmlns:p14="http://schemas.microsoft.com/office/powerpoint/2010/main" val="124498929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023" y="817583"/>
            <a:ext cx="6965245" cy="906944"/>
          </a:xfrm>
        </p:spPr>
        <p:txBody>
          <a:bodyPr>
            <a:normAutofit/>
          </a:bodyPr>
          <a:lstStyle/>
          <a:p>
            <a:r>
              <a:rPr lang="en-US" sz="3200" dirty="0" smtClean="0"/>
              <a:t>Paris </a:t>
            </a:r>
            <a:r>
              <a:rPr lang="en-US" sz="3200" dirty="0" err="1" smtClean="0"/>
              <a:t>Anlaşması</a:t>
            </a:r>
            <a:r>
              <a:rPr lang="en-US" sz="3200" dirty="0" smtClean="0"/>
              <a:t> </a:t>
            </a:r>
            <a:r>
              <a:rPr lang="en-US" sz="3200" dirty="0" err="1" smtClean="0"/>
              <a:t>ve</a:t>
            </a:r>
            <a:r>
              <a:rPr lang="en-US" sz="3200" dirty="0" smtClean="0"/>
              <a:t> </a:t>
            </a:r>
            <a:r>
              <a:rPr lang="en-US" sz="3200" dirty="0" err="1" smtClean="0"/>
              <a:t>Türkiye</a:t>
            </a:r>
            <a:endParaRPr lang="en-US" sz="3200" dirty="0"/>
          </a:p>
        </p:txBody>
      </p:sp>
      <p:sp>
        <p:nvSpPr>
          <p:cNvPr id="3" name="Content Placeholder 2"/>
          <p:cNvSpPr>
            <a:spLocks noGrp="1"/>
          </p:cNvSpPr>
          <p:nvPr>
            <p:ph idx="1"/>
          </p:nvPr>
        </p:nvSpPr>
        <p:spPr>
          <a:xfrm>
            <a:off x="1463040" y="1724526"/>
            <a:ext cx="6196405" cy="3998543"/>
          </a:xfrm>
        </p:spPr>
        <p:txBody>
          <a:bodyPr>
            <a:normAutofit/>
          </a:bodyPr>
          <a:lstStyle/>
          <a:p>
            <a:pPr>
              <a:buFont typeface="Wingdings" charset="2"/>
              <a:buChar char="v"/>
            </a:pPr>
            <a:r>
              <a:rPr lang="en-US" sz="2000" b="1" u="sng" dirty="0" err="1" smtClean="0">
                <a:latin typeface="Calibri"/>
                <a:cs typeface="Calibri"/>
              </a:rPr>
              <a:t>Özel</a:t>
            </a:r>
            <a:r>
              <a:rPr lang="en-US" sz="2000" b="1" u="sng" dirty="0" smtClean="0">
                <a:latin typeface="Calibri"/>
                <a:cs typeface="Calibri"/>
              </a:rPr>
              <a:t> </a:t>
            </a:r>
            <a:r>
              <a:rPr lang="en-US" sz="2000" b="1" u="sng" dirty="0" err="1" smtClean="0">
                <a:latin typeface="Calibri"/>
                <a:cs typeface="Calibri"/>
              </a:rPr>
              <a:t>şartlarımız</a:t>
            </a:r>
            <a:r>
              <a:rPr lang="en-US" sz="2000" b="1" u="sng" dirty="0" smtClean="0">
                <a:latin typeface="Calibri"/>
                <a:cs typeface="Calibri"/>
              </a:rPr>
              <a:t> </a:t>
            </a:r>
            <a:r>
              <a:rPr lang="en-US" sz="2000" dirty="0" smtClean="0">
                <a:latin typeface="Calibri"/>
                <a:cs typeface="Calibri"/>
              </a:rPr>
              <a:t>? </a:t>
            </a:r>
          </a:p>
          <a:p>
            <a:pPr>
              <a:buFont typeface="Wingdings" charset="2"/>
              <a:buChar char="§"/>
            </a:pPr>
            <a:r>
              <a:rPr lang="en-US" sz="2000" dirty="0" err="1">
                <a:latin typeface="Calibri"/>
                <a:cs typeface="Calibri"/>
              </a:rPr>
              <a:t>Türkiye’nin</a:t>
            </a:r>
            <a:r>
              <a:rPr lang="en-US" sz="2000" dirty="0">
                <a:latin typeface="Calibri"/>
                <a:cs typeface="Calibri"/>
              </a:rPr>
              <a:t> “</a:t>
            </a:r>
            <a:r>
              <a:rPr lang="en-US" sz="2000" dirty="0" err="1">
                <a:latin typeface="Calibri"/>
                <a:cs typeface="Calibri"/>
              </a:rPr>
              <a:t>özel</a:t>
            </a:r>
            <a:r>
              <a:rPr lang="en-US" sz="2000" dirty="0">
                <a:latin typeface="Calibri"/>
                <a:cs typeface="Calibri"/>
              </a:rPr>
              <a:t> </a:t>
            </a:r>
            <a:r>
              <a:rPr lang="en-US" sz="2000" dirty="0" err="1">
                <a:latin typeface="Calibri"/>
                <a:cs typeface="Calibri"/>
              </a:rPr>
              <a:t>şartlar</a:t>
            </a:r>
            <a:r>
              <a:rPr lang="en-US" sz="2000" dirty="0">
                <a:latin typeface="Calibri"/>
                <a:cs typeface="Calibri"/>
              </a:rPr>
              <a:t> </a:t>
            </a:r>
            <a:r>
              <a:rPr lang="en-US" sz="2000" dirty="0" err="1">
                <a:latin typeface="Calibri"/>
                <a:cs typeface="Calibri"/>
              </a:rPr>
              <a:t>çıkmazı</a:t>
            </a:r>
            <a:r>
              <a:rPr lang="en-US" sz="2000" dirty="0" smtClean="0">
                <a:latin typeface="Calibri"/>
                <a:cs typeface="Calibri"/>
              </a:rPr>
              <a:t>”</a:t>
            </a:r>
          </a:p>
          <a:p>
            <a:pPr lvl="1">
              <a:buFont typeface="Wingdings" charset="2"/>
              <a:buChar char="§"/>
            </a:pPr>
            <a:r>
              <a:rPr lang="en-US" sz="2000" dirty="0" err="1">
                <a:latin typeface="Calibri"/>
                <a:cs typeface="Calibri"/>
              </a:rPr>
              <a:t>Türkiye’nin</a:t>
            </a:r>
            <a:r>
              <a:rPr lang="en-US" sz="2000" dirty="0">
                <a:latin typeface="Calibri"/>
                <a:cs typeface="Calibri"/>
              </a:rPr>
              <a:t> </a:t>
            </a:r>
            <a:r>
              <a:rPr lang="en-US" sz="2000" dirty="0" err="1">
                <a:latin typeface="Calibri"/>
                <a:cs typeface="Calibri"/>
              </a:rPr>
              <a:t>iklim</a:t>
            </a:r>
            <a:r>
              <a:rPr lang="en-US" sz="2000" dirty="0">
                <a:latin typeface="Calibri"/>
                <a:cs typeface="Calibri"/>
              </a:rPr>
              <a:t> </a:t>
            </a:r>
            <a:r>
              <a:rPr lang="en-US" sz="2000" dirty="0" err="1">
                <a:latin typeface="Calibri"/>
                <a:cs typeface="Calibri"/>
              </a:rPr>
              <a:t>değişikliği</a:t>
            </a:r>
            <a:r>
              <a:rPr lang="en-US" sz="2000" dirty="0">
                <a:latin typeface="Calibri"/>
                <a:cs typeface="Calibri"/>
              </a:rPr>
              <a:t> </a:t>
            </a:r>
            <a:r>
              <a:rPr lang="en-US" sz="2000" dirty="0" err="1">
                <a:latin typeface="Calibri"/>
                <a:cs typeface="Calibri"/>
              </a:rPr>
              <a:t>sistemdeki</a:t>
            </a:r>
            <a:r>
              <a:rPr lang="en-US" sz="2000" dirty="0">
                <a:latin typeface="Calibri"/>
                <a:cs typeface="Calibri"/>
              </a:rPr>
              <a:t> </a:t>
            </a:r>
            <a:r>
              <a:rPr lang="en-US" sz="2000" dirty="0" err="1">
                <a:latin typeface="Calibri"/>
                <a:cs typeface="Calibri"/>
              </a:rPr>
              <a:t>statüsü</a:t>
            </a:r>
            <a:r>
              <a:rPr lang="en-US" sz="2000" dirty="0">
                <a:latin typeface="Calibri"/>
                <a:cs typeface="Calibri"/>
              </a:rPr>
              <a:t>? </a:t>
            </a:r>
          </a:p>
          <a:p>
            <a:pPr lvl="1">
              <a:buFont typeface="Wingdings" charset="2"/>
              <a:buChar char="§"/>
            </a:pPr>
            <a:r>
              <a:rPr lang="en-US" sz="2000" dirty="0" err="1">
                <a:latin typeface="Calibri"/>
                <a:cs typeface="Calibri"/>
              </a:rPr>
              <a:t>Gelişmiş</a:t>
            </a:r>
            <a:r>
              <a:rPr lang="en-US" sz="2000" dirty="0">
                <a:latin typeface="Calibri"/>
                <a:cs typeface="Calibri"/>
              </a:rPr>
              <a:t> </a:t>
            </a:r>
            <a:r>
              <a:rPr lang="en-US" sz="2000" dirty="0" err="1">
                <a:latin typeface="Calibri"/>
                <a:cs typeface="Calibri"/>
              </a:rPr>
              <a:t>ülke</a:t>
            </a:r>
            <a:r>
              <a:rPr lang="en-US" sz="2000" dirty="0">
                <a:latin typeface="Calibri"/>
                <a:cs typeface="Calibri"/>
              </a:rPr>
              <a:t> </a:t>
            </a:r>
            <a:r>
              <a:rPr lang="en-US" sz="2000" dirty="0" err="1">
                <a:latin typeface="Calibri"/>
                <a:cs typeface="Calibri"/>
              </a:rPr>
              <a:t>mı</a:t>
            </a:r>
            <a:r>
              <a:rPr lang="en-US" sz="2000" dirty="0">
                <a:latin typeface="Calibri"/>
                <a:cs typeface="Calibri"/>
              </a:rPr>
              <a:t>? </a:t>
            </a:r>
          </a:p>
          <a:p>
            <a:pPr lvl="1">
              <a:buFont typeface="Wingdings" charset="2"/>
              <a:buChar char="§"/>
            </a:pPr>
            <a:r>
              <a:rPr lang="en-US" sz="2000" dirty="0" err="1">
                <a:latin typeface="Calibri"/>
                <a:cs typeface="Calibri"/>
              </a:rPr>
              <a:t>Gelişmekte</a:t>
            </a:r>
            <a:r>
              <a:rPr lang="en-US" sz="2000" dirty="0">
                <a:latin typeface="Calibri"/>
                <a:cs typeface="Calibri"/>
              </a:rPr>
              <a:t> </a:t>
            </a:r>
            <a:r>
              <a:rPr lang="en-US" sz="2000" dirty="0" err="1">
                <a:latin typeface="Calibri"/>
                <a:cs typeface="Calibri"/>
              </a:rPr>
              <a:t>ülke</a:t>
            </a:r>
            <a:r>
              <a:rPr lang="en-US" sz="2000" dirty="0">
                <a:latin typeface="Calibri"/>
                <a:cs typeface="Calibri"/>
              </a:rPr>
              <a:t> </a:t>
            </a:r>
            <a:r>
              <a:rPr lang="en-US" sz="2000" dirty="0" err="1">
                <a:latin typeface="Calibri"/>
                <a:cs typeface="Calibri"/>
              </a:rPr>
              <a:t>mı</a:t>
            </a:r>
            <a:r>
              <a:rPr lang="en-US" sz="2000" dirty="0">
                <a:latin typeface="Calibri"/>
                <a:cs typeface="Calibri"/>
              </a:rPr>
              <a:t>?</a:t>
            </a:r>
          </a:p>
          <a:p>
            <a:pPr marL="0" indent="0">
              <a:buNone/>
            </a:pPr>
            <a:endParaRPr lang="en-US" sz="2000" dirty="0">
              <a:latin typeface="Calibri"/>
              <a:cs typeface="Calibri"/>
            </a:endParaRPr>
          </a:p>
          <a:p>
            <a:pPr>
              <a:buFont typeface="Wingdings" charset="2"/>
              <a:buChar char="§"/>
            </a:pPr>
            <a:r>
              <a:rPr lang="en-US" sz="2000" dirty="0" err="1">
                <a:latin typeface="Calibri"/>
                <a:cs typeface="Calibri"/>
              </a:rPr>
              <a:t>Ek</a:t>
            </a:r>
            <a:r>
              <a:rPr lang="en-US" sz="2000" dirty="0">
                <a:latin typeface="Calibri"/>
                <a:cs typeface="Calibri"/>
              </a:rPr>
              <a:t>’ </a:t>
            </a:r>
            <a:r>
              <a:rPr lang="en-US" sz="2000" dirty="0" err="1">
                <a:latin typeface="Calibri"/>
                <a:cs typeface="Calibri"/>
              </a:rPr>
              <a:t>Iere</a:t>
            </a:r>
            <a:r>
              <a:rPr lang="en-US" sz="2000" dirty="0">
                <a:latin typeface="Calibri"/>
                <a:cs typeface="Calibri"/>
              </a:rPr>
              <a:t> </a:t>
            </a:r>
            <a:r>
              <a:rPr lang="en-US" sz="2000" dirty="0" err="1">
                <a:latin typeface="Calibri"/>
                <a:cs typeface="Calibri"/>
              </a:rPr>
              <a:t>atıf</a:t>
            </a:r>
            <a:r>
              <a:rPr lang="en-US" sz="2000" dirty="0">
                <a:latin typeface="Calibri"/>
                <a:cs typeface="Calibri"/>
              </a:rPr>
              <a:t> </a:t>
            </a:r>
            <a:r>
              <a:rPr lang="en-US" sz="2000" dirty="0" err="1">
                <a:latin typeface="Calibri"/>
                <a:cs typeface="Calibri"/>
              </a:rPr>
              <a:t>yok</a:t>
            </a:r>
            <a:endParaRPr lang="en-US" sz="2000" dirty="0">
              <a:latin typeface="Calibri"/>
              <a:cs typeface="Calibri"/>
            </a:endParaRPr>
          </a:p>
          <a:p>
            <a:pPr>
              <a:buFont typeface="Wingdings" charset="2"/>
              <a:buChar char="§"/>
            </a:pPr>
            <a:r>
              <a:rPr lang="en-US" sz="2000" dirty="0" err="1">
                <a:latin typeface="Calibri"/>
                <a:cs typeface="Calibri"/>
              </a:rPr>
              <a:t>Gelişmiş</a:t>
            </a:r>
            <a:r>
              <a:rPr lang="en-US" sz="2000" dirty="0">
                <a:latin typeface="Calibri"/>
                <a:cs typeface="Calibri"/>
              </a:rPr>
              <a:t> </a:t>
            </a:r>
            <a:r>
              <a:rPr lang="en-US" sz="2000" dirty="0" err="1">
                <a:latin typeface="Calibri"/>
                <a:cs typeface="Calibri"/>
              </a:rPr>
              <a:t>ve</a:t>
            </a:r>
            <a:r>
              <a:rPr lang="en-US" sz="2000" dirty="0">
                <a:latin typeface="Calibri"/>
                <a:cs typeface="Calibri"/>
              </a:rPr>
              <a:t> </a:t>
            </a:r>
            <a:r>
              <a:rPr lang="en-US" sz="2000" dirty="0" err="1">
                <a:latin typeface="Calibri"/>
                <a:cs typeface="Calibri"/>
              </a:rPr>
              <a:t>gelişmekte</a:t>
            </a:r>
            <a:r>
              <a:rPr lang="en-US" sz="2000" dirty="0">
                <a:latin typeface="Calibri"/>
                <a:cs typeface="Calibri"/>
              </a:rPr>
              <a:t> </a:t>
            </a:r>
            <a:r>
              <a:rPr lang="en-US" sz="2000" dirty="0" err="1">
                <a:latin typeface="Calibri"/>
                <a:cs typeface="Calibri"/>
              </a:rPr>
              <a:t>olan</a:t>
            </a:r>
            <a:r>
              <a:rPr lang="en-US" sz="2000" dirty="0">
                <a:latin typeface="Calibri"/>
                <a:cs typeface="Calibri"/>
              </a:rPr>
              <a:t> </a:t>
            </a:r>
            <a:r>
              <a:rPr lang="en-US" sz="2000" dirty="0" err="1">
                <a:latin typeface="Calibri"/>
                <a:cs typeface="Calibri"/>
              </a:rPr>
              <a:t>ülkeler</a:t>
            </a:r>
            <a:r>
              <a:rPr lang="en-US" sz="2000" dirty="0">
                <a:latin typeface="Calibri"/>
                <a:cs typeface="Calibri"/>
              </a:rPr>
              <a:t> </a:t>
            </a:r>
            <a:r>
              <a:rPr lang="en-US" sz="2000" dirty="0" err="1">
                <a:latin typeface="Calibri"/>
                <a:cs typeface="Calibri"/>
              </a:rPr>
              <a:t>kim</a:t>
            </a:r>
            <a:r>
              <a:rPr lang="en-US" sz="2000" dirty="0">
                <a:latin typeface="Calibri"/>
                <a:cs typeface="Calibri"/>
              </a:rPr>
              <a:t>?</a:t>
            </a:r>
          </a:p>
          <a:p>
            <a:pPr>
              <a:buFont typeface="Wingdings" charset="2"/>
              <a:buChar char="§"/>
            </a:pPr>
            <a:r>
              <a:rPr lang="en-US" sz="2000" dirty="0" err="1">
                <a:solidFill>
                  <a:srgbClr val="0000FF"/>
                </a:solidFill>
                <a:latin typeface="Calibri"/>
                <a:cs typeface="Calibri"/>
              </a:rPr>
              <a:t>Tanımlama</a:t>
            </a:r>
            <a:r>
              <a:rPr lang="en-US" sz="2000" dirty="0">
                <a:solidFill>
                  <a:srgbClr val="0000FF"/>
                </a:solidFill>
                <a:latin typeface="Calibri"/>
                <a:cs typeface="Calibri"/>
              </a:rPr>
              <a:t>? </a:t>
            </a:r>
            <a:r>
              <a:rPr lang="en-US" sz="2000" dirty="0" err="1">
                <a:solidFill>
                  <a:srgbClr val="0000FF"/>
                </a:solidFill>
                <a:latin typeface="Calibri"/>
                <a:cs typeface="Calibri"/>
              </a:rPr>
              <a:t>Türkiye’nin</a:t>
            </a:r>
            <a:r>
              <a:rPr lang="en-US" sz="2000" dirty="0">
                <a:solidFill>
                  <a:srgbClr val="0000FF"/>
                </a:solidFill>
                <a:latin typeface="Calibri"/>
                <a:cs typeface="Calibri"/>
              </a:rPr>
              <a:t> </a:t>
            </a:r>
            <a:r>
              <a:rPr lang="en-US" sz="2000" dirty="0" err="1">
                <a:solidFill>
                  <a:srgbClr val="0000FF"/>
                </a:solidFill>
                <a:latin typeface="Calibri"/>
                <a:cs typeface="Calibri"/>
              </a:rPr>
              <a:t>çabası</a:t>
            </a:r>
            <a:endParaRPr lang="en-US" sz="2000" dirty="0">
              <a:solidFill>
                <a:srgbClr val="0000FF"/>
              </a:solidFill>
              <a:latin typeface="Calibri"/>
              <a:cs typeface="Calibri"/>
            </a:endParaRPr>
          </a:p>
          <a:p>
            <a:pPr lvl="1">
              <a:buFont typeface="Wingdings" charset="2"/>
              <a:buChar char="§"/>
            </a:pPr>
            <a:endParaRPr lang="en-US" sz="2000" dirty="0" smtClean="0">
              <a:latin typeface="Calibri"/>
              <a:cs typeface="Calibri"/>
            </a:endParaRPr>
          </a:p>
          <a:p>
            <a:pPr marL="822960" lvl="1" indent="-457200">
              <a:buFont typeface="+mj-lt"/>
              <a:buAutoNum type="arabicPeriod"/>
            </a:pPr>
            <a:endParaRPr lang="en-US" dirty="0" smtClean="0"/>
          </a:p>
          <a:p>
            <a:pPr marL="365760" lvl="1" indent="0">
              <a:buNone/>
            </a:pPr>
            <a:endParaRPr lang="en-US" dirty="0" smtClean="0"/>
          </a:p>
          <a:p>
            <a:pPr>
              <a:buFont typeface="Wingdings" charset="2"/>
              <a:buChar char="§"/>
            </a:pPr>
            <a:endParaRPr lang="en-US" dirty="0"/>
          </a:p>
        </p:txBody>
      </p:sp>
    </p:spTree>
    <p:extLst>
      <p:ext uri="{BB962C8B-B14F-4D97-AF65-F5344CB8AC3E}">
        <p14:creationId xmlns:p14="http://schemas.microsoft.com/office/powerpoint/2010/main" val="292868867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Paris </a:t>
            </a:r>
            <a:r>
              <a:rPr lang="en-US" sz="3200" dirty="0" err="1"/>
              <a:t>Anlaşması</a:t>
            </a:r>
            <a:r>
              <a:rPr lang="en-US" sz="3200" dirty="0"/>
              <a:t> </a:t>
            </a:r>
            <a:r>
              <a:rPr lang="en-US" sz="3200" dirty="0" err="1"/>
              <a:t>ve</a:t>
            </a:r>
            <a:r>
              <a:rPr lang="en-US" sz="3200" dirty="0"/>
              <a:t> </a:t>
            </a:r>
            <a:r>
              <a:rPr lang="en-US" sz="3200" dirty="0" err="1"/>
              <a:t>Türkiye</a:t>
            </a:r>
            <a:endParaRPr lang="en-US" sz="3200" dirty="0"/>
          </a:p>
        </p:txBody>
      </p:sp>
      <p:sp>
        <p:nvSpPr>
          <p:cNvPr id="3" name="Content Placeholder 2"/>
          <p:cNvSpPr>
            <a:spLocks noGrp="1"/>
          </p:cNvSpPr>
          <p:nvPr>
            <p:ph idx="1"/>
          </p:nvPr>
        </p:nvSpPr>
        <p:spPr/>
        <p:txBody>
          <a:bodyPr/>
          <a:lstStyle/>
          <a:p>
            <a:pPr>
              <a:buFont typeface="Wingdings" charset="2"/>
              <a:buChar char="v"/>
            </a:pPr>
            <a:r>
              <a:rPr lang="en-US" sz="2000" b="1" u="sng" dirty="0" err="1" smtClean="0">
                <a:latin typeface="Calibri"/>
                <a:cs typeface="Calibri"/>
              </a:rPr>
              <a:t>Azaltım</a:t>
            </a:r>
            <a:endParaRPr lang="en-US" sz="2000" b="1" u="sng" dirty="0" smtClean="0">
              <a:latin typeface="Calibri"/>
              <a:cs typeface="Calibri"/>
            </a:endParaRPr>
          </a:p>
          <a:p>
            <a:pPr>
              <a:buFont typeface="Wingdings" charset="2"/>
              <a:buChar char="§"/>
            </a:pPr>
            <a:r>
              <a:rPr lang="en-US" sz="2000" dirty="0" err="1" smtClean="0">
                <a:latin typeface="Calibri"/>
                <a:cs typeface="Calibri"/>
              </a:rPr>
              <a:t>Kesin</a:t>
            </a:r>
            <a:r>
              <a:rPr lang="en-US" sz="2000" dirty="0" smtClean="0">
                <a:latin typeface="Calibri"/>
                <a:cs typeface="Calibri"/>
              </a:rPr>
              <a:t> </a:t>
            </a:r>
            <a:r>
              <a:rPr lang="en-US" sz="2000" dirty="0" err="1" smtClean="0">
                <a:latin typeface="Calibri"/>
                <a:cs typeface="Calibri"/>
              </a:rPr>
              <a:t>azaltım</a:t>
            </a:r>
            <a:r>
              <a:rPr lang="en-US" sz="2000" dirty="0" smtClean="0">
                <a:latin typeface="Calibri"/>
                <a:cs typeface="Calibri"/>
              </a:rPr>
              <a:t> </a:t>
            </a:r>
            <a:r>
              <a:rPr lang="en-US" sz="2000" dirty="0" err="1" smtClean="0">
                <a:latin typeface="Calibri"/>
                <a:cs typeface="Calibri"/>
              </a:rPr>
              <a:t>taahhatü</a:t>
            </a:r>
            <a:r>
              <a:rPr lang="en-US" sz="2000" dirty="0" smtClean="0">
                <a:latin typeface="Calibri"/>
                <a:cs typeface="Calibri"/>
              </a:rPr>
              <a:t> </a:t>
            </a:r>
            <a:r>
              <a:rPr lang="en-US" sz="2000" dirty="0" err="1" smtClean="0">
                <a:latin typeface="Calibri"/>
                <a:cs typeface="Calibri"/>
              </a:rPr>
              <a:t>bulunmuyor</a:t>
            </a:r>
            <a:endParaRPr lang="en-US" sz="2000" dirty="0" smtClean="0">
              <a:latin typeface="Calibri"/>
              <a:cs typeface="Calibri"/>
            </a:endParaRPr>
          </a:p>
          <a:p>
            <a:pPr>
              <a:buFont typeface="Wingdings" charset="2"/>
              <a:buChar char="§"/>
            </a:pPr>
            <a:r>
              <a:rPr lang="en-US" sz="2000" dirty="0" smtClean="0">
                <a:latin typeface="Calibri"/>
                <a:cs typeface="Calibri"/>
              </a:rPr>
              <a:t>Her </a:t>
            </a:r>
            <a:r>
              <a:rPr lang="en-US" sz="2000" dirty="0" err="1" smtClean="0">
                <a:latin typeface="Calibri"/>
                <a:cs typeface="Calibri"/>
              </a:rPr>
              <a:t>ülke</a:t>
            </a:r>
            <a:r>
              <a:rPr lang="en-US" sz="2000" dirty="0" smtClean="0">
                <a:latin typeface="Calibri"/>
                <a:cs typeface="Calibri"/>
              </a:rPr>
              <a:t> </a:t>
            </a:r>
            <a:r>
              <a:rPr lang="en-US" sz="2000" dirty="0" err="1" smtClean="0">
                <a:latin typeface="Calibri"/>
                <a:cs typeface="Calibri"/>
              </a:rPr>
              <a:t>kendi</a:t>
            </a:r>
            <a:r>
              <a:rPr lang="en-US" sz="2000" dirty="0" smtClean="0">
                <a:latin typeface="Calibri"/>
                <a:cs typeface="Calibri"/>
              </a:rPr>
              <a:t> </a:t>
            </a:r>
            <a:r>
              <a:rPr lang="en-US" sz="2000" dirty="0" err="1" smtClean="0">
                <a:latin typeface="Calibri"/>
                <a:cs typeface="Calibri"/>
              </a:rPr>
              <a:t>belirlediği</a:t>
            </a:r>
            <a:r>
              <a:rPr lang="en-US" sz="2000" dirty="0" smtClean="0">
                <a:latin typeface="Calibri"/>
                <a:cs typeface="Calibri"/>
              </a:rPr>
              <a:t> </a:t>
            </a:r>
            <a:r>
              <a:rPr lang="en-US" sz="2000" dirty="0" err="1" smtClean="0">
                <a:latin typeface="Calibri"/>
                <a:cs typeface="Calibri"/>
              </a:rPr>
              <a:t>NDC’deki</a:t>
            </a:r>
            <a:r>
              <a:rPr lang="en-US" sz="2000" dirty="0" smtClean="0">
                <a:latin typeface="Calibri"/>
                <a:cs typeface="Calibri"/>
              </a:rPr>
              <a:t> </a:t>
            </a:r>
            <a:r>
              <a:rPr lang="en-US" sz="2000" dirty="0" err="1" smtClean="0">
                <a:latin typeface="Calibri"/>
                <a:cs typeface="Calibri"/>
              </a:rPr>
              <a:t>hedefelerle</a:t>
            </a:r>
            <a:r>
              <a:rPr lang="en-US" sz="2000" dirty="0" smtClean="0">
                <a:latin typeface="Calibri"/>
                <a:cs typeface="Calibri"/>
              </a:rPr>
              <a:t> </a:t>
            </a:r>
            <a:r>
              <a:rPr lang="en-US" sz="2000" dirty="0" err="1" smtClean="0">
                <a:latin typeface="Calibri"/>
                <a:cs typeface="Calibri"/>
              </a:rPr>
              <a:t>bağlı</a:t>
            </a:r>
            <a:r>
              <a:rPr lang="en-US" sz="2000" dirty="0" smtClean="0">
                <a:latin typeface="Calibri"/>
                <a:cs typeface="Calibri"/>
              </a:rPr>
              <a:t>– </a:t>
            </a:r>
            <a:r>
              <a:rPr lang="en-US" sz="2000" b="1" dirty="0" err="1" smtClean="0">
                <a:latin typeface="Calibri"/>
                <a:cs typeface="Calibri"/>
              </a:rPr>
              <a:t>fakat</a:t>
            </a:r>
            <a:r>
              <a:rPr lang="en-US" sz="2000" b="1" dirty="0" smtClean="0">
                <a:latin typeface="Calibri"/>
                <a:cs typeface="Calibri"/>
              </a:rPr>
              <a:t> </a:t>
            </a:r>
            <a:r>
              <a:rPr lang="en-US" sz="2000" b="1" dirty="0" err="1" smtClean="0">
                <a:latin typeface="Calibri"/>
                <a:cs typeface="Calibri"/>
              </a:rPr>
              <a:t>hukuki</a:t>
            </a:r>
            <a:r>
              <a:rPr lang="en-US" sz="2000" b="1" dirty="0" smtClean="0">
                <a:latin typeface="Calibri"/>
                <a:cs typeface="Calibri"/>
              </a:rPr>
              <a:t> </a:t>
            </a:r>
            <a:r>
              <a:rPr lang="en-US" sz="2000" b="1" dirty="0" err="1" smtClean="0">
                <a:latin typeface="Calibri"/>
                <a:cs typeface="Calibri"/>
              </a:rPr>
              <a:t>yaptırım</a:t>
            </a:r>
            <a:r>
              <a:rPr lang="en-US" sz="2000" b="1" dirty="0" smtClean="0">
                <a:latin typeface="Calibri"/>
                <a:cs typeface="Calibri"/>
              </a:rPr>
              <a:t> </a:t>
            </a:r>
            <a:r>
              <a:rPr lang="en-US" sz="2000" b="1" dirty="0" err="1" smtClean="0">
                <a:latin typeface="Calibri"/>
                <a:cs typeface="Calibri"/>
              </a:rPr>
              <a:t>yok</a:t>
            </a:r>
            <a:endParaRPr lang="en-US" sz="2000" b="1" dirty="0" smtClean="0">
              <a:latin typeface="Calibri"/>
              <a:cs typeface="Calibri"/>
            </a:endParaRPr>
          </a:p>
          <a:p>
            <a:pPr>
              <a:buFont typeface="Wingdings" charset="2"/>
              <a:buChar char="§"/>
            </a:pPr>
            <a:r>
              <a:rPr lang="en-US" sz="2000" dirty="0" smtClean="0">
                <a:latin typeface="Calibri"/>
                <a:cs typeface="Calibri"/>
              </a:rPr>
              <a:t>5 </a:t>
            </a:r>
            <a:r>
              <a:rPr lang="en-US" sz="2000" dirty="0" err="1" smtClean="0">
                <a:latin typeface="Calibri"/>
                <a:cs typeface="Calibri"/>
              </a:rPr>
              <a:t>yıl</a:t>
            </a:r>
            <a:r>
              <a:rPr lang="en-US" sz="2000" dirty="0" smtClean="0">
                <a:latin typeface="Calibri"/>
                <a:cs typeface="Calibri"/>
              </a:rPr>
              <a:t> da </a:t>
            </a:r>
            <a:r>
              <a:rPr lang="en-US" sz="2000" dirty="0" err="1" smtClean="0">
                <a:latin typeface="Calibri"/>
                <a:cs typeface="Calibri"/>
              </a:rPr>
              <a:t>bir</a:t>
            </a:r>
            <a:r>
              <a:rPr lang="en-US" sz="2000" dirty="0" smtClean="0">
                <a:latin typeface="Calibri"/>
                <a:cs typeface="Calibri"/>
              </a:rPr>
              <a:t> </a:t>
            </a:r>
            <a:r>
              <a:rPr lang="en-US" sz="2000" dirty="0" err="1" smtClean="0">
                <a:latin typeface="Calibri"/>
                <a:cs typeface="Calibri"/>
              </a:rPr>
              <a:t>yapılan</a:t>
            </a:r>
            <a:r>
              <a:rPr lang="en-US" sz="2000" dirty="0" smtClean="0">
                <a:latin typeface="Calibri"/>
                <a:cs typeface="Calibri"/>
              </a:rPr>
              <a:t> “stocktaking” </a:t>
            </a:r>
            <a:r>
              <a:rPr lang="en-US" sz="2000" dirty="0" err="1" smtClean="0">
                <a:latin typeface="Calibri"/>
                <a:cs typeface="Calibri"/>
              </a:rPr>
              <a:t>önemli</a:t>
            </a:r>
            <a:r>
              <a:rPr lang="en-US" sz="2000" dirty="0" smtClean="0">
                <a:latin typeface="Calibri"/>
                <a:cs typeface="Calibri"/>
              </a:rPr>
              <a:t> </a:t>
            </a:r>
            <a:r>
              <a:rPr lang="en-US" sz="2000" dirty="0" err="1" smtClean="0">
                <a:latin typeface="Calibri"/>
                <a:cs typeface="Calibri"/>
              </a:rPr>
              <a:t>fakat</a:t>
            </a:r>
            <a:r>
              <a:rPr lang="en-US" sz="2000" dirty="0" smtClean="0">
                <a:latin typeface="Calibri"/>
                <a:cs typeface="Calibri"/>
              </a:rPr>
              <a:t> </a:t>
            </a:r>
            <a:r>
              <a:rPr lang="en-US" sz="2000" dirty="0" err="1" smtClean="0">
                <a:latin typeface="Calibri"/>
                <a:cs typeface="Calibri"/>
              </a:rPr>
              <a:t>bunun</a:t>
            </a:r>
            <a:r>
              <a:rPr lang="en-US" sz="2000" dirty="0" smtClean="0">
                <a:latin typeface="Calibri"/>
                <a:cs typeface="Calibri"/>
              </a:rPr>
              <a:t> “</a:t>
            </a:r>
            <a:r>
              <a:rPr lang="en-US" sz="2000" dirty="0" err="1" smtClean="0">
                <a:latin typeface="Calibri"/>
                <a:cs typeface="Calibri"/>
              </a:rPr>
              <a:t>yapıcı</a:t>
            </a:r>
            <a:r>
              <a:rPr lang="en-US" sz="2000" dirty="0" smtClean="0">
                <a:latin typeface="Calibri"/>
                <a:cs typeface="Calibri"/>
              </a:rPr>
              <a:t>” </a:t>
            </a:r>
            <a:r>
              <a:rPr lang="en-US" sz="2000" dirty="0" err="1" smtClean="0">
                <a:latin typeface="Calibri"/>
                <a:cs typeface="Calibri"/>
              </a:rPr>
              <a:t>bir</a:t>
            </a:r>
            <a:r>
              <a:rPr lang="en-US" sz="2000" dirty="0" smtClean="0">
                <a:latin typeface="Calibri"/>
                <a:cs typeface="Calibri"/>
              </a:rPr>
              <a:t> </a:t>
            </a:r>
            <a:r>
              <a:rPr lang="en-US" sz="2000" dirty="0" err="1" smtClean="0">
                <a:latin typeface="Calibri"/>
                <a:cs typeface="Calibri"/>
              </a:rPr>
              <a:t>şekilde</a:t>
            </a:r>
            <a:r>
              <a:rPr lang="en-US" sz="2000" dirty="0" smtClean="0">
                <a:latin typeface="Calibri"/>
                <a:cs typeface="Calibri"/>
              </a:rPr>
              <a:t>– </a:t>
            </a:r>
            <a:r>
              <a:rPr lang="en-US" sz="2000" dirty="0" err="1" smtClean="0">
                <a:latin typeface="Calibri"/>
                <a:cs typeface="Calibri"/>
              </a:rPr>
              <a:t>suçlayıcı</a:t>
            </a:r>
            <a:r>
              <a:rPr lang="en-US" sz="2000" dirty="0" smtClean="0">
                <a:latin typeface="Calibri"/>
                <a:cs typeface="Calibri"/>
              </a:rPr>
              <a:t> </a:t>
            </a:r>
            <a:r>
              <a:rPr lang="en-US" sz="2000" dirty="0" err="1" smtClean="0">
                <a:latin typeface="Calibri"/>
                <a:cs typeface="Calibri"/>
              </a:rPr>
              <a:t>değil</a:t>
            </a:r>
            <a:endParaRPr lang="en-US" sz="2000" dirty="0" smtClean="0">
              <a:latin typeface="Calibri"/>
              <a:cs typeface="Calibri"/>
            </a:endParaRPr>
          </a:p>
          <a:p>
            <a:pPr>
              <a:buFont typeface="Wingdings" charset="2"/>
              <a:buChar char="§"/>
            </a:pPr>
            <a:endParaRPr lang="en-US" dirty="0"/>
          </a:p>
        </p:txBody>
      </p:sp>
    </p:spTree>
    <p:extLst>
      <p:ext uri="{BB962C8B-B14F-4D97-AF65-F5344CB8AC3E}">
        <p14:creationId xmlns:p14="http://schemas.microsoft.com/office/powerpoint/2010/main" val="27290920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Paris </a:t>
            </a:r>
            <a:r>
              <a:rPr lang="en-US" sz="3200" dirty="0" err="1" smtClean="0"/>
              <a:t>Anlaşması</a:t>
            </a:r>
            <a:r>
              <a:rPr lang="en-US" sz="3200" dirty="0" smtClean="0"/>
              <a:t> </a:t>
            </a:r>
            <a:r>
              <a:rPr lang="en-US" sz="3200" dirty="0" err="1" smtClean="0"/>
              <a:t>ve</a:t>
            </a:r>
            <a:r>
              <a:rPr lang="en-US" sz="3200" dirty="0" smtClean="0"/>
              <a:t> </a:t>
            </a:r>
            <a:r>
              <a:rPr lang="en-US" sz="3200" dirty="0" err="1" smtClean="0"/>
              <a:t>Türkiye</a:t>
            </a:r>
            <a:endParaRPr lang="en-US" sz="3200" dirty="0"/>
          </a:p>
        </p:txBody>
      </p:sp>
      <p:sp>
        <p:nvSpPr>
          <p:cNvPr id="3" name="Content Placeholder 2"/>
          <p:cNvSpPr>
            <a:spLocks noGrp="1"/>
          </p:cNvSpPr>
          <p:nvPr>
            <p:ph idx="1"/>
          </p:nvPr>
        </p:nvSpPr>
        <p:spPr/>
        <p:txBody>
          <a:bodyPr/>
          <a:lstStyle/>
          <a:p>
            <a:pPr>
              <a:buFont typeface="Wingdings" charset="2"/>
              <a:buChar char="v"/>
            </a:pPr>
            <a:r>
              <a:rPr lang="en-US" sz="2000" b="1" u="sng" dirty="0" err="1" smtClean="0">
                <a:latin typeface="Calibri"/>
                <a:cs typeface="Calibri"/>
              </a:rPr>
              <a:t>Türkiye’nin</a:t>
            </a:r>
            <a:r>
              <a:rPr lang="en-US" sz="2000" b="1" u="sng" dirty="0" smtClean="0">
                <a:latin typeface="Calibri"/>
                <a:cs typeface="Calibri"/>
              </a:rPr>
              <a:t> </a:t>
            </a:r>
            <a:r>
              <a:rPr lang="en-US" sz="2000" b="1" u="sng" dirty="0" err="1" smtClean="0">
                <a:latin typeface="Calibri"/>
                <a:cs typeface="Calibri"/>
              </a:rPr>
              <a:t>Ulusal</a:t>
            </a:r>
            <a:r>
              <a:rPr lang="en-US" sz="2000" b="1" u="sng" dirty="0" smtClean="0">
                <a:latin typeface="Calibri"/>
                <a:cs typeface="Calibri"/>
              </a:rPr>
              <a:t> </a:t>
            </a:r>
            <a:r>
              <a:rPr lang="en-US" sz="2000" b="1" u="sng" dirty="0" err="1" smtClean="0">
                <a:latin typeface="Calibri"/>
                <a:cs typeface="Calibri"/>
              </a:rPr>
              <a:t>Katkı</a:t>
            </a:r>
            <a:r>
              <a:rPr lang="en-US" sz="2000" b="1" u="sng" dirty="0" smtClean="0">
                <a:latin typeface="Calibri"/>
                <a:cs typeface="Calibri"/>
              </a:rPr>
              <a:t> </a:t>
            </a:r>
            <a:r>
              <a:rPr lang="en-US" sz="2000" b="1" u="sng" dirty="0" err="1" smtClean="0">
                <a:latin typeface="Calibri"/>
                <a:cs typeface="Calibri"/>
              </a:rPr>
              <a:t>Niyet</a:t>
            </a:r>
            <a:r>
              <a:rPr lang="en-US" sz="2000" b="1" u="sng" dirty="0" smtClean="0">
                <a:latin typeface="Calibri"/>
                <a:cs typeface="Calibri"/>
              </a:rPr>
              <a:t> </a:t>
            </a:r>
            <a:r>
              <a:rPr lang="en-US" sz="2000" b="1" u="sng" dirty="0" err="1" smtClean="0">
                <a:latin typeface="Calibri"/>
                <a:cs typeface="Calibri"/>
              </a:rPr>
              <a:t>Beyanı</a:t>
            </a:r>
            <a:r>
              <a:rPr lang="en-US" sz="2000" b="1" u="sng" dirty="0" smtClean="0">
                <a:latin typeface="Calibri"/>
                <a:cs typeface="Calibri"/>
              </a:rPr>
              <a:t> (INDC)</a:t>
            </a:r>
          </a:p>
          <a:p>
            <a:pPr lvl="1">
              <a:buFont typeface="Wingdings" charset="2"/>
              <a:buChar char="§"/>
            </a:pPr>
            <a:r>
              <a:rPr lang="en-US" sz="2000" dirty="0" err="1" smtClean="0">
                <a:latin typeface="Calibri"/>
                <a:cs typeface="Calibri"/>
              </a:rPr>
              <a:t>Eleştirildi</a:t>
            </a:r>
            <a:endParaRPr lang="en-US" sz="2000" dirty="0" smtClean="0">
              <a:latin typeface="Calibri"/>
              <a:cs typeface="Calibri"/>
            </a:endParaRPr>
          </a:p>
          <a:p>
            <a:pPr lvl="1">
              <a:buFont typeface="Wingdings" charset="2"/>
              <a:buChar char="§"/>
            </a:pPr>
            <a:r>
              <a:rPr lang="en-US" sz="2000" dirty="0" err="1" smtClean="0">
                <a:latin typeface="Calibri"/>
                <a:cs typeface="Calibri"/>
              </a:rPr>
              <a:t>Zayıf</a:t>
            </a:r>
            <a:r>
              <a:rPr lang="en-US" sz="2000" dirty="0" smtClean="0">
                <a:latin typeface="Calibri"/>
                <a:cs typeface="Calibri"/>
              </a:rPr>
              <a:t> </a:t>
            </a:r>
            <a:r>
              <a:rPr lang="en-US" sz="2000" dirty="0" err="1" smtClean="0">
                <a:latin typeface="Calibri"/>
                <a:cs typeface="Calibri"/>
              </a:rPr>
              <a:t>bulundu</a:t>
            </a:r>
            <a:endParaRPr lang="en-US" sz="2000" dirty="0" smtClean="0">
              <a:latin typeface="Calibri"/>
              <a:cs typeface="Calibri"/>
            </a:endParaRPr>
          </a:p>
          <a:p>
            <a:pPr marL="0" indent="0">
              <a:buNone/>
            </a:pPr>
            <a:endParaRPr lang="en-US" dirty="0"/>
          </a:p>
        </p:txBody>
      </p:sp>
    </p:spTree>
    <p:extLst>
      <p:ext uri="{BB962C8B-B14F-4D97-AF65-F5344CB8AC3E}">
        <p14:creationId xmlns:p14="http://schemas.microsoft.com/office/powerpoint/2010/main" val="42318286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Paris </a:t>
            </a:r>
            <a:r>
              <a:rPr lang="en-US" sz="3200" dirty="0" err="1"/>
              <a:t>Anlaşması</a:t>
            </a:r>
            <a:r>
              <a:rPr lang="en-US" sz="3200" dirty="0"/>
              <a:t> </a:t>
            </a:r>
            <a:r>
              <a:rPr lang="en-US" sz="3200" dirty="0" err="1"/>
              <a:t>ve</a:t>
            </a:r>
            <a:r>
              <a:rPr lang="en-US" sz="3200" dirty="0"/>
              <a:t> </a:t>
            </a:r>
            <a:r>
              <a:rPr lang="en-US" sz="3200" dirty="0" err="1"/>
              <a:t>Türkiye</a:t>
            </a:r>
            <a:endParaRPr lang="en-US" sz="3200" dirty="0"/>
          </a:p>
        </p:txBody>
      </p:sp>
      <p:sp>
        <p:nvSpPr>
          <p:cNvPr id="3" name="Content Placeholder 2"/>
          <p:cNvSpPr>
            <a:spLocks noGrp="1"/>
          </p:cNvSpPr>
          <p:nvPr>
            <p:ph idx="1"/>
          </p:nvPr>
        </p:nvSpPr>
        <p:spPr/>
        <p:txBody>
          <a:bodyPr>
            <a:normAutofit/>
          </a:bodyPr>
          <a:lstStyle/>
          <a:p>
            <a:pPr>
              <a:buFont typeface="Wingdings" charset="2"/>
              <a:buChar char="v"/>
            </a:pPr>
            <a:r>
              <a:rPr lang="en-US" sz="2000" b="1" u="sng" dirty="0" err="1" smtClean="0">
                <a:latin typeface="Calibri"/>
                <a:cs typeface="Calibri"/>
              </a:rPr>
              <a:t>Finans</a:t>
            </a:r>
            <a:endParaRPr lang="en-US" sz="2000" b="1" u="sng" dirty="0" smtClean="0">
              <a:latin typeface="Calibri"/>
              <a:cs typeface="Calibri"/>
            </a:endParaRPr>
          </a:p>
          <a:p>
            <a:pPr>
              <a:buFont typeface="Wingdings" charset="2"/>
              <a:buChar char="§"/>
            </a:pPr>
            <a:r>
              <a:rPr lang="en-US" sz="2000" dirty="0" err="1" smtClean="0">
                <a:latin typeface="Calibri"/>
                <a:cs typeface="Calibri"/>
              </a:rPr>
              <a:t>Türkiye’nin</a:t>
            </a:r>
            <a:r>
              <a:rPr lang="en-US" sz="2000" dirty="0" smtClean="0">
                <a:latin typeface="Calibri"/>
                <a:cs typeface="Calibri"/>
              </a:rPr>
              <a:t> </a:t>
            </a:r>
            <a:r>
              <a:rPr lang="en-US" sz="2000" dirty="0" err="1" smtClean="0">
                <a:latin typeface="Calibri"/>
                <a:cs typeface="Calibri"/>
              </a:rPr>
              <a:t>zorluk</a:t>
            </a:r>
            <a:r>
              <a:rPr lang="en-US" sz="2000" dirty="0" smtClean="0">
                <a:latin typeface="Calibri"/>
                <a:cs typeface="Calibri"/>
              </a:rPr>
              <a:t> </a:t>
            </a:r>
            <a:r>
              <a:rPr lang="en-US" sz="2000" dirty="0" err="1" smtClean="0">
                <a:latin typeface="Calibri"/>
                <a:cs typeface="Calibri"/>
              </a:rPr>
              <a:t>yaşayabileceği</a:t>
            </a:r>
            <a:r>
              <a:rPr lang="en-US" sz="2000" dirty="0" smtClean="0">
                <a:latin typeface="Calibri"/>
                <a:cs typeface="Calibri"/>
              </a:rPr>
              <a:t> </a:t>
            </a:r>
            <a:r>
              <a:rPr lang="en-US" sz="2000" dirty="0" err="1" smtClean="0">
                <a:latin typeface="Calibri"/>
                <a:cs typeface="Calibri"/>
              </a:rPr>
              <a:t>nokta</a:t>
            </a:r>
            <a:endParaRPr lang="en-US" sz="2000" dirty="0" smtClean="0">
              <a:latin typeface="Calibri"/>
              <a:cs typeface="Calibri"/>
            </a:endParaRPr>
          </a:p>
          <a:p>
            <a:pPr>
              <a:buFont typeface="Wingdings" charset="2"/>
              <a:buChar char="§"/>
            </a:pPr>
            <a:r>
              <a:rPr lang="en-US" sz="2000" dirty="0" err="1" smtClean="0">
                <a:latin typeface="Calibri"/>
                <a:cs typeface="Calibri"/>
              </a:rPr>
              <a:t>Eğer</a:t>
            </a:r>
            <a:r>
              <a:rPr lang="en-US" sz="2000" dirty="0" smtClean="0">
                <a:latin typeface="Calibri"/>
                <a:cs typeface="Calibri"/>
              </a:rPr>
              <a:t> </a:t>
            </a:r>
            <a:r>
              <a:rPr lang="en-US" sz="2000" dirty="0" err="1" smtClean="0">
                <a:latin typeface="Calibri"/>
                <a:cs typeface="Calibri"/>
              </a:rPr>
              <a:t>iklim</a:t>
            </a:r>
            <a:r>
              <a:rPr lang="en-US" sz="2000" dirty="0" smtClean="0">
                <a:latin typeface="Calibri"/>
                <a:cs typeface="Calibri"/>
              </a:rPr>
              <a:t> </a:t>
            </a:r>
            <a:r>
              <a:rPr lang="en-US" sz="2000" dirty="0" err="1" smtClean="0">
                <a:latin typeface="Calibri"/>
                <a:cs typeface="Calibri"/>
              </a:rPr>
              <a:t>finansman</a:t>
            </a:r>
            <a:r>
              <a:rPr lang="en-US" sz="2000" dirty="0" smtClean="0">
                <a:latin typeface="Calibri"/>
                <a:cs typeface="Calibri"/>
              </a:rPr>
              <a:t> </a:t>
            </a:r>
            <a:r>
              <a:rPr lang="en-US" sz="2000" dirty="0" err="1" smtClean="0">
                <a:latin typeface="Calibri"/>
                <a:cs typeface="Calibri"/>
              </a:rPr>
              <a:t>desteği</a:t>
            </a:r>
            <a:r>
              <a:rPr lang="en-US" sz="2000" dirty="0" smtClean="0">
                <a:latin typeface="Calibri"/>
                <a:cs typeface="Calibri"/>
              </a:rPr>
              <a:t> </a:t>
            </a:r>
            <a:r>
              <a:rPr lang="en-US" sz="2000" dirty="0" err="1" smtClean="0">
                <a:latin typeface="Calibri"/>
                <a:cs typeface="Calibri"/>
              </a:rPr>
              <a:t>sadece</a:t>
            </a:r>
            <a:r>
              <a:rPr lang="en-US" sz="2000" dirty="0" smtClean="0">
                <a:latin typeface="Calibri"/>
                <a:cs typeface="Calibri"/>
              </a:rPr>
              <a:t> </a:t>
            </a:r>
            <a:r>
              <a:rPr lang="en-US" sz="2000" dirty="0" err="1" smtClean="0">
                <a:latin typeface="Calibri"/>
                <a:cs typeface="Calibri"/>
              </a:rPr>
              <a:t>Yeşil</a:t>
            </a:r>
            <a:r>
              <a:rPr lang="en-US" sz="2000" dirty="0" smtClean="0">
                <a:latin typeface="Calibri"/>
                <a:cs typeface="Calibri"/>
              </a:rPr>
              <a:t> </a:t>
            </a:r>
            <a:r>
              <a:rPr lang="en-US" sz="2000" dirty="0" err="1" smtClean="0">
                <a:latin typeface="Calibri"/>
                <a:cs typeface="Calibri"/>
              </a:rPr>
              <a:t>Iklim</a:t>
            </a:r>
            <a:r>
              <a:rPr lang="en-US" sz="2000" dirty="0" smtClean="0">
                <a:latin typeface="Calibri"/>
                <a:cs typeface="Calibri"/>
              </a:rPr>
              <a:t> </a:t>
            </a:r>
            <a:r>
              <a:rPr lang="en-US" sz="2000" dirty="0" err="1" smtClean="0">
                <a:latin typeface="Calibri"/>
                <a:cs typeface="Calibri"/>
              </a:rPr>
              <a:t>Fon’undan</a:t>
            </a:r>
            <a:r>
              <a:rPr lang="en-US" sz="2000" dirty="0" smtClean="0">
                <a:latin typeface="Calibri"/>
                <a:cs typeface="Calibri"/>
              </a:rPr>
              <a:t> </a:t>
            </a:r>
            <a:r>
              <a:rPr lang="en-US" sz="2000" dirty="0" err="1" smtClean="0">
                <a:latin typeface="Calibri"/>
                <a:cs typeface="Calibri"/>
              </a:rPr>
              <a:t>verilirse</a:t>
            </a:r>
            <a:r>
              <a:rPr lang="en-US" sz="2000" dirty="0" smtClean="0">
                <a:latin typeface="Calibri"/>
                <a:cs typeface="Calibri"/>
              </a:rPr>
              <a:t> </a:t>
            </a:r>
            <a:r>
              <a:rPr lang="en-US" sz="2000" dirty="0" err="1" smtClean="0">
                <a:latin typeface="Calibri"/>
                <a:cs typeface="Calibri"/>
              </a:rPr>
              <a:t>Türkiye</a:t>
            </a:r>
            <a:r>
              <a:rPr lang="en-US" sz="2000" dirty="0" smtClean="0">
                <a:latin typeface="Calibri"/>
                <a:cs typeface="Calibri"/>
              </a:rPr>
              <a:t> </a:t>
            </a:r>
            <a:r>
              <a:rPr lang="en-US" sz="2000" dirty="0" err="1" smtClean="0">
                <a:latin typeface="Calibri"/>
                <a:cs typeface="Calibri"/>
              </a:rPr>
              <a:t>mevcut</a:t>
            </a:r>
            <a:r>
              <a:rPr lang="en-US" sz="2000" dirty="0" smtClean="0">
                <a:latin typeface="Calibri"/>
                <a:cs typeface="Calibri"/>
              </a:rPr>
              <a:t> </a:t>
            </a:r>
            <a:r>
              <a:rPr lang="en-US" sz="2000" dirty="0" err="1" smtClean="0">
                <a:latin typeface="Calibri"/>
                <a:cs typeface="Calibri"/>
              </a:rPr>
              <a:t>hakkını</a:t>
            </a:r>
            <a:r>
              <a:rPr lang="en-US" sz="2000" dirty="0" smtClean="0">
                <a:latin typeface="Calibri"/>
                <a:cs typeface="Calibri"/>
              </a:rPr>
              <a:t> </a:t>
            </a:r>
            <a:r>
              <a:rPr lang="en-US" sz="2000" dirty="0" err="1" smtClean="0">
                <a:latin typeface="Calibri"/>
                <a:cs typeface="Calibri"/>
              </a:rPr>
              <a:t>kaybedebilir</a:t>
            </a:r>
            <a:r>
              <a:rPr lang="en-US" sz="2000" dirty="0" smtClean="0">
                <a:latin typeface="Calibri"/>
                <a:cs typeface="Calibri"/>
              </a:rPr>
              <a:t> mi? (</a:t>
            </a:r>
            <a:r>
              <a:rPr lang="en-US" sz="2000" dirty="0" err="1" smtClean="0">
                <a:latin typeface="Calibri"/>
                <a:cs typeface="Calibri"/>
              </a:rPr>
              <a:t>Dünya</a:t>
            </a:r>
            <a:r>
              <a:rPr lang="en-US" sz="2000" dirty="0" smtClean="0">
                <a:latin typeface="Calibri"/>
                <a:cs typeface="Calibri"/>
              </a:rPr>
              <a:t> </a:t>
            </a:r>
            <a:r>
              <a:rPr lang="en-US" sz="2000" dirty="0" err="1" smtClean="0">
                <a:latin typeface="Calibri"/>
                <a:cs typeface="Calibri"/>
              </a:rPr>
              <a:t>Bankası</a:t>
            </a:r>
            <a:r>
              <a:rPr lang="en-US" sz="2000" dirty="0" smtClean="0">
                <a:latin typeface="Calibri"/>
                <a:cs typeface="Calibri"/>
              </a:rPr>
              <a:t>, GEF)</a:t>
            </a:r>
            <a:endParaRPr lang="en-US" sz="2000" dirty="0">
              <a:latin typeface="Calibri"/>
              <a:cs typeface="Calibri"/>
            </a:endParaRPr>
          </a:p>
        </p:txBody>
      </p:sp>
    </p:spTree>
    <p:extLst>
      <p:ext uri="{BB962C8B-B14F-4D97-AF65-F5344CB8AC3E}">
        <p14:creationId xmlns:p14="http://schemas.microsoft.com/office/powerpoint/2010/main" val="37302468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Paris </a:t>
            </a:r>
            <a:r>
              <a:rPr lang="en-US" sz="3200" dirty="0" err="1" smtClean="0"/>
              <a:t>Anlaşması</a:t>
            </a:r>
            <a:r>
              <a:rPr lang="en-US" sz="3200" dirty="0" smtClean="0"/>
              <a:t> </a:t>
            </a:r>
            <a:r>
              <a:rPr lang="en-US" sz="3200" dirty="0" err="1" smtClean="0"/>
              <a:t>ve</a:t>
            </a:r>
            <a:r>
              <a:rPr lang="en-US" sz="3200" dirty="0" smtClean="0"/>
              <a:t> </a:t>
            </a:r>
            <a:r>
              <a:rPr lang="en-US" sz="3200" dirty="0" err="1" smtClean="0"/>
              <a:t>Türkiye</a:t>
            </a:r>
            <a:endParaRPr lang="en-US" sz="3200" dirty="0"/>
          </a:p>
        </p:txBody>
      </p:sp>
      <p:sp>
        <p:nvSpPr>
          <p:cNvPr id="3" name="Content Placeholder 2"/>
          <p:cNvSpPr>
            <a:spLocks noGrp="1"/>
          </p:cNvSpPr>
          <p:nvPr>
            <p:ph idx="1"/>
          </p:nvPr>
        </p:nvSpPr>
        <p:spPr/>
        <p:txBody>
          <a:bodyPr/>
          <a:lstStyle/>
          <a:p>
            <a:pPr>
              <a:buFont typeface="Wingdings" charset="2"/>
              <a:buChar char="v"/>
            </a:pPr>
            <a:r>
              <a:rPr lang="en-US" sz="2000" b="1" u="sng" dirty="0" err="1" smtClean="0">
                <a:latin typeface="Calibri"/>
                <a:cs typeface="Calibri"/>
              </a:rPr>
              <a:t>Türkiye’nin</a:t>
            </a:r>
            <a:r>
              <a:rPr lang="en-US" sz="2000" b="1" u="sng" dirty="0" smtClean="0">
                <a:latin typeface="Calibri"/>
                <a:cs typeface="Calibri"/>
              </a:rPr>
              <a:t> </a:t>
            </a:r>
            <a:r>
              <a:rPr lang="en-US" sz="2000" b="1" u="sng" dirty="0" err="1" smtClean="0">
                <a:latin typeface="Calibri"/>
                <a:cs typeface="Calibri"/>
              </a:rPr>
              <a:t>iklim</a:t>
            </a:r>
            <a:r>
              <a:rPr lang="en-US" sz="2000" b="1" u="sng" dirty="0" smtClean="0">
                <a:latin typeface="Calibri"/>
                <a:cs typeface="Calibri"/>
              </a:rPr>
              <a:t> </a:t>
            </a:r>
            <a:r>
              <a:rPr lang="en-US" sz="2000" b="1" u="sng" dirty="0" err="1" smtClean="0">
                <a:latin typeface="Calibri"/>
                <a:cs typeface="Calibri"/>
              </a:rPr>
              <a:t>politikası</a:t>
            </a:r>
            <a:r>
              <a:rPr lang="en-US" sz="2000" dirty="0" smtClean="0">
                <a:latin typeface="Calibri"/>
                <a:cs typeface="Calibri"/>
              </a:rPr>
              <a:t>?</a:t>
            </a:r>
          </a:p>
          <a:p>
            <a:pPr>
              <a:buFont typeface="Wingdings" charset="2"/>
              <a:buChar char="§"/>
            </a:pPr>
            <a:r>
              <a:rPr lang="en-US" sz="2000" dirty="0" err="1" smtClean="0">
                <a:latin typeface="Calibri"/>
                <a:cs typeface="Calibri"/>
              </a:rPr>
              <a:t>Düşük</a:t>
            </a:r>
            <a:r>
              <a:rPr lang="en-US" sz="2000" dirty="0" smtClean="0">
                <a:latin typeface="Calibri"/>
                <a:cs typeface="Calibri"/>
              </a:rPr>
              <a:t> </a:t>
            </a:r>
            <a:r>
              <a:rPr lang="en-US" sz="2000" dirty="0" err="1" smtClean="0">
                <a:latin typeface="Calibri"/>
                <a:cs typeface="Calibri"/>
              </a:rPr>
              <a:t>emisyon</a:t>
            </a:r>
            <a:r>
              <a:rPr lang="en-US" sz="2000" dirty="0" smtClean="0">
                <a:latin typeface="Calibri"/>
                <a:cs typeface="Calibri"/>
              </a:rPr>
              <a:t> </a:t>
            </a:r>
            <a:r>
              <a:rPr lang="en-US" sz="2000" dirty="0" err="1" smtClean="0">
                <a:latin typeface="Calibri"/>
                <a:cs typeface="Calibri"/>
              </a:rPr>
              <a:t>ekonomisine</a:t>
            </a:r>
            <a:r>
              <a:rPr lang="en-US" sz="2000" dirty="0" smtClean="0">
                <a:latin typeface="Calibri"/>
                <a:cs typeface="Calibri"/>
              </a:rPr>
              <a:t> </a:t>
            </a:r>
            <a:r>
              <a:rPr lang="en-US" sz="2000" dirty="0" err="1" smtClean="0">
                <a:latin typeface="Calibri"/>
                <a:cs typeface="Calibri"/>
              </a:rPr>
              <a:t>nasıl</a:t>
            </a:r>
            <a:r>
              <a:rPr lang="en-US" sz="2000" dirty="0" smtClean="0">
                <a:latin typeface="Calibri"/>
                <a:cs typeface="Calibri"/>
              </a:rPr>
              <a:t> </a:t>
            </a:r>
            <a:r>
              <a:rPr lang="en-US" sz="2000" dirty="0" err="1" smtClean="0">
                <a:latin typeface="Calibri"/>
                <a:cs typeface="Calibri"/>
              </a:rPr>
              <a:t>ulaşılacak</a:t>
            </a:r>
            <a:r>
              <a:rPr lang="en-US" sz="2000" dirty="0" smtClean="0">
                <a:latin typeface="Calibri"/>
                <a:cs typeface="Calibri"/>
              </a:rPr>
              <a:t>?</a:t>
            </a:r>
          </a:p>
          <a:p>
            <a:pPr lvl="1">
              <a:buFont typeface="Wingdings" charset="2"/>
              <a:buChar char="§"/>
            </a:pPr>
            <a:r>
              <a:rPr lang="en-US" sz="2000" dirty="0" err="1" smtClean="0">
                <a:latin typeface="Calibri"/>
                <a:cs typeface="Calibri"/>
              </a:rPr>
              <a:t>Kömür</a:t>
            </a:r>
            <a:r>
              <a:rPr lang="en-US" sz="2000" dirty="0" smtClean="0">
                <a:latin typeface="Calibri"/>
                <a:cs typeface="Calibri"/>
              </a:rPr>
              <a:t>?</a:t>
            </a:r>
          </a:p>
          <a:p>
            <a:pPr lvl="1">
              <a:buFont typeface="Wingdings" charset="2"/>
              <a:buChar char="§"/>
            </a:pPr>
            <a:r>
              <a:rPr lang="en-US" sz="2000" dirty="0" smtClean="0">
                <a:latin typeface="Calibri"/>
                <a:cs typeface="Calibri"/>
              </a:rPr>
              <a:t>HES?</a:t>
            </a:r>
          </a:p>
          <a:p>
            <a:pPr lvl="1">
              <a:buFont typeface="Wingdings" charset="2"/>
              <a:buChar char="§"/>
            </a:pPr>
            <a:r>
              <a:rPr lang="en-US" sz="2000" dirty="0" err="1" smtClean="0">
                <a:latin typeface="Calibri"/>
                <a:cs typeface="Calibri"/>
              </a:rPr>
              <a:t>Nükleer</a:t>
            </a:r>
            <a:r>
              <a:rPr lang="en-US" sz="2000" dirty="0" smtClean="0">
                <a:latin typeface="Calibri"/>
                <a:cs typeface="Calibri"/>
              </a:rPr>
              <a:t>?</a:t>
            </a:r>
          </a:p>
          <a:p>
            <a:pPr lvl="1">
              <a:buFont typeface="Wingdings" charset="2"/>
              <a:buChar char="§"/>
            </a:pPr>
            <a:r>
              <a:rPr lang="en-US" sz="2000" dirty="0" err="1" smtClean="0">
                <a:latin typeface="Calibri"/>
                <a:cs typeface="Calibri"/>
              </a:rPr>
              <a:t>Yenilebilir</a:t>
            </a:r>
            <a:r>
              <a:rPr lang="en-US" sz="2000" dirty="0" smtClean="0">
                <a:latin typeface="Calibri"/>
                <a:cs typeface="Calibri"/>
              </a:rPr>
              <a:t> </a:t>
            </a:r>
            <a:r>
              <a:rPr lang="en-US" sz="2000" dirty="0" err="1" smtClean="0">
                <a:latin typeface="Calibri"/>
                <a:cs typeface="Calibri"/>
              </a:rPr>
              <a:t>enerji</a:t>
            </a:r>
            <a:r>
              <a:rPr lang="en-US" sz="2000" dirty="0" smtClean="0">
                <a:latin typeface="Calibri"/>
                <a:cs typeface="Calibri"/>
              </a:rPr>
              <a:t>?</a:t>
            </a:r>
          </a:p>
          <a:p>
            <a:r>
              <a:rPr lang="en-US" sz="2000" dirty="0" err="1" smtClean="0">
                <a:latin typeface="Calibri"/>
                <a:cs typeface="Calibri"/>
              </a:rPr>
              <a:t>Türkiye’nin</a:t>
            </a:r>
            <a:r>
              <a:rPr lang="en-US" sz="2000" dirty="0" smtClean="0">
                <a:latin typeface="Calibri"/>
                <a:cs typeface="Calibri"/>
              </a:rPr>
              <a:t> </a:t>
            </a:r>
            <a:r>
              <a:rPr lang="en-US" sz="2000" dirty="0" err="1" smtClean="0">
                <a:latin typeface="Calibri"/>
                <a:cs typeface="Calibri"/>
              </a:rPr>
              <a:t>mevcut</a:t>
            </a:r>
            <a:r>
              <a:rPr lang="en-US" sz="2000" dirty="0" smtClean="0">
                <a:latin typeface="Calibri"/>
                <a:cs typeface="Calibri"/>
              </a:rPr>
              <a:t> </a:t>
            </a:r>
            <a:r>
              <a:rPr lang="en-US" sz="2000" dirty="0" err="1" smtClean="0">
                <a:latin typeface="Calibri"/>
                <a:cs typeface="Calibri"/>
              </a:rPr>
              <a:t>iklim</a:t>
            </a:r>
            <a:r>
              <a:rPr lang="en-US" sz="2000" dirty="0" smtClean="0">
                <a:latin typeface="Calibri"/>
                <a:cs typeface="Calibri"/>
              </a:rPr>
              <a:t> </a:t>
            </a:r>
            <a:r>
              <a:rPr lang="en-US" sz="2000" dirty="0" err="1" smtClean="0">
                <a:latin typeface="Calibri"/>
                <a:cs typeface="Calibri"/>
              </a:rPr>
              <a:t>değişikliği</a:t>
            </a:r>
            <a:r>
              <a:rPr lang="en-US" sz="2000" dirty="0" smtClean="0">
                <a:latin typeface="Calibri"/>
                <a:cs typeface="Calibri"/>
              </a:rPr>
              <a:t> </a:t>
            </a:r>
            <a:r>
              <a:rPr lang="en-US" sz="2000" dirty="0" err="1" smtClean="0">
                <a:latin typeface="Calibri"/>
                <a:cs typeface="Calibri"/>
              </a:rPr>
              <a:t>stratejisi</a:t>
            </a:r>
            <a:r>
              <a:rPr lang="en-US" sz="2000" dirty="0" smtClean="0">
                <a:latin typeface="Calibri"/>
                <a:cs typeface="Calibri"/>
              </a:rPr>
              <a:t> </a:t>
            </a:r>
            <a:r>
              <a:rPr lang="en-US" sz="2000" dirty="0" err="1" smtClean="0">
                <a:latin typeface="Calibri"/>
                <a:cs typeface="Calibri"/>
              </a:rPr>
              <a:t>yeterli</a:t>
            </a:r>
            <a:r>
              <a:rPr lang="en-US" sz="2000" dirty="0" smtClean="0">
                <a:latin typeface="Calibri"/>
                <a:cs typeface="Calibri"/>
              </a:rPr>
              <a:t> mi?</a:t>
            </a:r>
            <a:endParaRPr lang="en-US" sz="2000" dirty="0">
              <a:latin typeface="Calibri"/>
              <a:cs typeface="Calibri"/>
            </a:endParaRPr>
          </a:p>
        </p:txBody>
      </p:sp>
    </p:spTree>
    <p:extLst>
      <p:ext uri="{BB962C8B-B14F-4D97-AF65-F5344CB8AC3E}">
        <p14:creationId xmlns:p14="http://schemas.microsoft.com/office/powerpoint/2010/main" val="391212538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Paris </a:t>
            </a:r>
            <a:r>
              <a:rPr lang="en-US" sz="3200" dirty="0" err="1" smtClean="0"/>
              <a:t>Anlaşması</a:t>
            </a:r>
            <a:r>
              <a:rPr lang="en-US" sz="3200" dirty="0" smtClean="0"/>
              <a:t> </a:t>
            </a:r>
            <a:r>
              <a:rPr lang="en-US" sz="3200" dirty="0" err="1" smtClean="0"/>
              <a:t>ve</a:t>
            </a:r>
            <a:r>
              <a:rPr lang="en-US" sz="3200" dirty="0" smtClean="0"/>
              <a:t> </a:t>
            </a:r>
            <a:r>
              <a:rPr lang="en-US" sz="3200" dirty="0" err="1" smtClean="0"/>
              <a:t>Türkiye</a:t>
            </a:r>
            <a:endParaRPr lang="en-US" sz="3200" dirty="0"/>
          </a:p>
        </p:txBody>
      </p:sp>
      <p:sp>
        <p:nvSpPr>
          <p:cNvPr id="3" name="Content Placeholder 2"/>
          <p:cNvSpPr>
            <a:spLocks noGrp="1"/>
          </p:cNvSpPr>
          <p:nvPr>
            <p:ph idx="1"/>
          </p:nvPr>
        </p:nvSpPr>
        <p:spPr/>
        <p:txBody>
          <a:bodyPr/>
          <a:lstStyle/>
          <a:p>
            <a:pPr>
              <a:buFont typeface="Wingdings" charset="2"/>
              <a:buChar char="v"/>
            </a:pPr>
            <a:r>
              <a:rPr lang="en-US" sz="2000" b="1" u="sng" dirty="0" err="1" smtClean="0">
                <a:latin typeface="Calibri"/>
                <a:cs typeface="Calibri"/>
              </a:rPr>
              <a:t>İş</a:t>
            </a:r>
            <a:r>
              <a:rPr lang="en-US" sz="2000" b="1" u="sng" dirty="0" smtClean="0">
                <a:latin typeface="Calibri"/>
                <a:cs typeface="Calibri"/>
              </a:rPr>
              <a:t> </a:t>
            </a:r>
            <a:r>
              <a:rPr lang="en-US" sz="2000" b="1" u="sng" dirty="0" err="1" smtClean="0">
                <a:latin typeface="Calibri"/>
                <a:cs typeface="Calibri"/>
              </a:rPr>
              <a:t>Dünyası</a:t>
            </a:r>
            <a:r>
              <a:rPr lang="en-US" sz="2000" b="1" u="sng" dirty="0" smtClean="0">
                <a:latin typeface="Calibri"/>
                <a:cs typeface="Calibri"/>
              </a:rPr>
              <a:t>?</a:t>
            </a:r>
          </a:p>
          <a:p>
            <a:pPr>
              <a:buFont typeface="Wingdings" charset="2"/>
              <a:buChar char="§"/>
            </a:pPr>
            <a:r>
              <a:rPr lang="en-US" sz="2000" dirty="0" err="1" smtClean="0">
                <a:latin typeface="Calibri"/>
                <a:cs typeface="Calibri"/>
              </a:rPr>
              <a:t>Düşük</a:t>
            </a:r>
            <a:r>
              <a:rPr lang="en-US" sz="2000" dirty="0" smtClean="0">
                <a:latin typeface="Calibri"/>
                <a:cs typeface="Calibri"/>
              </a:rPr>
              <a:t> </a:t>
            </a:r>
            <a:r>
              <a:rPr lang="en-US" sz="2000" dirty="0" err="1" smtClean="0">
                <a:latin typeface="Calibri"/>
                <a:cs typeface="Calibri"/>
              </a:rPr>
              <a:t>karbon</a:t>
            </a:r>
            <a:r>
              <a:rPr lang="en-US" sz="2000" dirty="0" smtClean="0">
                <a:latin typeface="Calibri"/>
                <a:cs typeface="Calibri"/>
              </a:rPr>
              <a:t> (</a:t>
            </a:r>
            <a:r>
              <a:rPr lang="en-US" sz="2000" dirty="0" err="1" smtClean="0">
                <a:latin typeface="Calibri"/>
                <a:cs typeface="Calibri"/>
              </a:rPr>
              <a:t>emisyon</a:t>
            </a:r>
            <a:r>
              <a:rPr lang="en-US" sz="2000" dirty="0" smtClean="0">
                <a:latin typeface="Calibri"/>
                <a:cs typeface="Calibri"/>
              </a:rPr>
              <a:t>) </a:t>
            </a:r>
            <a:r>
              <a:rPr lang="en-US" sz="2000" dirty="0" err="1" smtClean="0">
                <a:latin typeface="Calibri"/>
                <a:cs typeface="Calibri"/>
              </a:rPr>
              <a:t>ekonimisi</a:t>
            </a:r>
            <a:r>
              <a:rPr lang="en-US" sz="2000" dirty="0" smtClean="0">
                <a:latin typeface="Calibri"/>
                <a:cs typeface="Calibri"/>
              </a:rPr>
              <a:t> = FIRSAT</a:t>
            </a:r>
          </a:p>
          <a:p>
            <a:pPr>
              <a:buFont typeface="Wingdings" charset="2"/>
              <a:buChar char="§"/>
            </a:pPr>
            <a:r>
              <a:rPr lang="en-US" sz="2000" dirty="0" smtClean="0">
                <a:latin typeface="Calibri"/>
                <a:cs typeface="Calibri"/>
              </a:rPr>
              <a:t>AR-GE</a:t>
            </a:r>
          </a:p>
          <a:p>
            <a:pPr>
              <a:buFont typeface="Wingdings" charset="2"/>
              <a:buChar char="§"/>
            </a:pPr>
            <a:r>
              <a:rPr lang="en-US" sz="2000" dirty="0" err="1" smtClean="0">
                <a:latin typeface="Calibri"/>
                <a:cs typeface="Calibri"/>
              </a:rPr>
              <a:t>Yeni</a:t>
            </a:r>
            <a:r>
              <a:rPr lang="en-US" sz="2000" dirty="0" smtClean="0">
                <a:latin typeface="Calibri"/>
                <a:cs typeface="Calibri"/>
              </a:rPr>
              <a:t> </a:t>
            </a:r>
            <a:r>
              <a:rPr lang="en-US" sz="2000" dirty="0" err="1" smtClean="0">
                <a:latin typeface="Calibri"/>
                <a:cs typeface="Calibri"/>
              </a:rPr>
              <a:t>yatırımlar</a:t>
            </a:r>
            <a:endParaRPr lang="en-US" sz="2000" dirty="0" smtClean="0">
              <a:latin typeface="Calibri"/>
              <a:cs typeface="Calibri"/>
            </a:endParaRPr>
          </a:p>
          <a:p>
            <a:pPr>
              <a:buFont typeface="Wingdings" charset="2"/>
              <a:buChar char="§"/>
            </a:pPr>
            <a:r>
              <a:rPr lang="en-US" sz="2000" dirty="0" err="1" smtClean="0">
                <a:latin typeface="Calibri"/>
                <a:cs typeface="Calibri"/>
              </a:rPr>
              <a:t>Yeni</a:t>
            </a:r>
            <a:r>
              <a:rPr lang="en-US" sz="2000" dirty="0" smtClean="0">
                <a:latin typeface="Calibri"/>
                <a:cs typeface="Calibri"/>
              </a:rPr>
              <a:t> </a:t>
            </a:r>
            <a:r>
              <a:rPr lang="en-US" sz="2000" dirty="0" err="1" smtClean="0">
                <a:latin typeface="Calibri"/>
                <a:cs typeface="Calibri"/>
              </a:rPr>
              <a:t>düşük</a:t>
            </a:r>
            <a:r>
              <a:rPr lang="en-US" sz="2000" dirty="0" smtClean="0">
                <a:latin typeface="Calibri"/>
                <a:cs typeface="Calibri"/>
              </a:rPr>
              <a:t> </a:t>
            </a:r>
            <a:r>
              <a:rPr lang="en-US" sz="2000" dirty="0" err="1" smtClean="0">
                <a:latin typeface="Calibri"/>
                <a:cs typeface="Calibri"/>
              </a:rPr>
              <a:t>karbon</a:t>
            </a:r>
            <a:r>
              <a:rPr lang="en-US" sz="2000" dirty="0" smtClean="0">
                <a:latin typeface="Calibri"/>
                <a:cs typeface="Calibri"/>
              </a:rPr>
              <a:t> </a:t>
            </a:r>
            <a:r>
              <a:rPr lang="en-US" sz="2000" dirty="0" err="1" smtClean="0">
                <a:latin typeface="Calibri"/>
                <a:cs typeface="Calibri"/>
              </a:rPr>
              <a:t>ekonomisinde</a:t>
            </a:r>
            <a:r>
              <a:rPr lang="en-US" sz="2000" dirty="0" smtClean="0">
                <a:latin typeface="Calibri"/>
                <a:cs typeface="Calibri"/>
              </a:rPr>
              <a:t> </a:t>
            </a:r>
            <a:r>
              <a:rPr lang="en-US" sz="2000" dirty="0" err="1" smtClean="0">
                <a:latin typeface="Calibri"/>
                <a:cs typeface="Calibri"/>
              </a:rPr>
              <a:t>rekabet</a:t>
            </a:r>
            <a:r>
              <a:rPr lang="en-US" sz="2000" dirty="0" smtClean="0">
                <a:latin typeface="Calibri"/>
                <a:cs typeface="Calibri"/>
              </a:rPr>
              <a:t> </a:t>
            </a:r>
            <a:r>
              <a:rPr lang="en-US" sz="2000" dirty="0" err="1" smtClean="0">
                <a:latin typeface="Calibri"/>
                <a:cs typeface="Calibri"/>
              </a:rPr>
              <a:t>edebilmek</a:t>
            </a:r>
            <a:endParaRPr lang="en-US" sz="2000" dirty="0" smtClean="0">
              <a:latin typeface="Calibri"/>
              <a:cs typeface="Calibri"/>
            </a:endParaRPr>
          </a:p>
          <a:p>
            <a:pPr marL="0" indent="0">
              <a:buNone/>
            </a:pPr>
            <a:endParaRPr lang="en-US" sz="2000" dirty="0" smtClean="0">
              <a:latin typeface="Calibri"/>
              <a:cs typeface="Calibri"/>
            </a:endParaRPr>
          </a:p>
          <a:p>
            <a:endParaRPr lang="en-US" dirty="0"/>
          </a:p>
        </p:txBody>
      </p:sp>
    </p:spTree>
    <p:extLst>
      <p:ext uri="{BB962C8B-B14F-4D97-AF65-F5344CB8AC3E}">
        <p14:creationId xmlns:p14="http://schemas.microsoft.com/office/powerpoint/2010/main" val="293257125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023" y="817583"/>
            <a:ext cx="6965245" cy="906944"/>
          </a:xfrm>
        </p:spPr>
        <p:txBody>
          <a:bodyPr>
            <a:normAutofit/>
          </a:bodyPr>
          <a:lstStyle/>
          <a:p>
            <a:r>
              <a:rPr lang="en-US" sz="3200" dirty="0" smtClean="0"/>
              <a:t>Paris </a:t>
            </a:r>
            <a:r>
              <a:rPr lang="en-US" sz="3200" dirty="0" err="1" smtClean="0"/>
              <a:t>Anlaşması</a:t>
            </a:r>
            <a:r>
              <a:rPr lang="en-US" sz="3200" dirty="0" smtClean="0"/>
              <a:t> </a:t>
            </a:r>
            <a:r>
              <a:rPr lang="en-US" sz="3200" dirty="0" err="1" smtClean="0"/>
              <a:t>ve</a:t>
            </a:r>
            <a:r>
              <a:rPr lang="en-US" sz="3200" dirty="0" smtClean="0"/>
              <a:t> </a:t>
            </a:r>
            <a:r>
              <a:rPr lang="en-US" sz="3200" dirty="0" err="1" smtClean="0"/>
              <a:t>Türkiye</a:t>
            </a:r>
            <a:endParaRPr lang="en-US" sz="3200" dirty="0"/>
          </a:p>
        </p:txBody>
      </p:sp>
      <p:sp>
        <p:nvSpPr>
          <p:cNvPr id="3" name="Content Placeholder 2"/>
          <p:cNvSpPr>
            <a:spLocks noGrp="1"/>
          </p:cNvSpPr>
          <p:nvPr>
            <p:ph idx="1"/>
          </p:nvPr>
        </p:nvSpPr>
        <p:spPr>
          <a:xfrm>
            <a:off x="1463040" y="1724526"/>
            <a:ext cx="6196405" cy="3998543"/>
          </a:xfrm>
        </p:spPr>
        <p:txBody>
          <a:bodyPr>
            <a:normAutofit/>
          </a:bodyPr>
          <a:lstStyle/>
          <a:p>
            <a:pPr marL="365760" lvl="1" indent="0">
              <a:buNone/>
            </a:pPr>
            <a:endParaRPr lang="en-US" dirty="0" smtClean="0"/>
          </a:p>
          <a:p>
            <a:pPr lvl="1">
              <a:buFont typeface="Wingdings" charset="2"/>
              <a:buChar char="v"/>
            </a:pPr>
            <a:r>
              <a:rPr lang="en-US" b="1" u="sng" dirty="0" err="1" smtClean="0"/>
              <a:t>Hukuki</a:t>
            </a:r>
            <a:r>
              <a:rPr lang="en-US" b="1" u="sng" dirty="0" smtClean="0"/>
              <a:t> </a:t>
            </a:r>
            <a:r>
              <a:rPr lang="en-US" b="1" u="sng" dirty="0" err="1" smtClean="0"/>
              <a:t>çerçeve</a:t>
            </a:r>
            <a:r>
              <a:rPr lang="en-US" b="1" dirty="0" smtClean="0"/>
              <a:t>?</a:t>
            </a:r>
          </a:p>
          <a:p>
            <a:pPr lvl="1">
              <a:buFont typeface="Wingdings" charset="2"/>
              <a:buChar char="§"/>
            </a:pPr>
            <a:r>
              <a:rPr lang="en-US" dirty="0" err="1" smtClean="0"/>
              <a:t>Türkiye</a:t>
            </a:r>
            <a:r>
              <a:rPr lang="en-US" dirty="0" smtClean="0"/>
              <a:t> </a:t>
            </a:r>
            <a:r>
              <a:rPr lang="en-US" dirty="0" err="1" smtClean="0"/>
              <a:t>için</a:t>
            </a:r>
            <a:r>
              <a:rPr lang="en-US" dirty="0" smtClean="0"/>
              <a:t> </a:t>
            </a:r>
            <a:r>
              <a:rPr lang="en-US" dirty="0" err="1" smtClean="0"/>
              <a:t>kapsamlı</a:t>
            </a:r>
            <a:r>
              <a:rPr lang="en-US" dirty="0" smtClean="0"/>
              <a:t> </a:t>
            </a:r>
            <a:r>
              <a:rPr lang="en-US" dirty="0" err="1" smtClean="0"/>
              <a:t>bir</a:t>
            </a:r>
            <a:r>
              <a:rPr lang="en-US" dirty="0" smtClean="0"/>
              <a:t> </a:t>
            </a:r>
            <a:r>
              <a:rPr lang="en-US" dirty="0" err="1" smtClean="0"/>
              <a:t>iklim</a:t>
            </a:r>
            <a:r>
              <a:rPr lang="en-US" dirty="0" smtClean="0"/>
              <a:t> </a:t>
            </a:r>
            <a:r>
              <a:rPr lang="en-US" dirty="0" err="1" smtClean="0"/>
              <a:t>mevzuatı</a:t>
            </a:r>
            <a:r>
              <a:rPr lang="en-US" dirty="0" smtClean="0"/>
              <a:t>?</a:t>
            </a:r>
          </a:p>
          <a:p>
            <a:pPr marL="365760" lvl="1" indent="0">
              <a:buNone/>
            </a:pPr>
            <a:endParaRPr lang="en-US" dirty="0" smtClean="0"/>
          </a:p>
          <a:p>
            <a:pPr marL="365760" lvl="1" indent="0">
              <a:buNone/>
            </a:pPr>
            <a:endParaRPr lang="en-US" dirty="0" smtClean="0"/>
          </a:p>
          <a:p>
            <a:pPr>
              <a:buFont typeface="Wingdings" charset="2"/>
              <a:buChar char="§"/>
            </a:pPr>
            <a:endParaRPr lang="en-US" dirty="0"/>
          </a:p>
        </p:txBody>
      </p:sp>
    </p:spTree>
    <p:extLst>
      <p:ext uri="{BB962C8B-B14F-4D97-AF65-F5344CB8AC3E}">
        <p14:creationId xmlns:p14="http://schemas.microsoft.com/office/powerpoint/2010/main" val="61541897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err="1" smtClean="0"/>
              <a:t>Teşekkür</a:t>
            </a:r>
            <a:r>
              <a:rPr lang="en-US" i="1" dirty="0" smtClean="0"/>
              <a:t> </a:t>
            </a:r>
            <a:r>
              <a:rPr lang="en-US" i="1" smtClean="0"/>
              <a:t>ederim</a:t>
            </a:r>
            <a:endParaRPr lang="en-US" i="1"/>
          </a:p>
        </p:txBody>
      </p:sp>
      <p:pic>
        <p:nvPicPr>
          <p:cNvPr id="4" name="Content Placeholder 3" descr="s-b2cc3c5047e29ec98a02c552f7af68c14d1f42ca.jpg"/>
          <p:cNvPicPr>
            <a:picLocks noGrp="1" noChangeAspect="1"/>
          </p:cNvPicPr>
          <p:nvPr>
            <p:ph idx="1"/>
          </p:nvPr>
        </p:nvPicPr>
        <p:blipFill>
          <a:blip r:embed="rId2" cstate="email">
            <a:extLst>
              <a:ext uri="{28A0092B-C50C-407E-A947-70E740481C1C}">
                <a14:useLocalDpi xmlns:a14="http://schemas.microsoft.com/office/drawing/2010/main" val="0"/>
              </a:ext>
            </a:extLst>
          </a:blip>
          <a:srcRect l="-7600" r="-7600"/>
          <a:stretch>
            <a:fillRect/>
          </a:stretch>
        </p:blipFill>
        <p:spPr/>
      </p:pic>
    </p:spTree>
    <p:extLst>
      <p:ext uri="{BB962C8B-B14F-4D97-AF65-F5344CB8AC3E}">
        <p14:creationId xmlns:p14="http://schemas.microsoft.com/office/powerpoint/2010/main" val="241767513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Capital.thmx</Template>
  <TotalTime>2947</TotalTime>
  <Words>2221</Words>
  <Application>Microsoft Office PowerPoint</Application>
  <PresentationFormat>Ekran Gösterisi (4:3)</PresentationFormat>
  <Paragraphs>227</Paragraphs>
  <Slides>39</Slides>
  <Notes>0</Notes>
  <HiddenSlides>0</HiddenSlides>
  <MMClips>0</MMClips>
  <ScaleCrop>false</ScaleCrop>
  <HeadingPairs>
    <vt:vector size="4" baseType="variant">
      <vt:variant>
        <vt:lpstr>Tema</vt:lpstr>
      </vt:variant>
      <vt:variant>
        <vt:i4>1</vt:i4>
      </vt:variant>
      <vt:variant>
        <vt:lpstr>Slayt Başlıkları</vt:lpstr>
      </vt:variant>
      <vt:variant>
        <vt:i4>39</vt:i4>
      </vt:variant>
    </vt:vector>
  </HeadingPairs>
  <TitlesOfParts>
    <vt:vector size="40" baseType="lpstr">
      <vt:lpstr>Pushpin</vt:lpstr>
      <vt:lpstr>COP 21  Paris Anlaşması ve Türkiye</vt:lpstr>
      <vt:lpstr>Paris öncesi bazı sorular?</vt:lpstr>
      <vt:lpstr>Paris öncesi bazı sorular?</vt:lpstr>
      <vt:lpstr>Paris öncesi bazı sorular?</vt:lpstr>
      <vt:lpstr>Paris öncesi bazı sorular?</vt:lpstr>
      <vt:lpstr>Paris öncesi bazı sorular?</vt:lpstr>
      <vt:lpstr>Paris öncesi bazı sorular?</vt:lpstr>
      <vt:lpstr>Paris öncesi bazı sorular?</vt:lpstr>
      <vt:lpstr>Paris öncesi bazı sorular?</vt:lpstr>
      <vt:lpstr>Paris Anlaşması ve Türkiye</vt:lpstr>
      <vt:lpstr>Paris Anlaşması ve Türkiye</vt:lpstr>
      <vt:lpstr>Paris Anlaşması ve Türkiye</vt:lpstr>
      <vt:lpstr>Paris Anlaşması Giriş [Preamble]</vt:lpstr>
      <vt:lpstr> Giriş [Preamble]</vt:lpstr>
      <vt:lpstr>Paris Anlaşması ve Türkiye</vt:lpstr>
      <vt:lpstr>Paris Anlaşmasıve Türkiye </vt:lpstr>
      <vt:lpstr>Paris Anlaşması ve Türkiye</vt:lpstr>
      <vt:lpstr>Paris Anlaşması ve Türkiye</vt:lpstr>
      <vt:lpstr>Paris Anlaşması ve Türkiye</vt:lpstr>
      <vt:lpstr>Paris Anlaşması ve Türkiye</vt:lpstr>
      <vt:lpstr>Paris Anlaşması ve Türkiye</vt:lpstr>
      <vt:lpstr>Paris Anlaşması ve Türkiye</vt:lpstr>
      <vt:lpstr>Paris Anlaşması ve Türkiye</vt:lpstr>
      <vt:lpstr>Paris Anlaşması ve Türkiye</vt:lpstr>
      <vt:lpstr>Paris Anlaşması ve Türkiye</vt:lpstr>
      <vt:lpstr>Paris Anlaşması ve Türkiye</vt:lpstr>
      <vt:lpstr>Paris Anlaşması ve Türkiye</vt:lpstr>
      <vt:lpstr>Paris Anlaşması ve Türkiye</vt:lpstr>
      <vt:lpstr>Paris Anlaşması ve Türkiye</vt:lpstr>
      <vt:lpstr>Paris Anlaşması ve Türkiye</vt:lpstr>
      <vt:lpstr>Paris Anlaşması ve Türkiye</vt:lpstr>
      <vt:lpstr>Paris Anlaşması ve Türkiye</vt:lpstr>
      <vt:lpstr>Paris Anlaşması ve Türkiye</vt:lpstr>
      <vt:lpstr>Paris Anlaşması ve Türkiye</vt:lpstr>
      <vt:lpstr>Paris Anlaşması ve Türkiye</vt:lpstr>
      <vt:lpstr>Paris Anlaşması ve Türkiye</vt:lpstr>
      <vt:lpstr>Paris Anlaşması ve Türkiye</vt:lpstr>
      <vt:lpstr>Paris Anlaşması ve Türkiye</vt:lpstr>
      <vt:lpstr>Teşekkür ederim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 21</dc:title>
  <dc:creator>nilufer oral</dc:creator>
  <cp:lastModifiedBy>TANYELI SABUNCU</cp:lastModifiedBy>
  <cp:revision>66</cp:revision>
  <dcterms:created xsi:type="dcterms:W3CDTF">2015-12-21T16:26:22Z</dcterms:created>
  <dcterms:modified xsi:type="dcterms:W3CDTF">2016-03-01T07:58:19Z</dcterms:modified>
</cp:coreProperties>
</file>