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customXml/itemProps1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Ex1.xml" ContentType="application/vnd.ms-office.chartex+xml"/>
  <Override PartName="/ppt/charts/chartEx2.xml" ContentType="application/vnd.ms-office.chartex+xml"/>
  <Override PartName="/ppt/charts/colors1.xml" ContentType="application/vnd.ms-office.chartcolorstyle+xml"/>
  <Override PartName="/ppt/charts/colors10.xml" ContentType="application/vnd.ms-office.chartcolorstyle+xml"/>
  <Override PartName="/ppt/charts/colors11.xml" ContentType="application/vnd.ms-office.chartcolorstyle+xml"/>
  <Override PartName="/ppt/charts/colors12.xml" ContentType="application/vnd.ms-office.chartcolorstyle+xml"/>
  <Override PartName="/ppt/charts/colors13.xml" ContentType="application/vnd.ms-office.chartcolorstyle+xml"/>
  <Override PartName="/ppt/charts/colors14.xml" ContentType="application/vnd.ms-office.chartcolorstyle+xml"/>
  <Override PartName="/ppt/charts/colors15.xml" ContentType="application/vnd.ms-office.chartcolorstyle+xml"/>
  <Override PartName="/ppt/charts/colors16.xml" ContentType="application/vnd.ms-office.chartcolorstyle+xml"/>
  <Override PartName="/ppt/charts/colors17.xml" ContentType="application/vnd.ms-office.chartcolorstyle+xml"/>
  <Override PartName="/ppt/charts/colors18.xml" ContentType="application/vnd.ms-office.chartcolorstyle+xml"/>
  <Override PartName="/ppt/charts/colors19.xml" ContentType="application/vnd.ms-office.chartcolorstyle+xml"/>
  <Override PartName="/ppt/charts/colors2.xml" ContentType="application/vnd.ms-office.chartcolorstyle+xml"/>
  <Override PartName="/ppt/charts/colors20.xml" ContentType="application/vnd.ms-office.chartcolorstyle+xml"/>
  <Override PartName="/ppt/charts/colors21.xml" ContentType="application/vnd.ms-office.chartcolorstyle+xml"/>
  <Override PartName="/ppt/charts/colors22.xml" ContentType="application/vnd.ms-office.chartcolorstyle+xml"/>
  <Override PartName="/ppt/charts/colors23.xml" ContentType="application/vnd.ms-office.chartcolorstyle+xml"/>
  <Override PartName="/ppt/charts/colors24.xml" ContentType="application/vnd.ms-office.chartcolorstyle+xml"/>
  <Override PartName="/ppt/charts/colors25.xml" ContentType="application/vnd.ms-office.chartcolorstyle+xml"/>
  <Override PartName="/ppt/charts/colors26.xml" ContentType="application/vnd.ms-office.chartcolorstyle+xml"/>
  <Override PartName="/ppt/charts/colors27.xml" ContentType="application/vnd.ms-office.chartcolorstyle+xml"/>
  <Override PartName="/ppt/charts/colors3.xml" ContentType="application/vnd.ms-office.chartcolorstyle+xml"/>
  <Override PartName="/ppt/charts/colors4.xml" ContentType="application/vnd.ms-office.chartcolorstyle+xml"/>
  <Override PartName="/ppt/charts/colors5.xml" ContentType="application/vnd.ms-office.chartcolorstyle+xml"/>
  <Override PartName="/ppt/charts/colors6.xml" ContentType="application/vnd.ms-office.chartcolorstyle+xml"/>
  <Override PartName="/ppt/charts/colors7.xml" ContentType="application/vnd.ms-office.chartcolorstyle+xml"/>
  <Override PartName="/ppt/charts/colors8.xml" ContentType="application/vnd.ms-office.chartcolorstyle+xml"/>
  <Override PartName="/ppt/charts/colors9.xml" ContentType="application/vnd.ms-office.chartcolorstyle+xml"/>
  <Override PartName="/ppt/charts/style1.xml" ContentType="application/vnd.ms-office.chartstyle+xml"/>
  <Override PartName="/ppt/charts/style10.xml" ContentType="application/vnd.ms-office.chartstyle+xml"/>
  <Override PartName="/ppt/charts/style11.xml" ContentType="application/vnd.ms-office.chartstyle+xml"/>
  <Override PartName="/ppt/charts/style12.xml" ContentType="application/vnd.ms-office.chartstyle+xml"/>
  <Override PartName="/ppt/charts/style13.xml" ContentType="application/vnd.ms-office.chartstyle+xml"/>
  <Override PartName="/ppt/charts/style14.xml" ContentType="application/vnd.ms-office.chartstyle+xml"/>
  <Override PartName="/ppt/charts/style15.xml" ContentType="application/vnd.ms-office.chartstyle+xml"/>
  <Override PartName="/ppt/charts/style16.xml" ContentType="application/vnd.ms-office.chartstyle+xml"/>
  <Override PartName="/ppt/charts/style17.xml" ContentType="application/vnd.ms-office.chartstyle+xml"/>
  <Override PartName="/ppt/charts/style18.xml" ContentType="application/vnd.ms-office.chartstyle+xml"/>
  <Override PartName="/ppt/charts/style19.xml" ContentType="application/vnd.ms-office.chartstyle+xml"/>
  <Override PartName="/ppt/charts/style2.xml" ContentType="application/vnd.ms-office.chartstyle+xml"/>
  <Override PartName="/ppt/charts/style20.xml" ContentType="application/vnd.ms-office.chartstyle+xml"/>
  <Override PartName="/ppt/charts/style21.xml" ContentType="application/vnd.ms-office.chartstyle+xml"/>
  <Override PartName="/ppt/charts/style22.xml" ContentType="application/vnd.ms-office.chartstyle+xml"/>
  <Override PartName="/ppt/charts/style23.xml" ContentType="application/vnd.ms-office.chartstyle+xml"/>
  <Override PartName="/ppt/charts/style24.xml" ContentType="application/vnd.ms-office.chartstyle+xml"/>
  <Override PartName="/ppt/charts/style25.xml" ContentType="application/vnd.ms-office.chartstyle+xml"/>
  <Override PartName="/ppt/charts/style26.xml" ContentType="application/vnd.ms-office.chartstyle+xml"/>
  <Override PartName="/ppt/charts/style27.xml" ContentType="application/vnd.ms-office.chartstyle+xml"/>
  <Override PartName="/ppt/charts/style3.xml" ContentType="application/vnd.ms-office.chartstyle+xml"/>
  <Override PartName="/ppt/charts/style4.xml" ContentType="application/vnd.ms-office.chartstyle+xml"/>
  <Override PartName="/ppt/charts/style5.xml" ContentType="application/vnd.ms-office.chartstyle+xml"/>
  <Override PartName="/ppt/charts/style6.xml" ContentType="application/vnd.ms-office.chartstyle+xml"/>
  <Override PartName="/ppt/charts/style7.xml" ContentType="application/vnd.ms-office.chartstyle+xml"/>
  <Override PartName="/ppt/charts/style8.xml" ContentType="application/vnd.ms-office.chartstyle+xml"/>
  <Override PartName="/ppt/charts/style9.xml" ContentType="application/vnd.ms-office.chartstyle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rawings/drawing1.xml" ContentType="application/vnd.openxmlformats-officedocument.drawingml.chartshap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viewProps.xml" ContentType="application/vnd.openxmlformats-officedocument.presentationml.viewProps+xml"/>
</Types>
</file>

<file path=_rels/.rels>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816" r:id="rId2"/>
  </p:sldMasterIdLst>
  <p:notesMasterIdLst>
    <p:notesMasterId r:id="rId41"/>
  </p:notesMasterIdLst>
  <p:handoutMasterIdLst>
    <p:handoutMasterId r:id="rId42"/>
  </p:handoutMasterIdLst>
  <p:sldIdLst>
    <p:sldId id="256" r:id="rId3"/>
    <p:sldId id="465" r:id="rId4"/>
    <p:sldId id="477" r:id="rId5"/>
    <p:sldId id="478" r:id="rId6"/>
    <p:sldId id="479" r:id="rId7"/>
    <p:sldId id="480" r:id="rId8"/>
    <p:sldId id="481" r:id="rId9"/>
    <p:sldId id="469" r:id="rId10"/>
    <p:sldId id="466" r:id="rId11"/>
    <p:sldId id="482" r:id="rId12"/>
    <p:sldId id="387" r:id="rId13"/>
    <p:sldId id="451" r:id="rId14"/>
    <p:sldId id="424" r:id="rId15"/>
    <p:sldId id="461" r:id="rId16"/>
    <p:sldId id="433" r:id="rId17"/>
    <p:sldId id="407" r:id="rId18"/>
    <p:sldId id="412" r:id="rId19"/>
    <p:sldId id="470" r:id="rId20"/>
    <p:sldId id="423" r:id="rId21"/>
    <p:sldId id="415" r:id="rId22"/>
    <p:sldId id="416" r:id="rId23"/>
    <p:sldId id="417" r:id="rId24"/>
    <p:sldId id="418" r:id="rId25"/>
    <p:sldId id="454" r:id="rId26"/>
    <p:sldId id="422" r:id="rId27"/>
    <p:sldId id="453" r:id="rId28"/>
    <p:sldId id="420" r:id="rId29"/>
    <p:sldId id="440" r:id="rId30"/>
    <p:sldId id="426" r:id="rId31"/>
    <p:sldId id="444" r:id="rId32"/>
    <p:sldId id="483" r:id="rId33"/>
    <p:sldId id="484" r:id="rId34"/>
    <p:sldId id="485" r:id="rId35"/>
    <p:sldId id="488" r:id="rId36"/>
    <p:sldId id="490" r:id="rId37"/>
    <p:sldId id="491" r:id="rId38"/>
    <p:sldId id="463" r:id="rId39"/>
    <p:sldId id="265" r:id="rId40"/>
  </p:sldIdLst>
  <p:sldSz cx="9144000" cy="5143500" type="screen16x9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6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1pPr>
    <a:lvl2pPr marL="285750" indent="171450" algn="l" rtl="0" eaLnBrk="0" fontAlgn="base" hangingPunct="0">
      <a:spcBef>
        <a:spcPct val="0"/>
      </a:spcBef>
      <a:spcAft>
        <a:spcPct val="0"/>
      </a:spcAft>
      <a:defRPr sz="26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2pPr>
    <a:lvl3pPr marL="573088" indent="341313" algn="l" rtl="0" eaLnBrk="0" fontAlgn="base" hangingPunct="0">
      <a:spcBef>
        <a:spcPct val="0"/>
      </a:spcBef>
      <a:spcAft>
        <a:spcPct val="0"/>
      </a:spcAft>
      <a:defRPr sz="26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3pPr>
    <a:lvl4pPr marL="860425" indent="511175" algn="l" rtl="0" eaLnBrk="0" fontAlgn="base" hangingPunct="0">
      <a:spcBef>
        <a:spcPct val="0"/>
      </a:spcBef>
      <a:spcAft>
        <a:spcPct val="0"/>
      </a:spcAft>
      <a:defRPr sz="26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4pPr>
    <a:lvl5pPr marL="1147763" indent="681038" algn="l" rtl="0" eaLnBrk="0" fontAlgn="base" hangingPunct="0">
      <a:spcBef>
        <a:spcPct val="0"/>
      </a:spcBef>
      <a:spcAft>
        <a:spcPct val="0"/>
      </a:spcAft>
      <a:defRPr sz="26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5pPr>
    <a:lvl6pPr marL="2286000" algn="l" defTabSz="914400" rtl="0" eaLnBrk="1" latinLnBrk="0" hangingPunct="1">
      <a:defRPr sz="26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6pPr>
    <a:lvl7pPr marL="2743200" algn="l" defTabSz="914400" rtl="0" eaLnBrk="1" latinLnBrk="0" hangingPunct="1">
      <a:defRPr sz="26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7pPr>
    <a:lvl8pPr marL="3200400" algn="l" defTabSz="914400" rtl="0" eaLnBrk="1" latinLnBrk="0" hangingPunct="1">
      <a:defRPr sz="26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8pPr>
    <a:lvl9pPr marL="3657600" algn="l" defTabSz="914400" rtl="0" eaLnBrk="1" latinLnBrk="0" hangingPunct="1">
      <a:defRPr sz="26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9491"/>
    <a:srgbClr val="0F5494"/>
    <a:srgbClr val="3C5E4F"/>
    <a:srgbClr val="D09E00"/>
    <a:srgbClr val="660066"/>
    <a:srgbClr val="FF9900"/>
    <a:srgbClr val="000F9F"/>
    <a:srgbClr val="51B0CB"/>
    <a:srgbClr val="54565A"/>
    <a:srgbClr val="7AC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DCF291-6A3B-465E-A9A0-680F34AD959F}" v="3096" dt="2025-12-11T18:54:13.384"/>
    <p1510:client id="{5C3DDEE1-A6F6-1E5D-648A-E1FF61C31810}" v="3574" dt="2025-12-11T13:08:30.683"/>
    <p1510:client id="{F39BFA70-2071-1C04-16C3-B5FFFCB3F564}" v="41" dt="2025-12-11T19:38:54.2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43"/>
    <p:restoredTop sz="94688"/>
  </p:normalViewPr>
  <p:slideViewPr>
    <p:cSldViewPr snapToGrid="0">
      <p:cViewPr varScale="1">
        <p:scale>
          <a:sx n="155" d="100"/>
          <a:sy n="155" d="100"/>
        </p:scale>
        <p:origin x="584" y="1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41" Type="http://schemas.openxmlformats.org/officeDocument/2006/relationships/notesMaster" Target="notesMasters/notesMaster1.xml"/><Relationship Id="rId42" Type="http://schemas.openxmlformats.org/officeDocument/2006/relationships/handoutMaster" Target="handoutMasters/handoutMaster1.xml"/><Relationship Id="rId43" Type="http://schemas.openxmlformats.org/officeDocument/2006/relationships/presProps" Target="presProps.xml"/><Relationship Id="rId44" Type="http://schemas.openxmlformats.org/officeDocument/2006/relationships/viewProps" Target="viewProps.xml"/><Relationship Id="rId45" Type="http://schemas.openxmlformats.org/officeDocument/2006/relationships/theme" Target="theme/theme1.xml"/><Relationship Id="rId46" Type="http://schemas.openxmlformats.org/officeDocument/2006/relationships/tableStyles" Target="tableStyles.xml"/><Relationship Id="rId47" Type="http://schemas.microsoft.com/office/2015/10/relationships/revisionInfo" Target="revisionInfo.xml"/><Relationship Id="rId40" Type="http://schemas.openxmlformats.org/officeDocument/2006/relationships/slide" Target="slides/slide38.xml"/><Relationship Id="rId10" Type="http://schemas.openxmlformats.org/officeDocument/2006/relationships/slide" Target="slides/slide8.xml"/><Relationship Id="rId30" Type="http://schemas.openxmlformats.org/officeDocument/2006/relationships/slide" Target="slides/slide28.xml"/><Relationship Id="rId20" Type="http://schemas.openxmlformats.org/officeDocument/2006/relationships/slide" Target="slides/slide18.xml"/><Relationship Id="RwlIKAPVa1eHlzIHz" Type="http://schemas.openxmlformats.org/officeDocument/2006/relationships/customXml" Target="../customXml/item1.xml"/></Relationships>
</file>

<file path=ppt/charts/_rels/chart1.xml.rels>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oleObject" TargetMode="External" Target="https://arcelik-my.sharepoint.com/personal/ar903634_arcelik_com/Documents/My%20Reports/2025/20250313_CFO_Tesvikler_sunum/ArGe_Merkezleri_Genel_Bilgi/20250313_AGM_Adetleri.xlsx"/></Relationships>
</file>

<file path=ppt/charts/_rels/chart2.xml.rels><Relationships xmlns="http://schemas.openxmlformats.org/package/2006/relationships"><Relationship Id="rId1" Type="http://schemas.microsoft.com/office/2011/relationships/chartStyle" Target="style3.xml"/><Relationship Id="rId2" Type="http://schemas.microsoft.com/office/2011/relationships/chartColorStyle" Target="colors3.xml"/><Relationship Id="rId3" Type="http://schemas.openxmlformats.org/officeDocument/2006/relationships/oleObject" TargetMode="External" Target="https://arcelik-my.sharepoint.com/personal/ar903634_arcelik_com/Documents/TUSIAD/20251016_TUSIAD_ArGe_Liderleri_Etkinligi/Istatistikler_ArGe_AGTM_Horizon/20251209_Tasarim_Merkezi_Adetleri.xlsx"/></Relationships>
</file>

<file path=ppt/charts/_rels/chart3.xml.rels><Relationships xmlns="http://schemas.openxmlformats.org/package/2006/relationships"><Relationship Id="rId1" Type="http://schemas.microsoft.com/office/2011/relationships/chartStyle" Target="style5.xml"/><Relationship Id="rId2" Type="http://schemas.microsoft.com/office/2011/relationships/chartColorStyle" Target="colors5.xml"/><Relationship Id="rId3" Type="http://schemas.openxmlformats.org/officeDocument/2006/relationships/themeOverride" Target="../theme/themeOverride3.xml"/><Relationship Id="rId4" Type="http://schemas.openxmlformats.org/officeDocument/2006/relationships/package" Target="../embeddings/Microsoft_Excel_Worksheet.xlsx"/></Relationships>
</file>

<file path=ppt/charts/_rels/chart4.xml.rels><Relationships xmlns="http://schemas.openxmlformats.org/package/2006/relationships"><Relationship Id="rId1" Type="http://schemas.microsoft.com/office/2011/relationships/chartStyle" Target="style6.xml"/><Relationship Id="rId2" Type="http://schemas.microsoft.com/office/2011/relationships/chartColorStyle" Target="colors6.xml"/><Relationship Id="rId3" Type="http://schemas.openxmlformats.org/officeDocument/2006/relationships/themeOverride" Target="../theme/themeOverride4.xml"/><Relationship Id="rId4" Type="http://schemas.openxmlformats.org/officeDocument/2006/relationships/package" Target="../embeddings/Microsoft_Excel_Worksheet1.xlsx"/></Relationships>
</file>

<file path=ppt/charts/_rels/chart5.xml.rels><Relationships xmlns="http://schemas.openxmlformats.org/package/2006/relationships"><Relationship Id="rId1" Type="http://schemas.microsoft.com/office/2011/relationships/chartStyle" Target="style7.xml"/><Relationship Id="rId2" Type="http://schemas.microsoft.com/office/2011/relationships/chartColorStyle" Target="colors7.xml"/><Relationship Id="rId3" Type="http://schemas.openxmlformats.org/officeDocument/2006/relationships/themeOverride" Target="../theme/themeOverride5.xml"/><Relationship Id="rId4" Type="http://schemas.openxmlformats.org/officeDocument/2006/relationships/package" Target="../embeddings/Microsoft_Excel_Worksheet2.xlsx"/></Relationships>
</file>

<file path=ppt/charts/_rels/chart6.xml.rels><Relationships xmlns="http://schemas.openxmlformats.org/package/2006/relationships"><Relationship Id="rId1" Type="http://schemas.microsoft.com/office/2011/relationships/chartStyle" Target="style8.xml"/><Relationship Id="rId2" Type="http://schemas.microsoft.com/office/2011/relationships/chartColorStyle" Target="colors8.xml"/><Relationship Id="rId3" Type="http://schemas.openxmlformats.org/officeDocument/2006/relationships/themeOverride" Target="../theme/themeOverride6.xml"/><Relationship Id="rId4" Type="http://schemas.openxmlformats.org/officeDocument/2006/relationships/package" Target="../embeddings/Microsoft_Excel_Worksheet3.xlsx"/></Relationships>
</file>

<file path=ppt/charts/_rels/chart7.xml.rels><Relationships xmlns="http://schemas.openxmlformats.org/package/2006/relationships"><Relationship Id="rId1" Type="http://schemas.microsoft.com/office/2011/relationships/chartStyle" Target="style9.xml"/><Relationship Id="rId2" Type="http://schemas.microsoft.com/office/2011/relationships/chartColorStyle" Target="colors9.xml"/><Relationship Id="rId3" Type="http://schemas.openxmlformats.org/officeDocument/2006/relationships/oleObject" TargetMode="External" Target="https://arcelik-my.sharepoint.com/personal/ar903634_arcelik_com/Documents/TUSIAD/20251016_TUSIAD_ArGe_Liderleri_Etkinligi/Istatistikler_ArGe_AGTM_Horizon/Top%20participating%20countries_territories%20-%20regions(vzXbNm).xlsx"/></Relationships>
</file>

<file path=ppt/charts/_rels/chart8.xml.rels><Relationships xmlns="http://schemas.openxmlformats.org/package/2006/relationships"><Relationship Id="rId1" Type="http://schemas.microsoft.com/office/2011/relationships/chartStyle" Target="style10.xml"/><Relationship Id="rId2" Type="http://schemas.microsoft.com/office/2011/relationships/chartColorStyle" Target="colors10.xml"/><Relationship Id="rId3" Type="http://schemas.openxmlformats.org/officeDocument/2006/relationships/oleObject" TargetMode="External" Target="https://arcelik-my.sharepoint.com/personal/ar903634_arcelik_com/Documents/TUSIAD/20251016_TUSIAD_ArGe_Liderleri_Etkinligi/Istatistikler_ArGe_AGTM_Horizon/Top%20participating%20countries_territories%20-%20regions(vzXbNm).xlsx"/></Relationships>
</file>

<file path=ppt/charts/_rels/chart9.xml.rels><Relationships xmlns="http://schemas.openxmlformats.org/package/2006/relationships"><Relationship Id="rId1" Type="http://schemas.microsoft.com/office/2011/relationships/chartStyle" Target="style11.xml"/><Relationship Id="rId2" Type="http://schemas.microsoft.com/office/2011/relationships/chartColorStyle" Target="colors11.xml"/><Relationship Id="rId3" Type="http://schemas.openxmlformats.org/officeDocument/2006/relationships/oleObject" TargetMode="External" Target="file:////Users\iffetiyigunmeydanli\Documents\COLLABORATION\tu&#776;siad\Ar-Ge%20Liderleri%20Forumu_%20Anket%20Cevaplar&#305;_iffet_kasim25.xlsx"/><Relationship Id="rId4" Type="http://schemas.openxmlformats.org/officeDocument/2006/relationships/chartUserShapes" Target="../drawings/drawing1.xml"/></Relationships>
</file>

<file path=ppt/charts/_rels/chart10.xml.rels><Relationships xmlns="http://schemas.openxmlformats.org/package/2006/relationships"><Relationship Id="rId1" Type="http://schemas.microsoft.com/office/2011/relationships/chartStyle" Target="style12.xml"/><Relationship Id="rId2" Type="http://schemas.microsoft.com/office/2011/relationships/chartColorStyle" Target="colors12.xml"/><Relationship Id="rId3" Type="http://schemas.openxmlformats.org/officeDocument/2006/relationships/themeOverride" Target="../theme/themeOverride7.xml"/><Relationship Id="rId4" Type="http://schemas.openxmlformats.org/officeDocument/2006/relationships/oleObject" TargetMode="External" Target="file:////Users\iffetiyigunmeydanli\Documents\COLLABORATION\tu&#776;siad\Ar-Ge%20Liderleri%20Forumu_%20Anket%20Cevaplar&#305;_iffet_kasim25.xlsx"/></Relationships>
</file>

<file path=ppt/charts/_rels/chart11.xml.rels><Relationships xmlns="http://schemas.openxmlformats.org/package/2006/relationships"><Relationship Id="rId1" Type="http://schemas.microsoft.com/office/2011/relationships/chartStyle" Target="style13.xml"/><Relationship Id="rId2" Type="http://schemas.microsoft.com/office/2011/relationships/chartColorStyle" Target="colors13.xml"/><Relationship Id="rId3" Type="http://schemas.openxmlformats.org/officeDocument/2006/relationships/themeOverride" Target="../theme/themeOverride8.xml"/><Relationship Id="rId4" Type="http://schemas.openxmlformats.org/officeDocument/2006/relationships/oleObject" TargetMode="External" Target="file:////Users\iffetiyigunmeydanli\Documents\COLLABORATION\tu&#776;siad\Ar-Ge%20Liderleri%20Forumu_%20Anket%20Cevaplar&#305;_iffet_kasim25.xlsx"/></Relationships>
</file>

<file path=ppt/charts/_rels/chart12.xml.rels><Relationships xmlns="http://schemas.openxmlformats.org/package/2006/relationships"><Relationship Id="rId1" Type="http://schemas.microsoft.com/office/2011/relationships/chartStyle" Target="style14.xml"/><Relationship Id="rId2" Type="http://schemas.microsoft.com/office/2011/relationships/chartColorStyle" Target="colors14.xml"/><Relationship Id="rId3" Type="http://schemas.openxmlformats.org/officeDocument/2006/relationships/themeOverride" Target="../theme/themeOverride9.xml"/><Relationship Id="rId4" Type="http://schemas.openxmlformats.org/officeDocument/2006/relationships/oleObject" TargetMode="External" Target="file:////Users\iffetiyigunmeydanli\Documents\COLLABORATION\tu&#776;siad\Ar-Ge%20Liderleri%20Forumu_%20Anket%20Cevaplar&#305;_iffet_kasim25.xlsx"/></Relationships>
</file>

<file path=ppt/charts/_rels/chart13.xml.rels><Relationships xmlns="http://schemas.openxmlformats.org/package/2006/relationships"><Relationship Id="rId1" Type="http://schemas.microsoft.com/office/2011/relationships/chartStyle" Target="style15.xml"/><Relationship Id="rId2" Type="http://schemas.microsoft.com/office/2011/relationships/chartColorStyle" Target="colors15.xml"/><Relationship Id="rId3" Type="http://schemas.openxmlformats.org/officeDocument/2006/relationships/themeOverride" Target="../theme/themeOverride10.xml"/><Relationship Id="rId4" Type="http://schemas.openxmlformats.org/officeDocument/2006/relationships/oleObject" TargetMode="External" Target="file:////Users\iffetiyigunmeydanli\Documents\COLLABORATION\tu&#776;siad\Ar-Ge%20Liderleri%20Forumu_%20Anket%20Cevaplar&#305;_iffet_kasim25.xlsx"/></Relationships>
</file>

<file path=ppt/charts/_rels/chart14.xml.rels><Relationships xmlns="http://schemas.openxmlformats.org/package/2006/relationships"><Relationship Id="rId1" Type="http://schemas.microsoft.com/office/2011/relationships/chartStyle" Target="style16.xml"/><Relationship Id="rId2" Type="http://schemas.microsoft.com/office/2011/relationships/chartColorStyle" Target="colors16.xml"/><Relationship Id="rId3" Type="http://schemas.openxmlformats.org/officeDocument/2006/relationships/themeOverride" Target="../theme/themeOverride11.xml"/><Relationship Id="rId4" Type="http://schemas.openxmlformats.org/officeDocument/2006/relationships/oleObject" TargetMode="External" Target="file:////Users\iffetiyigunmeydanli\Documents\COLLABORATION\tu&#776;siad\Ar-Ge%20Liderleri%20Forumu_%20Anket%20Cevaplar&#305;_iffet_kasim25.xlsx"/></Relationships>
</file>

<file path=ppt/charts/_rels/chart15.xml.rels><Relationships xmlns="http://schemas.openxmlformats.org/package/2006/relationships"><Relationship Id="rId1" Type="http://schemas.microsoft.com/office/2011/relationships/chartStyle" Target="style17.xml"/><Relationship Id="rId2" Type="http://schemas.microsoft.com/office/2011/relationships/chartColorStyle" Target="colors17.xml"/><Relationship Id="rId3" Type="http://schemas.openxmlformats.org/officeDocument/2006/relationships/themeOverride" Target="../theme/themeOverride12.xml"/><Relationship Id="rId4" Type="http://schemas.openxmlformats.org/officeDocument/2006/relationships/oleObject" TargetMode="External" Target="file:////Users\iffetiyigunmeydanli\Documents\COLLABORATION\tu&#776;siad\Ar-Ge%20Liderleri%20Forumu_%20Anket%20Cevaplar&#305;_iffet_kasim25.xlsx"/></Relationships>
</file>

<file path=ppt/charts/_rels/chart16.xml.rels><Relationships xmlns="http://schemas.openxmlformats.org/package/2006/relationships"><Relationship Id="rId1" Type="http://schemas.microsoft.com/office/2011/relationships/chartStyle" Target="style18.xml"/><Relationship Id="rId2" Type="http://schemas.microsoft.com/office/2011/relationships/chartColorStyle" Target="colors18.xml"/><Relationship Id="rId3" Type="http://schemas.openxmlformats.org/officeDocument/2006/relationships/oleObject" TargetMode="External" Target="file:////Users\iffetiyigunmeydanli\Documents\COLLABORATION\tu&#776;siad\Ar-Ge%20Liderleri%20Forumu_%20Anket%20Cevaplar&#305;_iffet_kasim25.xlsx"/></Relationships>
</file>

<file path=ppt/charts/_rels/chart17.xml.rels><Relationships xmlns="http://schemas.openxmlformats.org/package/2006/relationships"><Relationship Id="rId1" Type="http://schemas.microsoft.com/office/2011/relationships/chartStyle" Target="style19.xml"/><Relationship Id="rId2" Type="http://schemas.microsoft.com/office/2011/relationships/chartColorStyle" Target="colors19.xml"/><Relationship Id="rId3" Type="http://schemas.openxmlformats.org/officeDocument/2006/relationships/themeOverride" Target="../theme/themeOverride13.xml"/><Relationship Id="rId4" Type="http://schemas.openxmlformats.org/officeDocument/2006/relationships/oleObject" TargetMode="External" Target="file:////Users\iffetiyigunmeydanli\Documents\COLLABORATION\tu&#776;siad\Ar-Ge%20Liderleri%20Forumu_%20Anket%20Cevaplar&#305;_iffet_kasim25.xlsx"/></Relationships>
</file>

<file path=ppt/charts/_rels/chart18.xml.rels><Relationships xmlns="http://schemas.openxmlformats.org/package/2006/relationships"><Relationship Id="rId1" Type="http://schemas.microsoft.com/office/2011/relationships/chartStyle" Target="style20.xml"/><Relationship Id="rId2" Type="http://schemas.microsoft.com/office/2011/relationships/chartColorStyle" Target="colors20.xml"/><Relationship Id="rId3" Type="http://schemas.openxmlformats.org/officeDocument/2006/relationships/oleObject" TargetMode="External" Target="file:////Users\iffetiyigunmeydanli\Documents\COLLABORATION\tu&#776;siad\Ar-Ge%20Liderleri%20Forumu_%20Anket%20Cevaplar&#305;_iffet_kasim25.xlsx"/></Relationships>
</file>

<file path=ppt/charts/_rels/chart19.xml.rels><Relationships xmlns="http://schemas.openxmlformats.org/package/2006/relationships"><Relationship Id="rId1" Type="http://schemas.microsoft.com/office/2011/relationships/chartStyle" Target="style21.xml"/><Relationship Id="rId2" Type="http://schemas.microsoft.com/office/2011/relationships/chartColorStyle" Target="colors21.xml"/><Relationship Id="rId3" Type="http://schemas.openxmlformats.org/officeDocument/2006/relationships/oleObject" TargetMode="External" Target="file:////Users\iffetiyigunmeydanli\Documents\COLLABORATION\tu&#776;siad\Ar-Ge%20Liderleri%20Forumu_%20Anket%20Cevaplar&#305;_iffet_kasim25.xlsx"/></Relationships>
</file>

<file path=ppt/charts/_rels/chart20.xml.rels><Relationships xmlns="http://schemas.openxmlformats.org/package/2006/relationships"><Relationship Id="rId1" Type="http://schemas.microsoft.com/office/2011/relationships/chartStyle" Target="style22.xml"/><Relationship Id="rId2" Type="http://schemas.microsoft.com/office/2011/relationships/chartColorStyle" Target="colors22.xml"/><Relationship Id="rId3" Type="http://schemas.openxmlformats.org/officeDocument/2006/relationships/oleObject" TargetMode="External" Target="file:////Users\iffetiyigunmeydanli\Documents\COLLABORATION\tu&#776;siad\mentimeter.xlsx"/></Relationships>
</file>

<file path=ppt/charts/_rels/chart21.xml.rels><Relationships xmlns="http://schemas.openxmlformats.org/package/2006/relationships"><Relationship Id="rId1" Type="http://schemas.microsoft.com/office/2011/relationships/chartStyle" Target="style23.xml"/><Relationship Id="rId2" Type="http://schemas.microsoft.com/office/2011/relationships/chartColorStyle" Target="colors23.xml"/><Relationship Id="rId3" Type="http://schemas.openxmlformats.org/officeDocument/2006/relationships/oleObject" TargetMode="External" Target="file:////Users\iffetiyigunmeydanli\Documents\COLLABORATION\tu&#776;siad\Ar-Ge%20Liderleri%20Forumu_%20Anket%20Cevaplar&#305;_iffet_kasim25.xlsx"/></Relationships>
</file>

<file path=ppt/charts/_rels/chart22.xml.rels><Relationships xmlns="http://schemas.openxmlformats.org/package/2006/relationships"><Relationship Id="rId1" Type="http://schemas.microsoft.com/office/2011/relationships/chartStyle" Target="style24.xml"/><Relationship Id="rId2" Type="http://schemas.microsoft.com/office/2011/relationships/chartColorStyle" Target="colors24.xml"/><Relationship Id="rId3" Type="http://schemas.openxmlformats.org/officeDocument/2006/relationships/oleObject" TargetMode="External" Target="file:////Users\iffetiyigunmeydanli\Documents\COLLABORATION\tu&#776;siad\mentimeter.xlsx"/></Relationships>
</file>

<file path=ppt/charts/_rels/chart23.xml.rels><Relationships xmlns="http://schemas.openxmlformats.org/package/2006/relationships"><Relationship Id="rId1" Type="http://schemas.microsoft.com/office/2011/relationships/chartStyle" Target="style25.xml"/><Relationship Id="rId2" Type="http://schemas.microsoft.com/office/2011/relationships/chartColorStyle" Target="colors25.xml"/><Relationship Id="rId3" Type="http://schemas.openxmlformats.org/officeDocument/2006/relationships/themeOverride" Target="../theme/themeOverride14.xml"/><Relationship Id="rId4" Type="http://schemas.openxmlformats.org/officeDocument/2006/relationships/oleObject" TargetMode="External" Target="file:////Users\iffetiyigunmeydanli\Documents\COLLABORATION\tu&#776;siad\mentimeter.xlsx"/></Relationships>
</file>

<file path=ppt/charts/_rels/chart24.xml.rels><Relationships xmlns="http://schemas.openxmlformats.org/package/2006/relationships"><Relationship Id="rId1" Type="http://schemas.microsoft.com/office/2011/relationships/chartStyle" Target="style26.xml"/><Relationship Id="rId2" Type="http://schemas.microsoft.com/office/2011/relationships/chartColorStyle" Target="colors26.xml"/><Relationship Id="rId3" Type="http://schemas.openxmlformats.org/officeDocument/2006/relationships/oleObject" TargetMode="External" Target="file:////Users\iffetiyigunmeydanli\Documents\COLLABORATION\tu&#776;siad\mentimeter.xlsx"/></Relationships>
</file>

<file path=ppt/charts/_rels/chart25.xml.rels><Relationships xmlns="http://schemas.openxmlformats.org/package/2006/relationships"><Relationship Id="rId1" Type="http://schemas.microsoft.com/office/2011/relationships/chartStyle" Target="style27.xml"/><Relationship Id="rId2" Type="http://schemas.microsoft.com/office/2011/relationships/chartColorStyle" Target="colors27.xml"/><Relationship Id="rId3" Type="http://schemas.openxmlformats.org/officeDocument/2006/relationships/oleObject" TargetMode="External" Target="file:////Users\iffetiyigunmeydanli\Documents\COLLABORATION\tu&#776;siad\mentimeter.xlsx"/></Relationships>
</file>

<file path=ppt/charts/_rels/chartEx1.xml.rels><Relationships xmlns="http://schemas.openxmlformats.org/package/2006/relationships"><Relationship Id="rId1" Type="http://schemas.openxmlformats.org/officeDocument/2006/relationships/oleObject" TargetMode="External" Target="https://arcelik-my.sharepoint.com/personal/ar903634_arcelik_com/Documents/TUSIAD/20251016_TUSIAD_ArGe_Liderleri_Etkinligi/Istatistikler_ArGe_AGTM_Horizon/20251209_AGM_Adetleri.xlsx"/><Relationship Id="rId2" Type="http://schemas.microsoft.com/office/2011/relationships/chartStyle" Target="style2.xml"/><Relationship Id="rId3" Type="http://schemas.microsoft.com/office/2011/relationships/chartColorStyle" Target="colors2.xml"/><Relationship Id="rId4" Type="http://schemas.openxmlformats.org/officeDocument/2006/relationships/themeOverride" Target="../theme/themeOverride1.xml"/></Relationships>
</file>

<file path=ppt/charts/_rels/chartEx2.xml.rels><Relationships xmlns="http://schemas.openxmlformats.org/package/2006/relationships"><Relationship Id="rId1" Type="http://schemas.openxmlformats.org/officeDocument/2006/relationships/oleObject" TargetMode="External" Target="https://arcelik-my.sharepoint.com/personal/ar903634_arcelik_com/Documents/TUSIAD/20251016_TUSIAD_ArGe_Liderleri_Etkinligi/Istatistikler_ArGe_AGTM_Horizon/20251209_Tasarim_Merkezi_Adetleri.xlsx"/><Relationship Id="rId2" Type="http://schemas.microsoft.com/office/2011/relationships/chartStyle" Target="style4.xml"/><Relationship Id="rId3" Type="http://schemas.microsoft.com/office/2011/relationships/chartColorStyle" Target="colors4.xml"/><Relationship Id="rId4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081155990959545"/>
          <c:y val="2.9209315491594182E-2"/>
          <c:w val="0.88394075616805434"/>
          <c:h val="0.81813301575975628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Sheet1!$D$3</c:f>
              <c:strCache>
                <c:ptCount val="1"/>
                <c:pt idx="0">
                  <c:v>R&amp;D Centers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1"/>
              <c:layout>
                <c:manualLayout>
                  <c:x val="8.8919239159379448E-3"/>
                  <c:y val="1.454266212372680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CB3-4637-AA6B-014F5BB7FC9B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CB3-4637-AA6B-014F5BB7FC9B}"/>
                </c:ext>
              </c:extLst>
            </c:dLbl>
            <c:dLbl>
              <c:idx val="3"/>
              <c:layout>
                <c:manualLayout>
                  <c:x val="0"/>
                  <c:y val="4.766934123618603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CB3-4637-AA6B-014F5BB7FC9B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FCB3-4637-AA6B-014F5BB7FC9B}"/>
                </c:ext>
              </c:extLst>
            </c:dLbl>
            <c:dLbl>
              <c:idx val="5"/>
              <c:layout>
                <c:manualLayout>
                  <c:x val="0"/>
                  <c:y val="1.480298789124868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FCB3-4637-AA6B-014F5BB7FC9B}"/>
                </c:ext>
              </c:extLst>
            </c:dLbl>
            <c:dLbl>
              <c:idx val="6"/>
              <c:layout>
                <c:manualLayout>
                  <c:x val="2.9639746386459819E-3"/>
                  <c:y val="1.0449061948975249E-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FCB3-4637-AA6B-014F5BB7FC9B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FCB3-4637-AA6B-014F5BB7FC9B}"/>
                </c:ext>
              </c:extLst>
            </c:dLbl>
            <c:dLbl>
              <c:idx val="8"/>
              <c:layout>
                <c:manualLayout>
                  <c:x val="2.9639746386459272E-3"/>
                  <c:y val="2.153587698931898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FCB3-4637-AA6B-014F5BB7FC9B}"/>
                </c:ext>
              </c:extLst>
            </c:dLbl>
            <c:dLbl>
              <c:idx val="9"/>
              <c:layout>
                <c:manualLayout>
                  <c:x val="-1.0867781462829756E-16"/>
                  <c:y val="7.579173037816994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CB3-4637-AA6B-014F5BB7FC9B}"/>
                </c:ext>
              </c:extLst>
            </c:dLbl>
            <c:dLbl>
              <c:idx val="10"/>
              <c:layout>
                <c:manualLayout>
                  <c:x val="2.963974638645873E-3"/>
                  <c:y val="1.90190943095399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CB3-4637-AA6B-014F5BB7FC9B}"/>
                </c:ext>
              </c:extLst>
            </c:dLbl>
            <c:dLbl>
              <c:idx val="11"/>
              <c:layout>
                <c:manualLayout>
                  <c:x val="-1.0867781462829756E-16"/>
                  <c:y val="2.473905494540139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CB3-4637-AA6B-014F5BB7FC9B}"/>
                </c:ext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CB3-4637-AA6B-014F5BB7FC9B}"/>
                </c:ext>
              </c:extLst>
            </c:dLbl>
            <c:dLbl>
              <c:idx val="1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CB3-4637-AA6B-014F5BB7FC9B}"/>
                </c:ext>
              </c:extLst>
            </c:dLbl>
            <c:dLbl>
              <c:idx val="14"/>
              <c:layout>
                <c:manualLayout>
                  <c:x val="5.9279492772918545E-3"/>
                  <c:y val="1.901909430953992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CB3-4637-AA6B-014F5BB7FC9B}"/>
                </c:ext>
              </c:extLst>
            </c:dLbl>
            <c:dLbl>
              <c:idx val="1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CB3-4637-AA6B-014F5BB7FC9B}"/>
                </c:ext>
              </c:extLst>
            </c:dLbl>
            <c:dLbl>
              <c:idx val="1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CB3-4637-AA6B-014F5BB7FC9B}"/>
                </c:ext>
              </c:extLst>
            </c:dLbl>
            <c:dLbl>
              <c:idx val="17"/>
              <c:layout>
                <c:manualLayout>
                  <c:x val="0"/>
                  <c:y val="7.57917303781703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CB3-4637-AA6B-014F5BB7FC9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Sheet1!$C$4:$C$21</c:f>
              <c:numCache>
                <c:formatCode>General</c:formatCode>
                <c:ptCount val="1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Sheet1!$D$4:$D$21</c:f>
              <c:numCache>
                <c:formatCode>General</c:formatCode>
                <c:ptCount val="18"/>
                <c:pt idx="0">
                  <c:v>20</c:v>
                </c:pt>
                <c:pt idx="1">
                  <c:v>62</c:v>
                </c:pt>
                <c:pt idx="2">
                  <c:v>82</c:v>
                </c:pt>
                <c:pt idx="3">
                  <c:v>110</c:v>
                </c:pt>
                <c:pt idx="4">
                  <c:v>139</c:v>
                </c:pt>
                <c:pt idx="5">
                  <c:v>152</c:v>
                </c:pt>
                <c:pt idx="6">
                  <c:v>168</c:v>
                </c:pt>
                <c:pt idx="7">
                  <c:v>232</c:v>
                </c:pt>
                <c:pt idx="8">
                  <c:v>334</c:v>
                </c:pt>
                <c:pt idx="9">
                  <c:v>770</c:v>
                </c:pt>
                <c:pt idx="10" formatCode="#,##0">
                  <c:v>1086</c:v>
                </c:pt>
                <c:pt idx="11" formatCode="#,##0">
                  <c:v>1225</c:v>
                </c:pt>
                <c:pt idx="12" formatCode="#,##0">
                  <c:v>1226</c:v>
                </c:pt>
                <c:pt idx="13" formatCode="#,##0">
                  <c:v>1244</c:v>
                </c:pt>
                <c:pt idx="14" formatCode="#,##0">
                  <c:v>1256</c:v>
                </c:pt>
                <c:pt idx="15" formatCode="#,##0">
                  <c:v>1257</c:v>
                </c:pt>
                <c:pt idx="16" formatCode="#,##0">
                  <c:v>1340</c:v>
                </c:pt>
                <c:pt idx="17" formatCode="#,##0">
                  <c:v>1361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B3-4637-AA6B-014F5BB7FC9B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2084393024"/>
        <c:axId val="2084388224"/>
      </c:barChart>
      <c:catAx>
        <c:axId val="2084393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900000" spcFirstLastPara="1" vertOverflow="ellipsis" wrap="square" anchor="ctr" anchorCtr="1"/>
          <a:lstStyle/>
          <a:p>
            <a:pPr>
              <a:defRPr sz="6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84388224"/>
        <c:crosses val="autoZero"/>
        <c:auto val="1"/>
        <c:lblAlgn val="ctr"/>
        <c:lblOffset val="100"/>
        <c:noMultiLvlLbl val="0"/>
      </c:catAx>
      <c:valAx>
        <c:axId val="2084388224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0843930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sz="600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5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5C04-46F8-AD40-0E1474D4A3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Sheet1!$E$4:$E$13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Sheet1!$F$4:$F$13</c:f>
              <c:numCache>
                <c:formatCode>General</c:formatCode>
                <c:ptCount val="10"/>
                <c:pt idx="0">
                  <c:v>6</c:v>
                </c:pt>
                <c:pt idx="1">
                  <c:v>86</c:v>
                </c:pt>
                <c:pt idx="2">
                  <c:v>181</c:v>
                </c:pt>
                <c:pt idx="3">
                  <c:v>226</c:v>
                </c:pt>
                <c:pt idx="4">
                  <c:v>253</c:v>
                </c:pt>
                <c:pt idx="5">
                  <c:v>263</c:v>
                </c:pt>
                <c:pt idx="6">
                  <c:v>270</c:v>
                </c:pt>
                <c:pt idx="7">
                  <c:v>295</c:v>
                </c:pt>
                <c:pt idx="8">
                  <c:v>319</c:v>
                </c:pt>
                <c:pt idx="9">
                  <c:v>343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04-46F8-AD40-0E1474D4A3B6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390821823"/>
        <c:axId val="1390822303"/>
      </c:barChart>
      <c:catAx>
        <c:axId val="13908218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900000" spcFirstLastPara="1" vertOverflow="ellipsis" wrap="square" anchor="ctr" anchorCtr="1"/>
          <a:lstStyle/>
          <a:p>
            <a:pPr>
              <a:defRPr sz="105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390822303"/>
        <c:crosses val="autoZero"/>
        <c:auto val="1"/>
        <c:lblAlgn val="ctr"/>
        <c:lblOffset val="100"/>
        <c:noMultiLvlLbl val="0"/>
      </c:catAx>
      <c:valAx>
        <c:axId val="1390822303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390821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sz="1050"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'Sheet 1'!$A$10</c:f>
              <c:strCache>
                <c:ptCount val="1"/>
                <c:pt idx="0">
                  <c:v>AB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'Sheet 1'!$B$9:$F$9</c:f>
              <c:strCache>
                <c:ptCount val="5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'Sheet 1'!$B$10:$F$10</c:f>
              <c:numCache>
                <c:formatCode>#,##0.##########</c:formatCode>
                <c:ptCount val="5"/>
                <c:pt idx="0">
                  <c:v>2.2799999999999998</c:v>
                </c:pt>
                <c:pt idx="1">
                  <c:v>2.2400000000000002</c:v>
                </c:pt>
                <c:pt idx="2">
                  <c:v>2.2200000000000002</c:v>
                </c:pt>
                <c:pt idx="3">
                  <c:v>2.2599999999999998</c:v>
                </c:pt>
                <c:pt idx="4">
                  <c:v>2.2400000000000002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D57-4EDB-8275-3D506285751F}"/>
            </c:ext>
          </c:extLst>
        </c:ser>
        <c:ser>
          <c:idx val="1"/>
          <c:order val="1"/>
          <c:tx>
            <c:strRef>
              <c:f>'Sheet 1'!$A$11</c:f>
              <c:strCache>
                <c:ptCount val="1"/>
                <c:pt idx="0">
                  <c:v>ABD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'Sheet 1'!$B$9:$F$9</c:f>
              <c:strCache>
                <c:ptCount val="5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'Sheet 1'!$B$11:$F$11</c:f>
              <c:numCache>
                <c:formatCode>#,##0.##########</c:formatCode>
                <c:ptCount val="5"/>
                <c:pt idx="0">
                  <c:v>3.42</c:v>
                </c:pt>
                <c:pt idx="1">
                  <c:v>3.47</c:v>
                </c:pt>
                <c:pt idx="2">
                  <c:v>3.49</c:v>
                </c:pt>
                <c:pt idx="3">
                  <c:v>3.45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D57-4EDB-8275-3D506285751F}"/>
            </c:ext>
          </c:extLst>
        </c:ser>
        <c:ser>
          <c:idx val="2"/>
          <c:order val="2"/>
          <c:tx>
            <c:strRef>
              <c:f>'Sheet 1'!$A$12</c:f>
              <c:strCache>
                <c:ptCount val="1"/>
                <c:pt idx="0">
                  <c:v>Çin</c:v>
                </c:pt>
              </c:strCache>
            </c:strRef>
          </c:tx>
          <c:spPr>
            <a:ln w="317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3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'Sheet 1'!$B$9:$F$9</c:f>
              <c:strCache>
                <c:ptCount val="5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'Sheet 1'!$B$12:$F$12</c:f>
              <c:numCache>
                <c:formatCode>#,##0.##########</c:formatCode>
                <c:ptCount val="5"/>
                <c:pt idx="0">
                  <c:v>2.36</c:v>
                </c:pt>
                <c:pt idx="1">
                  <c:v>2.38</c:v>
                </c:pt>
                <c:pt idx="2">
                  <c:v>2.4900000000000002</c:v>
                </c:pt>
                <c:pt idx="3">
                  <c:v>2.58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D57-4EDB-8275-3D506285751F}"/>
            </c:ext>
          </c:extLst>
        </c:ser>
        <c:ser>
          <c:idx val="3"/>
          <c:order val="3"/>
          <c:tx>
            <c:strRef>
              <c:f>'Sheet 1'!$A$13</c:f>
              <c:strCache>
                <c:ptCount val="1"/>
                <c:pt idx="0">
                  <c:v>Japonya</c:v>
                </c:pt>
              </c:strCache>
            </c:strRef>
          </c:tx>
          <c:spPr>
            <a:ln w="317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4"/>
              </a:solidFill>
              <a:ln>
                <a:noFill/>
              </a:ln>
              <a:effectLst/>
            </c:spPr>
          </c:marker>
          <c:dLbls>
            <c:delete val="1"/>
          </c:dLbls>
          <c:cat>
            <c:strRef>
              <c:f>'Sheet 1'!$B$9:$F$9</c:f>
              <c:strCache>
                <c:ptCount val="5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'Sheet 1'!$B$13:$F$13</c:f>
              <c:numCache>
                <c:formatCode>#,##0.##########</c:formatCode>
                <c:ptCount val="5"/>
                <c:pt idx="0">
                  <c:v>3.27</c:v>
                </c:pt>
                <c:pt idx="1">
                  <c:v>3.27</c:v>
                </c:pt>
                <c:pt idx="2">
                  <c:v>3.4</c:v>
                </c:pt>
                <c:pt idx="3">
                  <c:v>3.44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2D57-4EDB-8275-3D506285751F}"/>
            </c:ext>
          </c:extLst>
        </c:ser>
        <c:ser>
          <c:idx val="4"/>
          <c:order val="4"/>
          <c:tx>
            <c:strRef>
              <c:f>'Sheet 1'!$A$14</c:f>
              <c:strCache>
                <c:ptCount val="1"/>
                <c:pt idx="0">
                  <c:v>Güney Kore</c:v>
                </c:pt>
              </c:strCache>
            </c:strRef>
          </c:tx>
          <c:spPr>
            <a:ln w="31750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5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'Sheet 1'!$B$9:$F$9</c:f>
              <c:strCache>
                <c:ptCount val="5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'Sheet 1'!$B$14:$F$14</c:f>
              <c:numCache>
                <c:formatCode>#,##0.##########</c:formatCode>
                <c:ptCount val="5"/>
                <c:pt idx="0">
                  <c:v>4.5199999999999996</c:v>
                </c:pt>
                <c:pt idx="1">
                  <c:v>4.5999999999999996</c:v>
                </c:pt>
                <c:pt idx="2">
                  <c:v>4.8499999999999996</c:v>
                </c:pt>
                <c:pt idx="3">
                  <c:v>4.96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2D57-4EDB-8275-3D506285751F}"/>
            </c:ext>
          </c:extLst>
        </c:ser>
        <c:ser>
          <c:idx val="5"/>
          <c:order val="5"/>
          <c:tx>
            <c:strRef>
              <c:f>'Sheet 1'!$A$15</c:f>
              <c:strCache>
                <c:ptCount val="1"/>
                <c:pt idx="0">
                  <c:v>Turkiye</c:v>
                </c:pt>
              </c:strCache>
            </c:strRef>
          </c:tx>
          <c:spPr>
            <a:ln w="317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rgbClr val="FF0000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'Sheet 1'!$B$9:$F$9</c:f>
              <c:strCache>
                <c:ptCount val="5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strCache>
            </c:strRef>
          </c:cat>
          <c:val>
            <c:numRef>
              <c:f>'Sheet 1'!$B$15:$F$15</c:f>
              <c:numCache>
                <c:formatCode>#,##0.00</c:formatCode>
                <c:ptCount val="5"/>
                <c:pt idx="0">
                  <c:v>1.37</c:v>
                </c:pt>
                <c:pt idx="1">
                  <c:v>1.4</c:v>
                </c:pt>
                <c:pt idx="2">
                  <c:v>1.32</c:v>
                </c:pt>
                <c:pt idx="3">
                  <c:v>1.42</c:v>
                </c:pt>
                <c:pt idx="4">
                  <c:v>1.46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2D57-4EDB-8275-3D506285751F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028642911"/>
        <c:axId val="1028649151"/>
      </c:lineChart>
      <c:catAx>
        <c:axId val="102864291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028649151"/>
        <c:crossesAt val="0"/>
        <c:auto val="1"/>
        <c:lblAlgn val="ctr"/>
        <c:lblOffset val="100"/>
        <c:noMultiLvlLbl val="0"/>
      </c:catAx>
      <c:valAx>
        <c:axId val="1028649151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#,##0.00" sourceLinked="0"/>
        <c:majorTickMark val="none"/>
        <c:minorTickMark val="none"/>
        <c:tickLblPos val="nextTo"/>
        <c:crossAx val="102864291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Table!$B$73</c:f>
              <c:strCache>
                <c:ptCount val="1"/>
                <c:pt idx="0">
                  <c:v>Çin</c:v>
                </c:pt>
              </c:strCache>
            </c:strRef>
          </c:tx>
          <c:spPr>
            <a:ln w="31750" cap="rnd">
              <a:solidFill>
                <a:srgbClr val="3C5E4F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rgbClr val="3C5E4F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Table!$C$72:$K$72</c:f>
              <c:strCache>
                <c:ptCount val="9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</c:strCache>
            </c:strRef>
          </c:cat>
          <c:val>
            <c:numRef>
              <c:f>Table!$C$73:$K$73</c:f>
              <c:numCache>
                <c:formatCode>0.00</c:formatCode>
                <c:ptCount val="9"/>
                <c:pt idx="0">
                  <c:v>11.733275114866725</c:v>
                </c:pt>
                <c:pt idx="1">
                  <c:v>12.193313109332104</c:v>
                </c:pt>
                <c:pt idx="2">
                  <c:v>12.465431183592784</c:v>
                </c:pt>
                <c:pt idx="3">
                  <c:v>13.303122415808835</c:v>
                </c:pt>
                <c:pt idx="4">
                  <c:v>14.984672650231399</c:v>
                </c:pt>
                <c:pt idx="5">
                  <c:v>16.165643823967116</c:v>
                </c:pt>
                <c:pt idx="6">
                  <c:v>17.031843156135828</c:v>
                </c:pt>
                <c:pt idx="7">
                  <c:v>18.674690459751801</c:v>
                </c:pt>
                <c:pt idx="8">
                  <c:v>21.275119620616568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5CA-4514-B307-762679EA39F6}"/>
            </c:ext>
          </c:extLst>
        </c:ser>
        <c:ser>
          <c:idx val="1"/>
          <c:order val="1"/>
          <c:tx>
            <c:strRef>
              <c:f>Table!$B$74</c:f>
              <c:strCache>
                <c:ptCount val="1"/>
                <c:pt idx="0">
                  <c:v>Almanya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Table!$C$72:$K$72</c:f>
              <c:strCache>
                <c:ptCount val="9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</c:strCache>
            </c:strRef>
          </c:cat>
          <c:val>
            <c:numRef>
              <c:f>Table!$C$74:$K$74</c:f>
              <c:numCache>
                <c:formatCode>0.00</c:formatCode>
                <c:ptCount val="9"/>
                <c:pt idx="0">
                  <c:v>47.496400603521181</c:v>
                </c:pt>
                <c:pt idx="1">
                  <c:v>48.525981640334706</c:v>
                </c:pt>
                <c:pt idx="2">
                  <c:v>50.766056092864339</c:v>
                </c:pt>
                <c:pt idx="3">
                  <c:v>52.310589869353144</c:v>
                </c:pt>
                <c:pt idx="4">
                  <c:v>54.240125655888882</c:v>
                </c:pt>
                <c:pt idx="5">
                  <c:v>54.207705448395316</c:v>
                </c:pt>
                <c:pt idx="6">
                  <c:v>55.488793594332655</c:v>
                </c:pt>
                <c:pt idx="7">
                  <c:v>57.997933959867886</c:v>
                </c:pt>
                <c:pt idx="8">
                  <c:v>59.613174777889178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5CA-4514-B307-762679EA39F6}"/>
            </c:ext>
          </c:extLst>
        </c:ser>
        <c:ser>
          <c:idx val="2"/>
          <c:order val="2"/>
          <c:tx>
            <c:strRef>
              <c:f>Table!$B$75</c:f>
              <c:strCache>
                <c:ptCount val="1"/>
                <c:pt idx="0">
                  <c:v>Kore</c:v>
                </c:pt>
              </c:strCache>
            </c:strRef>
          </c:tx>
          <c:spPr>
            <a:ln w="31750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rgbClr val="660066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Table!$C$72:$K$72</c:f>
              <c:strCache>
                <c:ptCount val="9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</c:strCache>
            </c:strRef>
          </c:cat>
          <c:val>
            <c:numRef>
              <c:f>Table!$C$75:$K$75</c:f>
              <c:numCache>
                <c:formatCode>0.00</c:formatCode>
                <c:ptCount val="9"/>
                <c:pt idx="0">
                  <c:v>69.871147763811265</c:v>
                </c:pt>
                <c:pt idx="1">
                  <c:v>70.540224753490506</c:v>
                </c:pt>
                <c:pt idx="2">
                  <c:v>74.58840082877758</c:v>
                </c:pt>
                <c:pt idx="3">
                  <c:v>79.164486022289637</c:v>
                </c:pt>
                <c:pt idx="4">
                  <c:v>83.201291873465735</c:v>
                </c:pt>
                <c:pt idx="5">
                  <c:v>86.182729036340774</c:v>
                </c:pt>
                <c:pt idx="6">
                  <c:v>90.927623520078086</c:v>
                </c:pt>
                <c:pt idx="7">
                  <c:v>94.590567482719891</c:v>
                </c:pt>
                <c:pt idx="8">
                  <c:v>94.803925053573479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5CA-4514-B307-762679EA39F6}"/>
            </c:ext>
          </c:extLst>
        </c:ser>
        <c:ser>
          <c:idx val="3"/>
          <c:order val="3"/>
          <c:tx>
            <c:strRef>
              <c:f>Table!$B$76</c:f>
              <c:strCache>
                <c:ptCount val="1"/>
                <c:pt idx="0">
                  <c:v>Turkiye</c:v>
                </c:pt>
              </c:strCache>
            </c:strRef>
          </c:tx>
          <c:spPr>
            <a:ln w="317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rgbClr val="FF0000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Table!$C$72:$K$72</c:f>
              <c:strCache>
                <c:ptCount val="9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</c:strCache>
            </c:strRef>
          </c:cat>
          <c:val>
            <c:numRef>
              <c:f>Table!$C$76:$K$76</c:f>
              <c:numCache>
                <c:formatCode>0.00</c:formatCode>
                <c:ptCount val="9"/>
                <c:pt idx="0">
                  <c:v>11.47772254686773</c:v>
                </c:pt>
                <c:pt idx="1">
                  <c:v>12.914307761846855</c:v>
                </c:pt>
                <c:pt idx="2">
                  <c:v>14.556104191643518</c:v>
                </c:pt>
                <c:pt idx="3">
                  <c:v>16.331355637763949</c:v>
                </c:pt>
                <c:pt idx="4">
                  <c:v>17.875999159112727</c:v>
                </c:pt>
                <c:pt idx="5">
                  <c:v>20.205869951170886</c:v>
                </c:pt>
                <c:pt idx="6">
                  <c:v>22.69507864766409</c:v>
                </c:pt>
                <c:pt idx="7">
                  <c:v>25.360699063083295</c:v>
                </c:pt>
                <c:pt idx="8">
                  <c:v>27.017918871471306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5CA-4514-B307-762679EA39F6}"/>
            </c:ext>
          </c:extLst>
        </c:ser>
        <c:ser>
          <c:idx val="4"/>
          <c:order val="4"/>
          <c:tx>
            <c:strRef>
              <c:f>Table!$B$77</c:f>
              <c:strCache>
                <c:ptCount val="1"/>
                <c:pt idx="0">
                  <c:v>ABD</c:v>
                </c:pt>
              </c:strCache>
            </c:strRef>
          </c:tx>
          <c:spPr>
            <a:ln w="31750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rgbClr val="FFC000"/>
              </a:solidFill>
              <a:ln>
                <a:solidFill>
                  <a:srgbClr val="FFC00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Table!$C$72:$K$72</c:f>
              <c:strCache>
                <c:ptCount val="9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</c:strCache>
            </c:strRef>
          </c:cat>
          <c:val>
            <c:numRef>
              <c:f>Table!$C$77:$K$77</c:f>
              <c:numCache>
                <c:formatCode>0.00</c:formatCode>
                <c:ptCount val="9"/>
                <c:pt idx="0">
                  <c:v>39.84188477582444</c:v>
                </c:pt>
                <c:pt idx="1">
                  <c:v>39.364169982032557</c:v>
                </c:pt>
                <c:pt idx="2">
                  <c:v>40.713767009123764</c:v>
                </c:pt>
                <c:pt idx="3">
                  <c:v>43.904954864992263</c:v>
                </c:pt>
                <c:pt idx="4">
                  <c:v>44.493559047325455</c:v>
                </c:pt>
                <c:pt idx="5">
                  <c:v>46.72003586368831</c:v>
                </c:pt>
                <c:pt idx="6">
                  <c:v>50.133690400739823</c:v>
                </c:pt>
                <c:pt idx="7">
                  <c:v>50.34696988064281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E5CA-4514-B307-762679EA39F6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150069744"/>
        <c:axId val="1150072144"/>
      </c:lineChart>
      <c:catAx>
        <c:axId val="1150069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150072144"/>
        <c:crosses val="autoZero"/>
        <c:auto val="1"/>
        <c:lblAlgn val="ctr"/>
        <c:lblOffset val="100"/>
        <c:noMultiLvlLbl val="0"/>
      </c:catAx>
      <c:valAx>
        <c:axId val="1150072144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crossAx val="11500697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1"/>
          <c:order val="0"/>
          <c:tx>
            <c:strRef>
              <c:f>Sheet1!$D$13</c:f>
              <c:strCache>
                <c:ptCount val="1"/>
                <c:pt idx="0">
                  <c:v>Yüksek Tekn.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Sheet1!$E$12:$P$12</c:f>
              <c:numCache>
                <c:formatCode>General</c:formatCode>
                <c:ptCount val="12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</c:numCache>
            </c:numRef>
          </c:cat>
          <c:val>
            <c:numRef>
              <c:f>Sheet1!$E$13:$P$13</c:f>
              <c:numCache>
                <c:formatCode>0.00%</c:formatCode>
                <c:ptCount val="12"/>
                <c:pt idx="0">
                  <c:v>3.3878521201488418E-2</c:v>
                </c:pt>
                <c:pt idx="1">
                  <c:v>3.4112994196713736E-2</c:v>
                </c:pt>
                <c:pt idx="2">
                  <c:v>3.6453605178956766E-2</c:v>
                </c:pt>
                <c:pt idx="3">
                  <c:v>3.5038233049515914E-2</c:v>
                </c:pt>
                <c:pt idx="4">
                  <c:v>3.8779920890592505E-2</c:v>
                </c:pt>
                <c:pt idx="5">
                  <c:v>3.4998669252119689E-2</c:v>
                </c:pt>
                <c:pt idx="6">
                  <c:v>3.5036999398431246E-2</c:v>
                </c:pt>
                <c:pt idx="7">
                  <c:v>3.4446711504068112E-2</c:v>
                </c:pt>
                <c:pt idx="8">
                  <c:v>3.0308868515899232E-2</c:v>
                </c:pt>
                <c:pt idx="9">
                  <c:v>3.0863889374235579E-2</c:v>
                </c:pt>
                <c:pt idx="10">
                  <c:v>3.7880045140732871E-2</c:v>
                </c:pt>
                <c:pt idx="11">
                  <c:v>3.5999999999999997E-2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D6C-4752-AD72-8B4F6145EE81}"/>
            </c:ext>
          </c:extLst>
        </c:ser>
        <c:ser>
          <c:idx val="2"/>
          <c:order val="1"/>
          <c:tx>
            <c:strRef>
              <c:f>Sheet1!$D$14</c:f>
              <c:strCache>
                <c:ptCount val="1"/>
                <c:pt idx="0">
                  <c:v>Orta Yüksek Tekn.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numRef>
              <c:f>Sheet1!$E$12:$P$12</c:f>
              <c:numCache>
                <c:formatCode>General</c:formatCode>
                <c:ptCount val="12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</c:numCache>
            </c:numRef>
          </c:cat>
          <c:val>
            <c:numRef>
              <c:f>Sheet1!$E$14:$P$14</c:f>
              <c:numCache>
                <c:formatCode>0.00%</c:formatCode>
                <c:ptCount val="12"/>
                <c:pt idx="0">
                  <c:v>0.31508651791904241</c:v>
                </c:pt>
                <c:pt idx="1">
                  <c:v>0.31610242052759618</c:v>
                </c:pt>
                <c:pt idx="2">
                  <c:v>0.31791799985117941</c:v>
                </c:pt>
                <c:pt idx="3">
                  <c:v>0.33100393553503821</c:v>
                </c:pt>
                <c:pt idx="4">
                  <c:v>0.3457026736804904</c:v>
                </c:pt>
                <c:pt idx="5">
                  <c:v>0.36359200537368669</c:v>
                </c:pt>
                <c:pt idx="6">
                  <c:v>0.36379724212850212</c:v>
                </c:pt>
                <c:pt idx="7">
                  <c:v>0.36096627119071012</c:v>
                </c:pt>
                <c:pt idx="8">
                  <c:v>0.33367479758844787</c:v>
                </c:pt>
                <c:pt idx="9">
                  <c:v>0.33801346213047784</c:v>
                </c:pt>
                <c:pt idx="10">
                  <c:v>0.36548642458842273</c:v>
                </c:pt>
                <c:pt idx="11">
                  <c:v>0.375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D6C-4752-AD72-8B4F6145EE81}"/>
            </c:ext>
          </c:extLst>
        </c:ser>
        <c:ser>
          <c:idx val="3"/>
          <c:order val="2"/>
          <c:tx>
            <c:strRef>
              <c:f>Sheet1!$D$15</c:f>
              <c:strCache>
                <c:ptCount val="1"/>
                <c:pt idx="0">
                  <c:v>Orta Düşük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numRef>
              <c:f>Sheet1!$E$12:$P$12</c:f>
              <c:numCache>
                <c:formatCode>General</c:formatCode>
                <c:ptCount val="12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</c:numCache>
            </c:numRef>
          </c:cat>
          <c:val>
            <c:numRef>
              <c:f>Sheet1!$E$15:$P$15</c:f>
              <c:numCache>
                <c:formatCode>0.00%</c:formatCode>
                <c:ptCount val="12"/>
                <c:pt idx="0">
                  <c:v>0.30651961685932172</c:v>
                </c:pt>
                <c:pt idx="1">
                  <c:v>0.29209421166365401</c:v>
                </c:pt>
                <c:pt idx="2">
                  <c:v>0.29537912047027309</c:v>
                </c:pt>
                <c:pt idx="3">
                  <c:v>0.28340341478743619</c:v>
                </c:pt>
                <c:pt idx="4">
                  <c:v>0.28268020497764001</c:v>
                </c:pt>
                <c:pt idx="5">
                  <c:v>0.27572462390530145</c:v>
                </c:pt>
                <c:pt idx="6">
                  <c:v>0.27364953655844271</c:v>
                </c:pt>
                <c:pt idx="7">
                  <c:v>0.27336960628731205</c:v>
                </c:pt>
                <c:pt idx="8">
                  <c:v>0.31055547462748284</c:v>
                </c:pt>
                <c:pt idx="9">
                  <c:v>0.30808143840118479</c:v>
                </c:pt>
                <c:pt idx="10">
                  <c:v>0.2877597251725969</c:v>
                </c:pt>
                <c:pt idx="11">
                  <c:v>0.28199999999999997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D6C-4752-AD72-8B4F6145EE81}"/>
            </c:ext>
          </c:extLst>
        </c:ser>
        <c:ser>
          <c:idx val="4"/>
          <c:order val="3"/>
          <c:tx>
            <c:strRef>
              <c:f>Sheet1!$D$16</c:f>
              <c:strCache>
                <c:ptCount val="1"/>
                <c:pt idx="0">
                  <c:v>Düşük Tekn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cat>
            <c:numRef>
              <c:f>Sheet1!$E$12:$P$12</c:f>
              <c:numCache>
                <c:formatCode>General</c:formatCode>
                <c:ptCount val="12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</c:numCache>
            </c:numRef>
          </c:cat>
          <c:val>
            <c:numRef>
              <c:f>Sheet1!$E$16:$P$16</c:f>
              <c:numCache>
                <c:formatCode>0.00%</c:formatCode>
                <c:ptCount val="12"/>
                <c:pt idx="0">
                  <c:v>0.34451534402014744</c:v>
                </c:pt>
                <c:pt idx="1">
                  <c:v>0.3576835781948654</c:v>
                </c:pt>
                <c:pt idx="2">
                  <c:v>0.35024927449959076</c:v>
                </c:pt>
                <c:pt idx="3">
                  <c:v>0.35055441662800962</c:v>
                </c:pt>
                <c:pt idx="4">
                  <c:v>0.33283720045127702</c:v>
                </c:pt>
                <c:pt idx="5">
                  <c:v>0.32568470146889217</c:v>
                </c:pt>
                <c:pt idx="6">
                  <c:v>0.327510381441312</c:v>
                </c:pt>
                <c:pt idx="7">
                  <c:v>0.33751479886143226</c:v>
                </c:pt>
                <c:pt idx="8">
                  <c:v>0.32546085926817003</c:v>
                </c:pt>
                <c:pt idx="9">
                  <c:v>0.3230412100941018</c:v>
                </c:pt>
                <c:pt idx="10">
                  <c:v>0.30887380509824747</c:v>
                </c:pt>
                <c:pt idx="11">
                  <c:v>0.308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D6C-4752-AD72-8B4F6145EE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20688624"/>
        <c:axId val="1120689104"/>
      </c:lineChart>
      <c:catAx>
        <c:axId val="1120688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120689104"/>
        <c:crosses val="autoZero"/>
        <c:auto val="1"/>
        <c:lblAlgn val="ctr"/>
        <c:lblOffset val="100"/>
        <c:noMultiLvlLbl val="0"/>
      </c:catAx>
      <c:valAx>
        <c:axId val="11206891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1206886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rgbClr val="FFFFFF">
        <a:lumMod val="95000"/>
      </a:srgbClr>
    </a:solidFill>
    <a:ln>
      <a:noFill/>
    </a:ln>
    <a:effectLst/>
  </c:spPr>
  <c:txPr>
    <a:bodyPr/>
    <a:lstStyle/>
    <a:p>
      <a:pPr>
        <a:defRPr/>
      </a:pPr>
      <a:endParaRPr lang="tr-TR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Sheet1!$B$5</c:f>
              <c:strCache>
                <c:ptCount val="1"/>
                <c:pt idx="0">
                  <c:v>Çin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Sheet1!$C$4:$M$4</c:f>
              <c:strCache>
                <c:ptCount val="11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</c:strCache>
            </c:strRef>
          </c:cat>
          <c:val>
            <c:numRef>
              <c:f>Sheet1!$C$5:$M$5</c:f>
              <c:numCache>
                <c:formatCode>0.00%</c:formatCode>
                <c:ptCount val="11"/>
                <c:pt idx="0">
                  <c:v>0.315855813292794</c:v>
                </c:pt>
                <c:pt idx="1">
                  <c:v>0.29703727180294742</c:v>
                </c:pt>
                <c:pt idx="2">
                  <c:v>0.30431267274756219</c:v>
                </c:pt>
                <c:pt idx="3">
                  <c:v>0.30254523229635744</c:v>
                </c:pt>
                <c:pt idx="4">
                  <c:v>0.30911863978589066</c:v>
                </c:pt>
                <c:pt idx="5">
                  <c:v>0.31548147859535292</c:v>
                </c:pt>
                <c:pt idx="6">
                  <c:v>0.30818630296841881</c:v>
                </c:pt>
                <c:pt idx="7">
                  <c:v>0.31276615424129273</c:v>
                </c:pt>
                <c:pt idx="8">
                  <c:v>0.30219073279659553</c:v>
                </c:pt>
                <c:pt idx="9">
                  <c:v>0.27765061256315582</c:v>
                </c:pt>
                <c:pt idx="10">
                  <c:v>0.26568213654288086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935-4A8E-A884-FEEF3EF91B0C}"/>
            </c:ext>
          </c:extLst>
        </c:ser>
        <c:ser>
          <c:idx val="1"/>
          <c:order val="1"/>
          <c:tx>
            <c:strRef>
              <c:f>Sheet1!$B$6</c:f>
              <c:strCache>
                <c:ptCount val="1"/>
                <c:pt idx="0">
                  <c:v>Euro Bölg.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Sheet1!$C$4:$M$4</c:f>
              <c:strCache>
                <c:ptCount val="11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</c:strCache>
            </c:strRef>
          </c:cat>
          <c:val>
            <c:numRef>
              <c:f>Sheet1!$C$6:$M$6</c:f>
              <c:numCache>
                <c:formatCode>0.00%</c:formatCode>
                <c:ptCount val="11"/>
                <c:pt idx="0">
                  <c:v>0.16811219192318894</c:v>
                </c:pt>
                <c:pt idx="1">
                  <c:v>0.16985677924686501</c:v>
                </c:pt>
                <c:pt idx="2">
                  <c:v>0.17761517777973496</c:v>
                </c:pt>
                <c:pt idx="3">
                  <c:v>0.18187292473817146</c:v>
                </c:pt>
                <c:pt idx="4">
                  <c:v>0.16597017639698744</c:v>
                </c:pt>
                <c:pt idx="5">
                  <c:v>0.1615877890386111</c:v>
                </c:pt>
                <c:pt idx="6">
                  <c:v>0.16826681191419474</c:v>
                </c:pt>
                <c:pt idx="7">
                  <c:v>0.16641966847068052</c:v>
                </c:pt>
                <c:pt idx="8">
                  <c:v>0.1686289206695209</c:v>
                </c:pt>
                <c:pt idx="9">
                  <c:v>0.19914530185059345</c:v>
                </c:pt>
                <c:pt idx="10">
                  <c:v>0.19933026721035238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935-4A8E-A884-FEEF3EF91B0C}"/>
            </c:ext>
          </c:extLst>
        </c:ser>
        <c:ser>
          <c:idx val="2"/>
          <c:order val="2"/>
          <c:tx>
            <c:strRef>
              <c:f>Sheet1!$B$7</c:f>
              <c:strCache>
                <c:ptCount val="1"/>
                <c:pt idx="0">
                  <c:v>G.Kore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Sheet1!$C$4:$M$4</c:f>
              <c:strCache>
                <c:ptCount val="11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</c:strCache>
            </c:strRef>
          </c:cat>
          <c:val>
            <c:numRef>
              <c:f>Sheet1!$C$7:$M$7</c:f>
              <c:numCache>
                <c:formatCode>0.00%</c:formatCode>
                <c:ptCount val="11"/>
                <c:pt idx="0">
                  <c:v>0.29818199907899801</c:v>
                </c:pt>
                <c:pt idx="1">
                  <c:v>0.30060868265781654</c:v>
                </c:pt>
                <c:pt idx="2">
                  <c:v>0.312119270912605</c:v>
                </c:pt>
                <c:pt idx="3">
                  <c:v>0.30525026671744265</c:v>
                </c:pt>
                <c:pt idx="4">
                  <c:v>0.32546316460744046</c:v>
                </c:pt>
                <c:pt idx="5">
                  <c:v>0.36391223357912894</c:v>
                </c:pt>
                <c:pt idx="6">
                  <c:v>0.32405062173676458</c:v>
                </c:pt>
                <c:pt idx="7">
                  <c:v>0.35602226541328313</c:v>
                </c:pt>
                <c:pt idx="8">
                  <c:v>0.3601450367448602</c:v>
                </c:pt>
                <c:pt idx="9">
                  <c:v>0.36118278931216979</c:v>
                </c:pt>
                <c:pt idx="10">
                  <c:v>0.29976929542250352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935-4A8E-A884-FEEF3EF91B0C}"/>
            </c:ext>
          </c:extLst>
        </c:ser>
        <c:ser>
          <c:idx val="3"/>
          <c:order val="3"/>
          <c:tx>
            <c:strRef>
              <c:f>Sheet1!$B$8</c:f>
              <c:strCache>
                <c:ptCount val="1"/>
                <c:pt idx="0">
                  <c:v>OECD Ort.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strRef>
              <c:f>Sheet1!$C$4:$M$4</c:f>
              <c:strCache>
                <c:ptCount val="11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</c:strCache>
            </c:strRef>
          </c:cat>
          <c:val>
            <c:numRef>
              <c:f>Sheet1!$C$8:$M$8</c:f>
              <c:numCache>
                <c:formatCode>0.00%</c:formatCode>
                <c:ptCount val="11"/>
                <c:pt idx="0">
                  <c:v>0.18585937039973774</c:v>
                </c:pt>
                <c:pt idx="1">
                  <c:v>0.18597830805517387</c:v>
                </c:pt>
                <c:pt idx="2">
                  <c:v>0.19284257059774165</c:v>
                </c:pt>
                <c:pt idx="3">
                  <c:v>0.19603773131019106</c:v>
                </c:pt>
                <c:pt idx="4">
                  <c:v>0.1783753926788135</c:v>
                </c:pt>
                <c:pt idx="5">
                  <c:v>0.17635901285990296</c:v>
                </c:pt>
                <c:pt idx="6">
                  <c:v>0.17797697654411165</c:v>
                </c:pt>
                <c:pt idx="7">
                  <c:v>0.1818874836235739</c:v>
                </c:pt>
                <c:pt idx="8">
                  <c:v>0.182681671329017</c:v>
                </c:pt>
                <c:pt idx="9">
                  <c:v>0.20767060781353092</c:v>
                </c:pt>
                <c:pt idx="10">
                  <c:v>0.20648551574204452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5935-4A8E-A884-FEEF3EF91B0C}"/>
            </c:ext>
          </c:extLst>
        </c:ser>
        <c:ser>
          <c:idx val="4"/>
          <c:order val="4"/>
          <c:tx>
            <c:strRef>
              <c:f>Sheet1!$B$9</c:f>
              <c:strCache>
                <c:ptCount val="1"/>
                <c:pt idx="0">
                  <c:v>Turkiye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rgbClr val="FF0000"/>
                </a:solidFill>
              </a:ln>
              <a:effectLst/>
            </c:spPr>
          </c:marker>
          <c:cat>
            <c:strRef>
              <c:f>Sheet1!$C$4:$M$4</c:f>
              <c:strCache>
                <c:ptCount val="11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</c:strCache>
            </c:strRef>
          </c:cat>
          <c:val>
            <c:numRef>
              <c:f>Sheet1!$C$9:$M$9</c:f>
              <c:numCache>
                <c:formatCode>0.00%</c:formatCode>
                <c:ptCount val="11"/>
                <c:pt idx="0">
                  <c:v>3.1305525763675277E-2</c:v>
                </c:pt>
                <c:pt idx="1">
                  <c:v>3.3797317204552355E-2</c:v>
                </c:pt>
                <c:pt idx="2">
                  <c:v>3.4361044357174353E-2</c:v>
                </c:pt>
                <c:pt idx="3">
                  <c:v>3.0381459974094093E-2</c:v>
                </c:pt>
                <c:pt idx="4">
                  <c:v>3.2329129350509557E-2</c:v>
                </c:pt>
                <c:pt idx="5">
                  <c:v>2.6735312985484493E-2</c:v>
                </c:pt>
                <c:pt idx="6">
                  <c:v>3.0281766922591338E-2</c:v>
                </c:pt>
                <c:pt idx="7">
                  <c:v>3.1527701132911826E-2</c:v>
                </c:pt>
                <c:pt idx="8">
                  <c:v>3.2836273997014095E-2</c:v>
                </c:pt>
                <c:pt idx="9">
                  <c:v>3.6640355487946231E-2</c:v>
                </c:pt>
                <c:pt idx="10">
                  <c:v>3.7900000000000003E-2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5935-4A8E-A884-FEEF3EF91B0C}"/>
            </c:ext>
          </c:extLst>
        </c:ser>
        <c:ser>
          <c:idx val="5"/>
          <c:order val="5"/>
          <c:tx>
            <c:strRef>
              <c:f>Sheet1!$B$10</c:f>
              <c:strCache>
                <c:ptCount val="1"/>
                <c:pt idx="0">
                  <c:v>ABD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cat>
            <c:strRef>
              <c:f>Sheet1!$C$4:$M$4</c:f>
              <c:strCache>
                <c:ptCount val="11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</c:strCache>
            </c:strRef>
          </c:cat>
          <c:val>
            <c:numRef>
              <c:f>Sheet1!$C$10:$M$10</c:f>
              <c:numCache>
                <c:formatCode>0.00%</c:formatCode>
                <c:ptCount val="11"/>
                <c:pt idx="0">
                  <c:v>0.20188635370966007</c:v>
                </c:pt>
                <c:pt idx="1">
                  <c:v>0.20484398220857647</c:v>
                </c:pt>
                <c:pt idx="2">
                  <c:v>0.21390448036865742</c:v>
                </c:pt>
                <c:pt idx="3">
                  <c:v>0.22419294200228632</c:v>
                </c:pt>
                <c:pt idx="4">
                  <c:v>0.19265969962024321</c:v>
                </c:pt>
                <c:pt idx="5">
                  <c:v>0.18484269925867647</c:v>
                </c:pt>
                <c:pt idx="6">
                  <c:v>0.18685393927657087</c:v>
                </c:pt>
                <c:pt idx="7">
                  <c:v>0.19493976160945237</c:v>
                </c:pt>
                <c:pt idx="8">
                  <c:v>0.19901461413179239</c:v>
                </c:pt>
                <c:pt idx="9">
                  <c:v>0.20578983300737852</c:v>
                </c:pt>
                <c:pt idx="10">
                  <c:v>0.21845987835552108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5935-4A8E-A884-FEEF3EF91B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91038544"/>
        <c:axId val="1191039504"/>
      </c:lineChart>
      <c:catAx>
        <c:axId val="1191038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191039504"/>
        <c:crosses val="autoZero"/>
        <c:auto val="1"/>
        <c:lblAlgn val="ctr"/>
        <c:lblOffset val="100"/>
        <c:noMultiLvlLbl val="0"/>
      </c:catAx>
      <c:valAx>
        <c:axId val="11910395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191038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rgbClr val="FFFFFF">
        <a:lumMod val="95000"/>
      </a:srgbClr>
    </a:solidFill>
    <a:ln>
      <a:noFill/>
    </a:ln>
    <a:effectLst/>
  </c:spPr>
  <c:txPr>
    <a:bodyPr/>
    <a:lstStyle/>
    <a:p>
      <a:pPr>
        <a:defRPr/>
      </a:pPr>
      <a:endParaRPr lang="tr-TR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Pt>
            <c:idx val="10"/>
            <c:invertIfNegative val="0"/>
            <c:bubble3D val="0"/>
            <c:spPr>
              <a:solidFill>
                <a:schemeClr val="accent1">
                  <a:alpha val="85000"/>
                </a:schemeClr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874C-446A-ABB8-2F6C21D39AA6}"/>
              </c:ext>
            </c:extLst>
          </c:dPt>
          <c:dLbls>
            <c:dLbl>
              <c:idx val="1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highlight>
                        <a:srgbClr val="FF0000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74C-446A-ABB8-2F6C21D39AA6}"/>
                </c:ext>
              </c:extLst>
            </c:dLbl>
            <c:dLbl>
              <c:idx val="13"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2D0-45CB-9CAC-4B7AD9893002}"/>
                </c:ext>
              </c:extLst>
            </c:dLbl>
            <c:dLbl>
              <c:idx val="23"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2D0-45CB-9CAC-4B7AD9893002}"/>
                </c:ext>
              </c:extLst>
            </c:dLbl>
            <c:dLbl>
              <c:idx val="27"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2D0-45CB-9CAC-4B7AD9893002}"/>
                </c:ext>
              </c:extLst>
            </c:dLbl>
            <c:dLbl>
              <c:idx val="28"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2D0-45CB-9CAC-4B7AD9893002}"/>
                </c:ext>
              </c:extLst>
            </c:dLbl>
            <c:dLbl>
              <c:idx val="29"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2D0-45CB-9CAC-4B7AD989300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highlight>
                      <a:srgbClr val="0F5494"/>
                    </a:highlight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in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Sheet1!$G$4:$G$33</c:f>
              <c:strCache>
                <c:ptCount val="30"/>
                <c:pt idx="0">
                  <c:v>Slovakia</c:v>
                </c:pt>
                <c:pt idx="1">
                  <c:v>Serbia</c:v>
                </c:pt>
                <c:pt idx="2">
                  <c:v>Croatia</c:v>
                </c:pt>
                <c:pt idx="3">
                  <c:v>Bulgaria</c:v>
                </c:pt>
                <c:pt idx="4">
                  <c:v>Lithuania</c:v>
                </c:pt>
                <c:pt idx="5">
                  <c:v>Hungary</c:v>
                </c:pt>
                <c:pt idx="6">
                  <c:v>Luxembourg</c:v>
                </c:pt>
                <c:pt idx="7">
                  <c:v>Estonia</c:v>
                </c:pt>
                <c:pt idx="8">
                  <c:v>Romania</c:v>
                </c:pt>
                <c:pt idx="9">
                  <c:v>Cyprus</c:v>
                </c:pt>
                <c:pt idx="10">
                  <c:v>Türkiye</c:v>
                </c:pt>
                <c:pt idx="11">
                  <c:v>Slovenia</c:v>
                </c:pt>
                <c:pt idx="12">
                  <c:v>Czechia</c:v>
                </c:pt>
                <c:pt idx="13">
                  <c:v>Poland</c:v>
                </c:pt>
                <c:pt idx="14">
                  <c:v>Israel</c:v>
                </c:pt>
                <c:pt idx="15">
                  <c:v>Ireland</c:v>
                </c:pt>
                <c:pt idx="16">
                  <c:v>United Kingdom</c:v>
                </c:pt>
                <c:pt idx="17">
                  <c:v>Portugal</c:v>
                </c:pt>
                <c:pt idx="18">
                  <c:v>Finland</c:v>
                </c:pt>
                <c:pt idx="19">
                  <c:v>Denmark</c:v>
                </c:pt>
                <c:pt idx="20">
                  <c:v>Norway</c:v>
                </c:pt>
                <c:pt idx="21">
                  <c:v>Austria</c:v>
                </c:pt>
                <c:pt idx="22">
                  <c:v>Sweden</c:v>
                </c:pt>
                <c:pt idx="23">
                  <c:v>Greece</c:v>
                </c:pt>
                <c:pt idx="24">
                  <c:v>Belgium</c:v>
                </c:pt>
                <c:pt idx="25">
                  <c:v>Italy</c:v>
                </c:pt>
                <c:pt idx="26">
                  <c:v>Netherlands</c:v>
                </c:pt>
                <c:pt idx="27">
                  <c:v>Spain</c:v>
                </c:pt>
                <c:pt idx="28">
                  <c:v>France</c:v>
                </c:pt>
                <c:pt idx="29">
                  <c:v>Germany</c:v>
                </c:pt>
              </c:strCache>
            </c:strRef>
          </c:cat>
          <c:val>
            <c:numRef>
              <c:f>Sheet1!$H$4:$H$33</c:f>
              <c:numCache>
                <c:formatCode>#,##0</c:formatCode>
                <c:ptCount val="30"/>
                <c:pt idx="0">
                  <c:v>139808455.95000002</c:v>
                </c:pt>
                <c:pt idx="1">
                  <c:v>141607319.27000001</c:v>
                </c:pt>
                <c:pt idx="2">
                  <c:v>166097108.89000002</c:v>
                </c:pt>
                <c:pt idx="3">
                  <c:v>175879314.49000001</c:v>
                </c:pt>
                <c:pt idx="4">
                  <c:v>187105587.34000003</c:v>
                </c:pt>
                <c:pt idx="5">
                  <c:v>220258350.82000005</c:v>
                </c:pt>
                <c:pt idx="6">
                  <c:v>242574391.06999996</c:v>
                </c:pt>
                <c:pt idx="7">
                  <c:v>300651064.54999983</c:v>
                </c:pt>
                <c:pt idx="8">
                  <c:v>326139614.31000006</c:v>
                </c:pt>
                <c:pt idx="9">
                  <c:v>349756107.16000009</c:v>
                </c:pt>
                <c:pt idx="10">
                  <c:v>352213786.86000013</c:v>
                </c:pt>
                <c:pt idx="11">
                  <c:v>406666640.12</c:v>
                </c:pt>
                <c:pt idx="12">
                  <c:v>577030694.55999994</c:v>
                </c:pt>
                <c:pt idx="13">
                  <c:v>793042857.89999962</c:v>
                </c:pt>
                <c:pt idx="14">
                  <c:v>905380535.98000002</c:v>
                </c:pt>
                <c:pt idx="15">
                  <c:v>1053994211.0899988</c:v>
                </c:pt>
                <c:pt idx="16">
                  <c:v>1170559286.8300011</c:v>
                </c:pt>
                <c:pt idx="17">
                  <c:v>1174497212.8999994</c:v>
                </c:pt>
                <c:pt idx="18">
                  <c:v>1427544318.6700001</c:v>
                </c:pt>
                <c:pt idx="19">
                  <c:v>1485977154.6599939</c:v>
                </c:pt>
                <c:pt idx="20">
                  <c:v>1568261255.4999955</c:v>
                </c:pt>
                <c:pt idx="21">
                  <c:v>1639216598.1400013</c:v>
                </c:pt>
                <c:pt idx="22">
                  <c:v>1738120567.6499989</c:v>
                </c:pt>
                <c:pt idx="23">
                  <c:v>1913529740.9099994</c:v>
                </c:pt>
                <c:pt idx="24">
                  <c:v>3712834907.3600039</c:v>
                </c:pt>
                <c:pt idx="25">
                  <c:v>4239166349.4899931</c:v>
                </c:pt>
                <c:pt idx="26">
                  <c:v>4327302463.2000036</c:v>
                </c:pt>
                <c:pt idx="27">
                  <c:v>5242774440.600029</c:v>
                </c:pt>
                <c:pt idx="28">
                  <c:v>5588154266.8400164</c:v>
                </c:pt>
                <c:pt idx="29">
                  <c:v>7874408578.9700184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74C-446A-ABB8-2F6C21D39AA6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028612191"/>
        <c:axId val="1028606911"/>
      </c:barChart>
      <c:catAx>
        <c:axId val="1028612191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028606911"/>
        <c:crosses val="autoZero"/>
        <c:auto val="1"/>
        <c:lblAlgn val="ctr"/>
        <c:lblOffset val="100"/>
        <c:noMultiLvlLbl val="0"/>
      </c:catAx>
      <c:valAx>
        <c:axId val="1028606911"/>
        <c:scaling>
          <c:orientation val="minMax"/>
          <c:max val="8000000000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028612191"/>
        <c:crosses val="autoZero"/>
        <c:crossBetween val="between"/>
        <c:dispUnits>
          <c:builtInUnit val="millions"/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sz="700"/>
      </a:pPr>
      <a:endParaRPr lang="tr-T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1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lt1"/>
                      </a:solidFill>
                      <a:highlight>
                        <a:srgbClr val="FF0000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3EF-4ABF-96CF-ACC25EA361B0}"/>
                </c:ext>
              </c:extLst>
            </c:dLbl>
            <c:dLbl>
              <c:idx val="17"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3EF-4ABF-96CF-ACC25EA361B0}"/>
                </c:ext>
              </c:extLst>
            </c:dLbl>
            <c:dLbl>
              <c:idx val="26"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3EF-4ABF-96CF-ACC25EA361B0}"/>
                </c:ext>
              </c:extLst>
            </c:dLbl>
            <c:dLbl>
              <c:idx val="31"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3EF-4ABF-96CF-ACC25EA361B0}"/>
                </c:ext>
              </c:extLst>
            </c:dLbl>
            <c:dLbl>
              <c:idx val="32"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3EF-4ABF-96CF-ACC25EA361B0}"/>
                </c:ext>
              </c:extLst>
            </c:dLbl>
            <c:dLbl>
              <c:idx val="33"/>
              <c:layout>
                <c:manualLayout>
                  <c:x val="-0.10211961018829337"/>
                  <c:y val="-1.095757090497456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3EF-4ABF-96CF-ACC25EA361B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lt1"/>
                    </a:solidFill>
                    <a:highlight>
                      <a:srgbClr val="0F5494"/>
                    </a:highlight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in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Sheet2!$G$4:$G$37</c:f>
              <c:strCache>
                <c:ptCount val="34"/>
                <c:pt idx="0">
                  <c:v>Ukraine</c:v>
                </c:pt>
                <c:pt idx="1">
                  <c:v>Latvia</c:v>
                </c:pt>
                <c:pt idx="2">
                  <c:v>Slovakia</c:v>
                </c:pt>
                <c:pt idx="3">
                  <c:v>Serbia</c:v>
                </c:pt>
                <c:pt idx="4">
                  <c:v>Luxembourg</c:v>
                </c:pt>
                <c:pt idx="5">
                  <c:v>Lithuania</c:v>
                </c:pt>
                <c:pt idx="6">
                  <c:v>Croatia</c:v>
                </c:pt>
                <c:pt idx="7">
                  <c:v>Bulgaria</c:v>
                </c:pt>
                <c:pt idx="8">
                  <c:v>Estonia</c:v>
                </c:pt>
                <c:pt idx="9">
                  <c:v>Hungary</c:v>
                </c:pt>
                <c:pt idx="10">
                  <c:v>Cyprus</c:v>
                </c:pt>
                <c:pt idx="11">
                  <c:v>Israel</c:v>
                </c:pt>
                <c:pt idx="12">
                  <c:v>Türkiye</c:v>
                </c:pt>
                <c:pt idx="13">
                  <c:v>Slovenia</c:v>
                </c:pt>
                <c:pt idx="14">
                  <c:v>Romania</c:v>
                </c:pt>
                <c:pt idx="15">
                  <c:v>United States</c:v>
                </c:pt>
                <c:pt idx="16">
                  <c:v>Czechia</c:v>
                </c:pt>
                <c:pt idx="17">
                  <c:v>Poland</c:v>
                </c:pt>
                <c:pt idx="18">
                  <c:v>Ireland</c:v>
                </c:pt>
                <c:pt idx="19">
                  <c:v>Norway</c:v>
                </c:pt>
                <c:pt idx="20">
                  <c:v>Switzerland</c:v>
                </c:pt>
                <c:pt idx="21">
                  <c:v>Finland</c:v>
                </c:pt>
                <c:pt idx="22">
                  <c:v>Denmark</c:v>
                </c:pt>
                <c:pt idx="23">
                  <c:v>Sweden</c:v>
                </c:pt>
                <c:pt idx="24">
                  <c:v>Portugal</c:v>
                </c:pt>
                <c:pt idx="25">
                  <c:v>Austria</c:v>
                </c:pt>
                <c:pt idx="26">
                  <c:v>Greece</c:v>
                </c:pt>
                <c:pt idx="27">
                  <c:v>United Kingdom</c:v>
                </c:pt>
                <c:pt idx="28">
                  <c:v>Belgium</c:v>
                </c:pt>
                <c:pt idx="29">
                  <c:v>Netherlands</c:v>
                </c:pt>
                <c:pt idx="30">
                  <c:v>France</c:v>
                </c:pt>
                <c:pt idx="31">
                  <c:v>Italy</c:v>
                </c:pt>
                <c:pt idx="32">
                  <c:v>Spain</c:v>
                </c:pt>
                <c:pt idx="33">
                  <c:v>Germany</c:v>
                </c:pt>
              </c:strCache>
            </c:strRef>
          </c:cat>
          <c:val>
            <c:numRef>
              <c:f>Sheet2!$H$4:$H$37</c:f>
              <c:numCache>
                <c:formatCode>#,##0</c:formatCode>
                <c:ptCount val="34"/>
                <c:pt idx="0">
                  <c:v>353</c:v>
                </c:pt>
                <c:pt idx="1">
                  <c:v>422</c:v>
                </c:pt>
                <c:pt idx="2">
                  <c:v>508</c:v>
                </c:pt>
                <c:pt idx="3">
                  <c:v>547</c:v>
                </c:pt>
                <c:pt idx="4">
                  <c:v>564</c:v>
                </c:pt>
                <c:pt idx="5">
                  <c:v>644</c:v>
                </c:pt>
                <c:pt idx="6">
                  <c:v>672</c:v>
                </c:pt>
                <c:pt idx="7">
                  <c:v>708</c:v>
                </c:pt>
                <c:pt idx="8">
                  <c:v>806</c:v>
                </c:pt>
                <c:pt idx="9">
                  <c:v>913</c:v>
                </c:pt>
                <c:pt idx="10">
                  <c:v>1057</c:v>
                </c:pt>
                <c:pt idx="11">
                  <c:v>1099</c:v>
                </c:pt>
                <c:pt idx="12">
                  <c:v>1115</c:v>
                </c:pt>
                <c:pt idx="13">
                  <c:v>1256</c:v>
                </c:pt>
                <c:pt idx="14">
                  <c:v>1264</c:v>
                </c:pt>
                <c:pt idx="15">
                  <c:v>1387</c:v>
                </c:pt>
                <c:pt idx="16">
                  <c:v>1630</c:v>
                </c:pt>
                <c:pt idx="17">
                  <c:v>2109</c:v>
                </c:pt>
                <c:pt idx="18">
                  <c:v>2245</c:v>
                </c:pt>
                <c:pt idx="19">
                  <c:v>2686</c:v>
                </c:pt>
                <c:pt idx="20">
                  <c:v>2816</c:v>
                </c:pt>
                <c:pt idx="21">
                  <c:v>2858</c:v>
                </c:pt>
                <c:pt idx="22">
                  <c:v>3075</c:v>
                </c:pt>
                <c:pt idx="23">
                  <c:v>3417</c:v>
                </c:pt>
                <c:pt idx="24">
                  <c:v>3427</c:v>
                </c:pt>
                <c:pt idx="25">
                  <c:v>3457</c:v>
                </c:pt>
                <c:pt idx="26">
                  <c:v>5254</c:v>
                </c:pt>
                <c:pt idx="27">
                  <c:v>5929</c:v>
                </c:pt>
                <c:pt idx="28">
                  <c:v>6440</c:v>
                </c:pt>
                <c:pt idx="29">
                  <c:v>7496</c:v>
                </c:pt>
                <c:pt idx="30">
                  <c:v>10951</c:v>
                </c:pt>
                <c:pt idx="31">
                  <c:v>11350</c:v>
                </c:pt>
                <c:pt idx="32">
                  <c:v>13349</c:v>
                </c:pt>
                <c:pt idx="33">
                  <c:v>13518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EF-4ABF-96CF-ACC25EA361B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2073571231"/>
        <c:axId val="2073574591"/>
      </c:barChart>
      <c:catAx>
        <c:axId val="2073571231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073574591"/>
        <c:crosses val="autoZero"/>
        <c:auto val="1"/>
        <c:lblAlgn val="ctr"/>
        <c:lblOffset val="100"/>
        <c:noMultiLvlLbl val="0"/>
      </c:catAx>
      <c:valAx>
        <c:axId val="2073574591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0735712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sz="800"/>
      </a:pPr>
      <a:endParaRPr lang="tr-T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soru1_2_3!$G$15</c:f>
              <c:strCache>
                <c:ptCount val="1"/>
                <c:pt idx="0">
                  <c:v>ADET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shade val="58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1D1-684B-80A1-6B3B6FDCD083}"/>
              </c:ext>
            </c:extLst>
          </c:dPt>
          <c:dPt>
            <c:idx val="1"/>
            <c:bubble3D val="0"/>
            <c:spPr>
              <a:solidFill>
                <a:schemeClr val="accent1">
                  <a:shade val="86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1D1-684B-80A1-6B3B6FDCD083}"/>
              </c:ext>
            </c:extLst>
          </c:dPt>
          <c:dPt>
            <c:idx val="2"/>
            <c:bubble3D val="0"/>
            <c:spPr>
              <a:solidFill>
                <a:schemeClr val="accent1">
                  <a:tint val="86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1D1-684B-80A1-6B3B6FDCD083}"/>
              </c:ext>
            </c:extLst>
          </c:dPt>
          <c:dPt>
            <c:idx val="3"/>
            <c:bubble3D val="0"/>
            <c:spPr>
              <a:solidFill>
                <a:schemeClr val="accent1">
                  <a:tint val="58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1D1-684B-80A1-6B3B6FDCD083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21D1-684B-80A1-6B3B6FDCD083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21D1-684B-80A1-6B3B6FDCD08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soru1_2_3!$F$16:$F$19</c:f>
              <c:strCache>
                <c:ptCount val="4"/>
                <c:pt idx="0">
                  <c:v>0-2 yıl</c:v>
                </c:pt>
                <c:pt idx="1">
                  <c:v>3-5 yıl</c:v>
                </c:pt>
                <c:pt idx="2">
                  <c:v>6-10 yıl</c:v>
                </c:pt>
                <c:pt idx="3">
                  <c:v>11+ yıl</c:v>
                </c:pt>
              </c:strCache>
            </c:strRef>
          </c:cat>
          <c:val>
            <c:numRef>
              <c:f>soru1_2_3!$G$16:$G$19</c:f>
              <c:numCache>
                <c:formatCode>General</c:formatCode>
                <c:ptCount val="4"/>
                <c:pt idx="0">
                  <c:v>5</c:v>
                </c:pt>
                <c:pt idx="1">
                  <c:v>13</c:v>
                </c:pt>
                <c:pt idx="2">
                  <c:v>43</c:v>
                </c:pt>
                <c:pt idx="3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1D1-684B-80A1-6B3B6FDCD083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İhracata Etkisi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14A-42EA-8A5F-468BC2087B8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14A-42EA-8A5F-468BC2087B8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14A-42EA-8A5F-468BC2087B88}"/>
              </c:ext>
            </c:extLst>
          </c:dPt>
          <c:cat>
            <c:strRef>
              <c:f>soru5!$A$5:$A$7</c:f>
              <c:strCache>
                <c:ptCount val="3"/>
                <c:pt idx="0">
                  <c:v>Çok Olumlu</c:v>
                </c:pt>
                <c:pt idx="1">
                  <c:v>Olumlu</c:v>
                </c:pt>
                <c:pt idx="2">
                  <c:v>Etkisi Olmadı</c:v>
                </c:pt>
              </c:strCache>
            </c:strRef>
          </c:cat>
          <c:val>
            <c:numRef>
              <c:f>soru5!$B$5:$B$7</c:f>
              <c:numCache>
                <c:formatCode>General</c:formatCode>
                <c:ptCount val="3"/>
                <c:pt idx="0">
                  <c:v>19</c:v>
                </c:pt>
                <c:pt idx="1">
                  <c:v>45</c:v>
                </c:pt>
                <c:pt idx="2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14A-42EA-8A5F-468BC2087B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Ciroya Etkisi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220-4CA6-B2D7-86011BAF403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220-4CA6-B2D7-86011BAF403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220-4CA6-B2D7-86011BAF403D}"/>
              </c:ext>
            </c:extLst>
          </c:dPt>
          <c:cat>
            <c:strRef>
              <c:f>soru5!$A$21:$A$23</c:f>
              <c:strCache>
                <c:ptCount val="3"/>
                <c:pt idx="0">
                  <c:v>Çok Olumlu</c:v>
                </c:pt>
                <c:pt idx="1">
                  <c:v>Olumlu</c:v>
                </c:pt>
                <c:pt idx="2">
                  <c:v>Etkisi Olmadı</c:v>
                </c:pt>
              </c:strCache>
            </c:strRef>
          </c:cat>
          <c:val>
            <c:numRef>
              <c:f>soru5!$B$21:$B$23</c:f>
              <c:numCache>
                <c:formatCode>General</c:formatCode>
                <c:ptCount val="3"/>
                <c:pt idx="0">
                  <c:v>21</c:v>
                </c:pt>
                <c:pt idx="1">
                  <c:v>55</c:v>
                </c:pt>
                <c:pt idx="2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220-4CA6-B2D7-86011BAF40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Karlılığa Etkisi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5AD-4868-83CE-DFE11FD4AD3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5AD-4868-83CE-DFE11FD4AD3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5AD-4868-83CE-DFE11FD4AD37}"/>
              </c:ext>
            </c:extLst>
          </c:dPt>
          <c:cat>
            <c:strRef>
              <c:f>soru5!$A$34:$A$36</c:f>
              <c:strCache>
                <c:ptCount val="3"/>
                <c:pt idx="0">
                  <c:v>Çok Olumlu</c:v>
                </c:pt>
                <c:pt idx="1">
                  <c:v>Olumlu</c:v>
                </c:pt>
                <c:pt idx="2">
                  <c:v>Etkisi Olmadı</c:v>
                </c:pt>
              </c:strCache>
            </c:strRef>
          </c:cat>
          <c:val>
            <c:numRef>
              <c:f>soru5!$B$34:$B$36</c:f>
              <c:numCache>
                <c:formatCode>General</c:formatCode>
                <c:ptCount val="3"/>
                <c:pt idx="0">
                  <c:v>13</c:v>
                </c:pt>
                <c:pt idx="1">
                  <c:v>60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5AD-4868-83CE-DFE11FD4AD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Patent ve Tasarım Tesciline Etkisi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754-41A3-8DA1-7F0850C302E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754-41A3-8DA1-7F0850C302E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754-41A3-8DA1-7F0850C302E0}"/>
              </c:ext>
            </c:extLst>
          </c:dPt>
          <c:cat>
            <c:strRef>
              <c:f>soru5!$A$10:$A$12</c:f>
              <c:strCache>
                <c:ptCount val="3"/>
                <c:pt idx="0">
                  <c:v>Çok Olumlu</c:v>
                </c:pt>
                <c:pt idx="1">
                  <c:v>Olumlu</c:v>
                </c:pt>
                <c:pt idx="2">
                  <c:v>Etkisi Olmadı</c:v>
                </c:pt>
              </c:strCache>
            </c:strRef>
          </c:cat>
          <c:val>
            <c:numRef>
              <c:f>soru5!$B$10:$B$12</c:f>
              <c:numCache>
                <c:formatCode>General</c:formatCode>
                <c:ptCount val="3"/>
                <c:pt idx="0">
                  <c:v>33</c:v>
                </c:pt>
                <c:pt idx="1">
                  <c:v>39</c:v>
                </c:pt>
                <c:pt idx="2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754-41A3-8DA1-7F0850C302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Özgün Ürüne Etkisi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5A0-4243-8BAE-6860390E001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5A0-4243-8BAE-6860390E001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5A0-4243-8BAE-6860390E0013}"/>
              </c:ext>
            </c:extLst>
          </c:dPt>
          <c:cat>
            <c:strRef>
              <c:f>soru5!$A$16:$A$18</c:f>
              <c:strCache>
                <c:ptCount val="3"/>
                <c:pt idx="0">
                  <c:v>Çok Olumlu</c:v>
                </c:pt>
                <c:pt idx="1">
                  <c:v>Olumlu</c:v>
                </c:pt>
                <c:pt idx="2">
                  <c:v>Etkisi Olmadı</c:v>
                </c:pt>
              </c:strCache>
            </c:strRef>
          </c:cat>
          <c:val>
            <c:numRef>
              <c:f>soru5!$B$16:$B$18</c:f>
              <c:numCache>
                <c:formatCode>General</c:formatCode>
                <c:ptCount val="3"/>
                <c:pt idx="0">
                  <c:v>31</c:v>
                </c:pt>
                <c:pt idx="1">
                  <c:v>51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5A0-4243-8BAE-6860390E00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Bilimsel Yayınlara Etki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394-4A70-B5D4-A49D115FE83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394-4A70-B5D4-A49D115FE83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394-4A70-B5D4-A49D115FE831}"/>
              </c:ext>
            </c:extLst>
          </c:dPt>
          <c:cat>
            <c:strRef>
              <c:f>soru5!$A$40:$A$42</c:f>
              <c:strCache>
                <c:ptCount val="3"/>
                <c:pt idx="0">
                  <c:v>Çok Olumlu</c:v>
                </c:pt>
                <c:pt idx="1">
                  <c:v>Olumlu</c:v>
                </c:pt>
                <c:pt idx="2">
                  <c:v>Etkisi Olmadı</c:v>
                </c:pt>
              </c:strCache>
            </c:strRef>
          </c:cat>
          <c:val>
            <c:numRef>
              <c:f>soru5!$B$40:$B$42</c:f>
              <c:numCache>
                <c:formatCode>General</c:formatCode>
                <c:ptCount val="3"/>
                <c:pt idx="0">
                  <c:v>32</c:v>
                </c:pt>
                <c:pt idx="1">
                  <c:v>46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C394-4A70-B5D4-A49D115FE8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'11_12'!$B$9:$E$9</c:f>
              <c:strCache>
                <c:ptCount val="4"/>
                <c:pt idx="0">
                  <c:v>0-24</c:v>
                </c:pt>
                <c:pt idx="1">
                  <c:v>25-49</c:v>
                </c:pt>
                <c:pt idx="2">
                  <c:v>50-74</c:v>
                </c:pt>
                <c:pt idx="3">
                  <c:v>75-100</c:v>
                </c:pt>
              </c:strCache>
            </c:strRef>
          </c:cat>
          <c:val>
            <c:numRef>
              <c:f>'11_12'!$B$10:$E$10</c:f>
            </c:numRef>
          </c:val>
          <c:extLst>
            <c:ext xmlns:c16="http://schemas.microsoft.com/office/drawing/2014/chart" uri="{C3380CC4-5D6E-409C-BE32-E72D297353CC}">
              <c16:uniqueId val="{00000000-2840-1C47-AE6D-6A6A7910B0D8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'11_12'!$B$9:$E$9</c:f>
              <c:strCache>
                <c:ptCount val="4"/>
                <c:pt idx="0">
                  <c:v>0-24</c:v>
                </c:pt>
                <c:pt idx="1">
                  <c:v>25-49</c:v>
                </c:pt>
                <c:pt idx="2">
                  <c:v>50-74</c:v>
                </c:pt>
                <c:pt idx="3">
                  <c:v>75-100</c:v>
                </c:pt>
              </c:strCache>
            </c:strRef>
          </c:cat>
          <c:val>
            <c:numRef>
              <c:f>'11_12'!$B$11:$E$11</c:f>
              <c:numCache>
                <c:formatCode>0%</c:formatCode>
                <c:ptCount val="4"/>
                <c:pt idx="0">
                  <c:v>0.3253012048192771</c:v>
                </c:pt>
                <c:pt idx="1">
                  <c:v>0.20481927710843373</c:v>
                </c:pt>
                <c:pt idx="2">
                  <c:v>0.25301204819277107</c:v>
                </c:pt>
                <c:pt idx="3">
                  <c:v>0.21686746987951808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840-1C47-AE6D-6A6A7910B0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8359696"/>
        <c:axId val="38365568"/>
      </c:barChart>
      <c:catAx>
        <c:axId val="38359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365568"/>
        <c:crosses val="autoZero"/>
        <c:auto val="1"/>
        <c:lblAlgn val="ctr"/>
        <c:lblOffset val="100"/>
        <c:noMultiLvlLbl val="0"/>
      </c:catAx>
      <c:valAx>
        <c:axId val="383655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359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Süreç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Adımlarından Memnuniyet</a:t>
            </a: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en-GB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soru6!$B$1</c:f>
              <c:strCache>
                <c:ptCount val="1"/>
                <c:pt idx="0">
                  <c:v>Çok Memnunum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soru6!$A$2:$A$8</c:f>
              <c:strCache>
                <c:ptCount val="7"/>
                <c:pt idx="0">
                  <c:v>Raporlama Süreçlerinde İstenen Verilerin Niteliği</c:v>
                </c:pt>
                <c:pt idx="1">
                  <c:v>Portala veri giriş Süreçleri</c:v>
                </c:pt>
                <c:pt idx="2">
                  <c:v>Hakem denetimi Süreci</c:v>
                </c:pt>
                <c:pt idx="3">
                  <c:v>Komisyon Değerlendirme Süreci</c:v>
                </c:pt>
                <c:pt idx="4">
                  <c:v>Verilen Ödevler ve Komisyon Kararları</c:v>
                </c:pt>
                <c:pt idx="5">
                  <c:v>Dışarıda gecirilen zamanlar</c:v>
                </c:pt>
                <c:pt idx="6">
                  <c:v>Bakanliktan istenen ek bilgiler</c:v>
                </c:pt>
              </c:strCache>
            </c:strRef>
          </c:cat>
          <c:val>
            <c:numRef>
              <c:f>soru6!$B$2:$B$8</c:f>
              <c:numCache>
                <c:formatCode>General</c:formatCode>
                <c:ptCount val="7"/>
                <c:pt idx="0">
                  <c:v>8</c:v>
                </c:pt>
                <c:pt idx="1">
                  <c:v>8</c:v>
                </c:pt>
                <c:pt idx="2">
                  <c:v>15</c:v>
                </c:pt>
                <c:pt idx="3">
                  <c:v>13</c:v>
                </c:pt>
                <c:pt idx="4">
                  <c:v>7</c:v>
                </c:pt>
                <c:pt idx="5">
                  <c:v>11</c:v>
                </c:pt>
                <c:pt idx="6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32-B64E-90AC-C3EE7E623B65}"/>
            </c:ext>
          </c:extLst>
        </c:ser>
        <c:ser>
          <c:idx val="1"/>
          <c:order val="1"/>
          <c:tx>
            <c:strRef>
              <c:f>soru6!$C$1</c:f>
              <c:strCache>
                <c:ptCount val="1"/>
                <c:pt idx="0">
                  <c:v>Memnunum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soru6!$A$2:$A$8</c:f>
              <c:strCache>
                <c:ptCount val="7"/>
                <c:pt idx="0">
                  <c:v>Raporlama Süreçlerinde İstenen Verilerin Niteliği</c:v>
                </c:pt>
                <c:pt idx="1">
                  <c:v>Portala veri giriş Süreçleri</c:v>
                </c:pt>
                <c:pt idx="2">
                  <c:v>Hakem denetimi Süreci</c:v>
                </c:pt>
                <c:pt idx="3">
                  <c:v>Komisyon Değerlendirme Süreci</c:v>
                </c:pt>
                <c:pt idx="4">
                  <c:v>Verilen Ödevler ve Komisyon Kararları</c:v>
                </c:pt>
                <c:pt idx="5">
                  <c:v>Dışarıda gecirilen zamanlar</c:v>
                </c:pt>
                <c:pt idx="6">
                  <c:v>Bakanliktan istenen ek bilgiler</c:v>
                </c:pt>
              </c:strCache>
            </c:strRef>
          </c:cat>
          <c:val>
            <c:numRef>
              <c:f>soru6!$C$2:$C$8</c:f>
              <c:numCache>
                <c:formatCode>General</c:formatCode>
                <c:ptCount val="7"/>
                <c:pt idx="0">
                  <c:v>49</c:v>
                </c:pt>
                <c:pt idx="1">
                  <c:v>40</c:v>
                </c:pt>
                <c:pt idx="2">
                  <c:v>42</c:v>
                </c:pt>
                <c:pt idx="3">
                  <c:v>48</c:v>
                </c:pt>
                <c:pt idx="4">
                  <c:v>40</c:v>
                </c:pt>
                <c:pt idx="5">
                  <c:v>35</c:v>
                </c:pt>
                <c:pt idx="6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E32-B64E-90AC-C3EE7E623B65}"/>
            </c:ext>
          </c:extLst>
        </c:ser>
        <c:ser>
          <c:idx val="2"/>
          <c:order val="2"/>
          <c:tx>
            <c:strRef>
              <c:f>soru6!$D$1</c:f>
              <c:strCache>
                <c:ptCount val="1"/>
                <c:pt idx="0">
                  <c:v>Nötr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soru6!$A$2:$A$8</c:f>
              <c:strCache>
                <c:ptCount val="7"/>
                <c:pt idx="0">
                  <c:v>Raporlama Süreçlerinde İstenen Verilerin Niteliği</c:v>
                </c:pt>
                <c:pt idx="1">
                  <c:v>Portala veri giriş Süreçleri</c:v>
                </c:pt>
                <c:pt idx="2">
                  <c:v>Hakem denetimi Süreci</c:v>
                </c:pt>
                <c:pt idx="3">
                  <c:v>Komisyon Değerlendirme Süreci</c:v>
                </c:pt>
                <c:pt idx="4">
                  <c:v>Verilen Ödevler ve Komisyon Kararları</c:v>
                </c:pt>
                <c:pt idx="5">
                  <c:v>Dışarıda gecirilen zamanlar</c:v>
                </c:pt>
                <c:pt idx="6">
                  <c:v>Bakanliktan istenen ek bilgiler</c:v>
                </c:pt>
              </c:strCache>
            </c:strRef>
          </c:cat>
          <c:val>
            <c:numRef>
              <c:f>soru6!$D$2:$D$8</c:f>
              <c:numCache>
                <c:formatCode>General</c:formatCode>
                <c:ptCount val="7"/>
                <c:pt idx="0">
                  <c:v>19</c:v>
                </c:pt>
                <c:pt idx="1">
                  <c:v>24</c:v>
                </c:pt>
                <c:pt idx="2">
                  <c:v>16</c:v>
                </c:pt>
                <c:pt idx="3">
                  <c:v>16</c:v>
                </c:pt>
                <c:pt idx="4">
                  <c:v>23</c:v>
                </c:pt>
                <c:pt idx="5">
                  <c:v>22</c:v>
                </c:pt>
                <c:pt idx="6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E32-B64E-90AC-C3EE7E623B65}"/>
            </c:ext>
          </c:extLst>
        </c:ser>
        <c:ser>
          <c:idx val="3"/>
          <c:order val="3"/>
          <c:tx>
            <c:strRef>
              <c:f>soru6!$E$1</c:f>
              <c:strCache>
                <c:ptCount val="1"/>
                <c:pt idx="0">
                  <c:v>Memnun Değilim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soru6!$A$2:$A$8</c:f>
              <c:strCache>
                <c:ptCount val="7"/>
                <c:pt idx="0">
                  <c:v>Raporlama Süreçlerinde İstenen Verilerin Niteliği</c:v>
                </c:pt>
                <c:pt idx="1">
                  <c:v>Portala veri giriş Süreçleri</c:v>
                </c:pt>
                <c:pt idx="2">
                  <c:v>Hakem denetimi Süreci</c:v>
                </c:pt>
                <c:pt idx="3">
                  <c:v>Komisyon Değerlendirme Süreci</c:v>
                </c:pt>
                <c:pt idx="4">
                  <c:v>Verilen Ödevler ve Komisyon Kararları</c:v>
                </c:pt>
                <c:pt idx="5">
                  <c:v>Dışarıda gecirilen zamanlar</c:v>
                </c:pt>
                <c:pt idx="6">
                  <c:v>Bakanliktan istenen ek bilgiler</c:v>
                </c:pt>
              </c:strCache>
            </c:strRef>
          </c:cat>
          <c:val>
            <c:numRef>
              <c:f>soru6!$E$2:$E$8</c:f>
              <c:numCache>
                <c:formatCode>General</c:formatCode>
                <c:ptCount val="7"/>
                <c:pt idx="0">
                  <c:v>7</c:v>
                </c:pt>
                <c:pt idx="1">
                  <c:v>11</c:v>
                </c:pt>
                <c:pt idx="2">
                  <c:v>7</c:v>
                </c:pt>
                <c:pt idx="3">
                  <c:v>4</c:v>
                </c:pt>
                <c:pt idx="4">
                  <c:v>11</c:v>
                </c:pt>
                <c:pt idx="5">
                  <c:v>13</c:v>
                </c:pt>
                <c:pt idx="6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E32-B64E-90AC-C3EE7E623B65}"/>
            </c:ext>
          </c:extLst>
        </c:ser>
        <c:ser>
          <c:idx val="4"/>
          <c:order val="4"/>
          <c:tx>
            <c:strRef>
              <c:f>soru6!$F$1</c:f>
              <c:strCache>
                <c:ptCount val="1"/>
                <c:pt idx="0">
                  <c:v>Hiç Memnun Değilim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soru6!$A$2:$A$8</c:f>
              <c:strCache>
                <c:ptCount val="7"/>
                <c:pt idx="0">
                  <c:v>Raporlama Süreçlerinde İstenen Verilerin Niteliği</c:v>
                </c:pt>
                <c:pt idx="1">
                  <c:v>Portala veri giriş Süreçleri</c:v>
                </c:pt>
                <c:pt idx="2">
                  <c:v>Hakem denetimi Süreci</c:v>
                </c:pt>
                <c:pt idx="3">
                  <c:v>Komisyon Değerlendirme Süreci</c:v>
                </c:pt>
                <c:pt idx="4">
                  <c:v>Verilen Ödevler ve Komisyon Kararları</c:v>
                </c:pt>
                <c:pt idx="5">
                  <c:v>Dışarıda gecirilen zamanlar</c:v>
                </c:pt>
                <c:pt idx="6">
                  <c:v>Bakanliktan istenen ek bilgiler</c:v>
                </c:pt>
              </c:strCache>
            </c:strRef>
          </c:cat>
          <c:val>
            <c:numRef>
              <c:f>soru6!$F$2:$F$8</c:f>
              <c:numCache>
                <c:formatCode>General</c:formatCode>
                <c:ptCount val="7"/>
                <c:pt idx="2">
                  <c:v>3</c:v>
                </c:pt>
                <c:pt idx="3">
                  <c:v>2</c:v>
                </c:pt>
                <c:pt idx="4">
                  <c:v>2</c:v>
                </c:pt>
                <c:pt idx="5">
                  <c:v>2</c:v>
                </c:pt>
                <c:pt idx="6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E32-B64E-90AC-C3EE7E623B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32468079"/>
        <c:axId val="1032064927"/>
      </c:barChart>
      <c:catAx>
        <c:axId val="103246807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en-US"/>
          </a:p>
        </c:txPr>
        <c:crossAx val="1032064927"/>
        <c:crosses val="autoZero"/>
        <c:auto val="1"/>
        <c:lblAlgn val="ctr"/>
        <c:lblOffset val="100"/>
        <c:noMultiLvlLbl val="0"/>
      </c:catAx>
      <c:valAx>
        <c:axId val="1032064927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en-US"/>
          </a:p>
        </c:txPr>
        <c:crossAx val="103246807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ULUSLARARASI FON PROJE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BAŞVURULARI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soru7_8!$B$4:$B$9</c:f>
              <c:strCache>
                <c:ptCount val="6"/>
                <c:pt idx="0">
                  <c:v>BAŞVURU YAPMADIK</c:v>
                </c:pt>
                <c:pt idx="1">
                  <c:v>7.ÇP (HORIZON 2020)</c:v>
                </c:pt>
                <c:pt idx="2">
                  <c:v>HORIZON EUROPE</c:v>
                </c:pt>
                <c:pt idx="3">
                  <c:v>DIGITAL EUROPE</c:v>
                </c:pt>
                <c:pt idx="4">
                  <c:v>EUREKA / EUROSTARS</c:v>
                </c:pt>
                <c:pt idx="5">
                  <c:v>ERASMUS+, IPA</c:v>
                </c:pt>
              </c:strCache>
            </c:strRef>
          </c:cat>
          <c:val>
            <c:numRef>
              <c:f>soru7_8!$C$4:$C$9</c:f>
              <c:numCache>
                <c:formatCode>General</c:formatCode>
                <c:ptCount val="6"/>
                <c:pt idx="0">
                  <c:v>37</c:v>
                </c:pt>
                <c:pt idx="1">
                  <c:v>22</c:v>
                </c:pt>
                <c:pt idx="2">
                  <c:v>8</c:v>
                </c:pt>
                <c:pt idx="3">
                  <c:v>3</c:v>
                </c:pt>
                <c:pt idx="4">
                  <c:v>26</c:v>
                </c:pt>
                <c:pt idx="5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F3D-DB46-9287-E0B811A5A8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48835919"/>
        <c:axId val="1149939631"/>
      </c:barChart>
      <c:catAx>
        <c:axId val="11488359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en-US"/>
          </a:p>
        </c:txPr>
        <c:crossAx val="1149939631"/>
        <c:crosses val="autoZero"/>
        <c:auto val="1"/>
        <c:lblAlgn val="ctr"/>
        <c:lblOffset val="100"/>
        <c:noMultiLvlLbl val="0"/>
      </c:catAx>
      <c:valAx>
        <c:axId val="114993963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4883591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AB PROJELERİNE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KATILIMDA 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YAŞANAN ZORLUKLAR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soru7_8!$F$15:$F$21</c:f>
              <c:strCache>
                <c:ptCount val="7"/>
                <c:pt idx="0">
                  <c:v>ORTAK BULMADA ZORLUKLAR</c:v>
                </c:pt>
                <c:pt idx="1">
                  <c:v>ÇAĞRILARIN İÇERİĞİ ŞİRKET PROJE KONULARI İLE UYUMLU DEĞİL</c:v>
                </c:pt>
                <c:pt idx="2">
                  <c:v>BU KONUYA AYRILACAK YETKİN PERSONEL SORUNU</c:v>
                </c:pt>
                <c:pt idx="3">
                  <c:v>ÇAĞRILARI TAKİP EDEMİYORUM</c:v>
                </c:pt>
                <c:pt idx="4">
                  <c:v>ÖNERİ HAZIRLAMA SÜRECİNDE ZORLUKLAR</c:v>
                </c:pt>
                <c:pt idx="5">
                  <c:v>DESTEK ALINABİLECEK HİZMET SAĞLAYICIYI BULAMAMAK</c:v>
                </c:pt>
                <c:pt idx="6">
                  <c:v>ÇAĞRI - PROJE ZAMANLAMALARININ UYUMLU OLMAMASI</c:v>
                </c:pt>
              </c:strCache>
            </c:strRef>
          </c:cat>
          <c:val>
            <c:numRef>
              <c:f>soru7_8!$G$15:$G$21</c:f>
              <c:numCache>
                <c:formatCode>General</c:formatCode>
                <c:ptCount val="7"/>
                <c:pt idx="0">
                  <c:v>44</c:v>
                </c:pt>
                <c:pt idx="1">
                  <c:v>42</c:v>
                </c:pt>
                <c:pt idx="2">
                  <c:v>23</c:v>
                </c:pt>
                <c:pt idx="3">
                  <c:v>15</c:v>
                </c:pt>
                <c:pt idx="4">
                  <c:v>15</c:v>
                </c:pt>
                <c:pt idx="5">
                  <c:v>13</c:v>
                </c:pt>
                <c:pt idx="6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A91-194C-BBDB-41C4AB538A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50235023"/>
        <c:axId val="548066320"/>
      </c:barChart>
      <c:catAx>
        <c:axId val="11502350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en-US"/>
          </a:p>
        </c:txPr>
        <c:crossAx val="548066320"/>
        <c:crosses val="autoZero"/>
        <c:auto val="1"/>
        <c:lblAlgn val="ctr"/>
        <c:lblOffset val="100"/>
        <c:noMultiLvlLbl val="0"/>
      </c:catAx>
      <c:valAx>
        <c:axId val="548066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502350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En Yoğun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İşbirliği İçinde BUlunulan Kurumlar</a:t>
            </a: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en-GB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Sheet1!$P$35:$P$49</c:f>
              <c:strCache>
                <c:ptCount val="9"/>
                <c:pt idx="0">
                  <c:v>Y.içi Üniversiteler</c:v>
                </c:pt>
                <c:pt idx="1">
                  <c:v>Y.içi danışmanlar</c:v>
                </c:pt>
                <c:pt idx="2">
                  <c:v>Test merkezleri</c:v>
                </c:pt>
                <c:pt idx="3">
                  <c:v>Mühendislik analiz ve tasarım merkezleri</c:v>
                </c:pt>
                <c:pt idx="4">
                  <c:v>Y.dışı Üniversiteler</c:v>
                </c:pt>
                <c:pt idx="5">
                  <c:v>Teknoloji girişimleri</c:v>
                </c:pt>
                <c:pt idx="6">
                  <c:v>Yurtdışı araştırma enstitüleri</c:v>
                </c:pt>
                <c:pt idx="7">
                  <c:v>Yurtiçi enstitü ve merkezler</c:v>
                </c:pt>
                <c:pt idx="8">
                  <c:v>Y.dışı danışmanlar</c:v>
                </c:pt>
              </c:strCache>
            </c:strRef>
          </c:cat>
          <c:val>
            <c:numRef>
              <c:f>Sheet1!$Q$35:$Q$49</c:f>
              <c:numCache>
                <c:formatCode>0</c:formatCode>
                <c:ptCount val="9"/>
                <c:pt idx="0">
                  <c:v>100</c:v>
                </c:pt>
                <c:pt idx="1">
                  <c:v>75.454545454545453</c:v>
                </c:pt>
                <c:pt idx="2">
                  <c:v>58.18181818181818</c:v>
                </c:pt>
                <c:pt idx="3">
                  <c:v>57.272727272727273</c:v>
                </c:pt>
                <c:pt idx="4">
                  <c:v>55.454545454545453</c:v>
                </c:pt>
                <c:pt idx="5">
                  <c:v>46.36363636363636</c:v>
                </c:pt>
                <c:pt idx="6">
                  <c:v>43.636363636363633</c:v>
                </c:pt>
                <c:pt idx="7">
                  <c:v>40</c:v>
                </c:pt>
                <c:pt idx="8">
                  <c:v>35.454545454545453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C4-9E4D-9D38-6F10195BE7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719596064"/>
        <c:axId val="720270320"/>
      </c:barChart>
      <c:catAx>
        <c:axId val="71959606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en-US"/>
          </a:p>
        </c:txPr>
        <c:crossAx val="720270320"/>
        <c:crosses val="autoZero"/>
        <c:auto val="1"/>
        <c:lblAlgn val="ctr"/>
        <c:lblOffset val="100"/>
        <c:noMultiLvlLbl val="0"/>
      </c:catAx>
      <c:valAx>
        <c:axId val="720270320"/>
        <c:scaling>
          <c:orientation val="minMax"/>
          <c:max val="100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95960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İşbirliği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Geliştirme Sürecinde Karşılaşılan Engeller</a:t>
            </a: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en-GB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soru10!$A$3:$A$6</c:f>
              <c:strCache>
                <c:ptCount val="4"/>
                <c:pt idx="0">
                  <c:v>Kişilerin beklenti ve çalışma şeklinin endüstriyel Ar-Ge çalışmaları ile uyumlu olmaması</c:v>
                </c:pt>
                <c:pt idx="1">
                  <c:v>Doğru bilgiye sahip kurum  ve kişiye erişimde sorun</c:v>
                </c:pt>
                <c:pt idx="2">
                  <c:v>Finansal olarak karşılayamamak</c:v>
                </c:pt>
                <c:pt idx="3">
                  <c:v>İletişimi kuracak yetkin personel olmaması</c:v>
                </c:pt>
              </c:strCache>
            </c:strRef>
          </c:cat>
          <c:val>
            <c:numRef>
              <c:f>soru10!$B$3:$B$6</c:f>
            </c:numRef>
          </c:val>
          <c:extLst>
            <c:ext xmlns:c16="http://schemas.microsoft.com/office/drawing/2014/chart" uri="{C3380CC4-5D6E-409C-BE32-E72D297353CC}">
              <c16:uniqueId val="{00000000-7778-4D49-A361-AFC75850770E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soru10!$A$3:$A$6</c:f>
              <c:strCache>
                <c:ptCount val="4"/>
                <c:pt idx="0">
                  <c:v>Kişilerin beklenti ve çalışma şeklinin endüstriyel Ar-Ge çalışmaları ile uyumlu olmaması</c:v>
                </c:pt>
                <c:pt idx="1">
                  <c:v>Doğru bilgiye sahip kurum  ve kişiye erişimde sorun</c:v>
                </c:pt>
                <c:pt idx="2">
                  <c:v>Finansal olarak karşılayamamak</c:v>
                </c:pt>
                <c:pt idx="3">
                  <c:v>İletişimi kuracak yetkin personel olmaması</c:v>
                </c:pt>
              </c:strCache>
            </c:strRef>
          </c:cat>
          <c:val>
            <c:numRef>
              <c:f>soru10!$C$3:$C$6</c:f>
              <c:numCache>
                <c:formatCode>0</c:formatCode>
                <c:ptCount val="4"/>
                <c:pt idx="0" formatCode="General">
                  <c:v>100</c:v>
                </c:pt>
                <c:pt idx="1">
                  <c:v>52.542372881355931</c:v>
                </c:pt>
                <c:pt idx="2">
                  <c:v>35.593220338983052</c:v>
                </c:pt>
                <c:pt idx="3">
                  <c:v>15.254237288135593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778-4D49-A361-AFC7585077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031292239"/>
        <c:axId val="1030839567"/>
      </c:barChart>
      <c:catAx>
        <c:axId val="1031292239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en-US"/>
          </a:p>
        </c:txPr>
        <c:crossAx val="1030839567"/>
        <c:crosses val="autoZero"/>
        <c:auto val="1"/>
        <c:lblAlgn val="ctr"/>
        <c:lblOffset val="100"/>
        <c:noMultiLvlLbl val="0"/>
      </c:catAx>
      <c:valAx>
        <c:axId val="1030839567"/>
        <c:scaling>
          <c:orientation val="minMax"/>
          <c:max val="100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312922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Girişimler ile Birlikte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Çalışma</a:t>
            </a: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</c:rich>
      </c:tx>
      <c:layout>
        <c:manualLayout>
          <c:xMode val="edge"/>
          <c:yMode val="edge"/>
          <c:x val="0.10365057417730363"/>
          <c:y val="4.0650406504065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en-GB"/>
        </a:p>
      </c:txPr>
    </c:title>
    <c:autoTitleDeleted val="0"/>
    <c:plotArea>
      <c:layout/>
      <c:doughnutChart>
        <c:varyColors val="1"/>
        <c:ser>
          <c:idx val="0"/>
          <c:order val="0"/>
          <c:cat>
            <c:strRef>
              <c:f>Sheet1!$C$28:$D$28</c:f>
              <c:strCache>
                <c:ptCount val="2"/>
                <c:pt idx="0">
                  <c:v>Evet</c:v>
                </c:pt>
                <c:pt idx="1">
                  <c:v>Hayır</c:v>
                </c:pt>
              </c:strCache>
            </c:strRef>
          </c:cat>
          <c:val>
            <c:numRef>
              <c:f>Sheet1!$C$29:$D$29</c:f>
            </c:numRef>
          </c:val>
          <c:extLst>
            <c:ext xmlns:c16="http://schemas.microsoft.com/office/drawing/2014/chart" uri="{C3380CC4-5D6E-409C-BE32-E72D297353CC}">
              <c16:uniqueId val="{00000000-8EDD-8B43-B269-13767BC709C5}"/>
            </c:ext>
          </c:extLst>
        </c:ser>
        <c:ser>
          <c:idx val="1"/>
          <c:order val="1"/>
          <c:cat>
            <c:strRef>
              <c:f>Sheet1!$C$28:$D$28</c:f>
              <c:strCache>
                <c:ptCount val="2"/>
                <c:pt idx="0">
                  <c:v>Evet</c:v>
                </c:pt>
                <c:pt idx="1">
                  <c:v>Hayır</c:v>
                </c:pt>
              </c:strCache>
            </c:strRef>
          </c:cat>
          <c:val>
            <c:numRef>
              <c:f>Sheet1!$C$30:$D$30</c:f>
            </c:numRef>
          </c:val>
          <c:extLst>
            <c:ext xmlns:c16="http://schemas.microsoft.com/office/drawing/2014/chart" uri="{C3380CC4-5D6E-409C-BE32-E72D297353CC}">
              <c16:uniqueId val="{00000001-8EDD-8B43-B269-13767BC709C5}"/>
            </c:ext>
          </c:extLst>
        </c:ser>
        <c:ser>
          <c:idx val="2"/>
          <c:order val="2"/>
          <c:cat>
            <c:strRef>
              <c:f>Sheet1!$C$28:$D$28</c:f>
              <c:strCache>
                <c:ptCount val="2"/>
                <c:pt idx="0">
                  <c:v>Evet</c:v>
                </c:pt>
                <c:pt idx="1">
                  <c:v>Hayır</c:v>
                </c:pt>
              </c:strCache>
            </c:strRef>
          </c:cat>
          <c:val>
            <c:numRef>
              <c:f>Sheet1!$C$31:$D$31</c:f>
            </c:numRef>
          </c:val>
          <c:extLst>
            <c:ext xmlns:c16="http://schemas.microsoft.com/office/drawing/2014/chart" uri="{C3380CC4-5D6E-409C-BE32-E72D297353CC}">
              <c16:uniqueId val="{00000002-8EDD-8B43-B269-13767BC709C5}"/>
            </c:ext>
          </c:extLst>
        </c:ser>
        <c:ser>
          <c:idx val="3"/>
          <c:order val="3"/>
          <c:dPt>
            <c:idx val="0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8EDD-8B43-B269-13767BC709C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8EDD-8B43-B269-13767BC709C5}"/>
              </c:ext>
            </c:extLst>
          </c:dPt>
          <c:cat>
            <c:strRef>
              <c:f>Sheet1!$C$28:$D$28</c:f>
              <c:strCache>
                <c:ptCount val="2"/>
                <c:pt idx="0">
                  <c:v>Evet</c:v>
                </c:pt>
                <c:pt idx="1">
                  <c:v>Hayır</c:v>
                </c:pt>
              </c:strCache>
            </c:strRef>
          </c:cat>
          <c:val>
            <c:numRef>
              <c:f>Sheet1!$C$32:$D$32</c:f>
              <c:numCache>
                <c:formatCode>General</c:formatCode>
                <c:ptCount val="2"/>
                <c:pt idx="0">
                  <c:v>33</c:v>
                </c:pt>
                <c:pt idx="1">
                  <c:v>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8EDD-8B43-B269-13767BC709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Girişim Sermayesi</a:t>
            </a:r>
            <a:r>
              <a:rPr lang="en-GB" baseline="0"/>
              <a:t> Yatırım Fonlarına Erişimi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plotArea>
      <c:layout/>
      <c:pieChart>
        <c:varyColors val="1"/>
        <c:ser>
          <c:idx val="0"/>
          <c:order val="0"/>
          <c:cat>
            <c:strRef>
              <c:f>Sheet1!$C$16:$G$16</c:f>
              <c:strCache>
                <c:ptCount val="5"/>
                <c:pt idx="0">
                  <c:v>Çok Zor</c:v>
                </c:pt>
                <c:pt idx="1">
                  <c:v>Zor</c:v>
                </c:pt>
                <c:pt idx="2">
                  <c:v>Nötr</c:v>
                </c:pt>
                <c:pt idx="3">
                  <c:v>Kolay</c:v>
                </c:pt>
                <c:pt idx="4">
                  <c:v>Çok Kolay</c:v>
                </c:pt>
              </c:strCache>
            </c:strRef>
          </c:cat>
          <c:val>
            <c:numRef>
              <c:f>Sheet1!$C$17:$G$17</c:f>
            </c:numRef>
          </c:val>
          <c:extLst>
            <c:ext xmlns:c16="http://schemas.microsoft.com/office/drawing/2014/chart" uri="{C3380CC4-5D6E-409C-BE32-E72D297353CC}">
              <c16:uniqueId val="{00000000-603F-654E-B20D-F3E99DB19F06}"/>
            </c:ext>
          </c:extLst>
        </c:ser>
        <c:ser>
          <c:idx val="1"/>
          <c:order val="1"/>
          <c:cat>
            <c:strRef>
              <c:f>Sheet1!$C$16:$G$16</c:f>
              <c:strCache>
                <c:ptCount val="5"/>
                <c:pt idx="0">
                  <c:v>Çok Zor</c:v>
                </c:pt>
                <c:pt idx="1">
                  <c:v>Zor</c:v>
                </c:pt>
                <c:pt idx="2">
                  <c:v>Nötr</c:v>
                </c:pt>
                <c:pt idx="3">
                  <c:v>Kolay</c:v>
                </c:pt>
                <c:pt idx="4">
                  <c:v>Çok Kolay</c:v>
                </c:pt>
              </c:strCache>
            </c:strRef>
          </c:cat>
          <c:val>
            <c:numRef>
              <c:f>Sheet1!$C$18:$G$18</c:f>
            </c:numRef>
          </c:val>
          <c:extLst>
            <c:ext xmlns:c16="http://schemas.microsoft.com/office/drawing/2014/chart" uri="{C3380CC4-5D6E-409C-BE32-E72D297353CC}">
              <c16:uniqueId val="{00000001-603F-654E-B20D-F3E99DB19F06}"/>
            </c:ext>
          </c:extLst>
        </c:ser>
        <c:ser>
          <c:idx val="2"/>
          <c:order val="2"/>
          <c:cat>
            <c:strRef>
              <c:f>Sheet1!$C$16:$G$16</c:f>
              <c:strCache>
                <c:ptCount val="5"/>
                <c:pt idx="0">
                  <c:v>Çok Zor</c:v>
                </c:pt>
                <c:pt idx="1">
                  <c:v>Zor</c:v>
                </c:pt>
                <c:pt idx="2">
                  <c:v>Nötr</c:v>
                </c:pt>
                <c:pt idx="3">
                  <c:v>Kolay</c:v>
                </c:pt>
                <c:pt idx="4">
                  <c:v>Çok Kolay</c:v>
                </c:pt>
              </c:strCache>
            </c:strRef>
          </c:cat>
          <c:val>
            <c:numRef>
              <c:f>Sheet1!$C$19:$G$19</c:f>
            </c:numRef>
          </c:val>
          <c:extLst>
            <c:ext xmlns:c16="http://schemas.microsoft.com/office/drawing/2014/chart" uri="{C3380CC4-5D6E-409C-BE32-E72D297353CC}">
              <c16:uniqueId val="{00000002-603F-654E-B20D-F3E99DB19F06}"/>
            </c:ext>
          </c:extLst>
        </c:ser>
        <c:ser>
          <c:idx val="3"/>
          <c:order val="3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603F-654E-B20D-F3E99DB19F0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603F-654E-B20D-F3E99DB19F0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8-603F-654E-B20D-F3E99DB19F0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A-603F-654E-B20D-F3E99DB19F0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C-603F-654E-B20D-F3E99DB19F06}"/>
              </c:ext>
            </c:extLst>
          </c:dPt>
          <c:cat>
            <c:strRef>
              <c:f>Sheet1!$C$16:$G$16</c:f>
              <c:strCache>
                <c:ptCount val="5"/>
                <c:pt idx="0">
                  <c:v>Çok Zor</c:v>
                </c:pt>
                <c:pt idx="1">
                  <c:v>Zor</c:v>
                </c:pt>
                <c:pt idx="2">
                  <c:v>Nötr</c:v>
                </c:pt>
                <c:pt idx="3">
                  <c:v>Kolay</c:v>
                </c:pt>
                <c:pt idx="4">
                  <c:v>Çok Kolay</c:v>
                </c:pt>
              </c:strCache>
            </c:strRef>
          </c:cat>
          <c:val>
            <c:numRef>
              <c:f>Sheet1!$C$20:$G$20</c:f>
              <c:numCache>
                <c:formatCode>General</c:formatCode>
                <c:ptCount val="5"/>
                <c:pt idx="0">
                  <c:v>4</c:v>
                </c:pt>
                <c:pt idx="1">
                  <c:v>17</c:v>
                </c:pt>
                <c:pt idx="2">
                  <c:v>45</c:v>
                </c:pt>
                <c:pt idx="3">
                  <c:v>35</c:v>
                </c:pt>
                <c:pt idx="4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603F-654E-B20D-F3E99DB19F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err="1">
                <a:latin typeface="Calibri" panose="020F0502020204030204" pitchFamily="34" charset="0"/>
                <a:cs typeface="Calibri" panose="020F0502020204030204" pitchFamily="34" charset="0"/>
              </a:rPr>
              <a:t>GSYF'na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aseline="0" err="1">
                <a:latin typeface="Calibri" panose="020F0502020204030204" pitchFamily="34" charset="0"/>
                <a:cs typeface="Calibri" panose="020F0502020204030204" pitchFamily="34" charset="0"/>
              </a:rPr>
              <a:t>Erişim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aseline="0" err="1">
                <a:latin typeface="Calibri" panose="020F0502020204030204" pitchFamily="34" charset="0"/>
                <a:cs typeface="Calibri" panose="020F0502020204030204" pitchFamily="34" charset="0"/>
              </a:rPr>
              <a:t>için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aseline="0" err="1">
                <a:latin typeface="Calibri" panose="020F0502020204030204" pitchFamily="34" charset="0"/>
                <a:cs typeface="Calibri" panose="020F0502020204030204" pitchFamily="34" charset="0"/>
              </a:rPr>
              <a:t>Arayüz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aseline="0" err="1">
                <a:latin typeface="Calibri" panose="020F0502020204030204" pitchFamily="34" charset="0"/>
                <a:cs typeface="Calibri" panose="020F0502020204030204" pitchFamily="34" charset="0"/>
              </a:rPr>
              <a:t>İhtiyacı</a:t>
            </a: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Sheet1!$C$22:$D$22</c:f>
              <c:strCache>
                <c:ptCount val="2"/>
                <c:pt idx="0">
                  <c:v>Evet</c:v>
                </c:pt>
                <c:pt idx="1">
                  <c:v>Hayır</c:v>
                </c:pt>
              </c:strCache>
            </c:strRef>
          </c:cat>
          <c:val>
            <c:numRef>
              <c:f>Sheet1!$C$23:$D$23</c:f>
            </c:numRef>
          </c:val>
          <c:extLst>
            <c:ext xmlns:c16="http://schemas.microsoft.com/office/drawing/2014/chart" uri="{C3380CC4-5D6E-409C-BE32-E72D297353CC}">
              <c16:uniqueId val="{00000000-9871-7E41-AA6C-646AD61F7A5E}"/>
            </c:ext>
          </c:extLst>
        </c:ser>
        <c:ser>
          <c:idx val="1"/>
          <c:order val="1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Sheet1!$C$22:$D$22</c:f>
              <c:strCache>
                <c:ptCount val="2"/>
                <c:pt idx="0">
                  <c:v>Evet</c:v>
                </c:pt>
                <c:pt idx="1">
                  <c:v>Hayır</c:v>
                </c:pt>
              </c:strCache>
            </c:strRef>
          </c:cat>
          <c:val>
            <c:numRef>
              <c:f>Sheet1!$C$24:$D$24</c:f>
            </c:numRef>
          </c:val>
          <c:extLst>
            <c:ext xmlns:c16="http://schemas.microsoft.com/office/drawing/2014/chart" uri="{C3380CC4-5D6E-409C-BE32-E72D297353CC}">
              <c16:uniqueId val="{00000001-9871-7E41-AA6C-646AD61F7A5E}"/>
            </c:ext>
          </c:extLst>
        </c:ser>
        <c:ser>
          <c:idx val="2"/>
          <c:order val="2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Sheet1!$C$22:$D$22</c:f>
              <c:strCache>
                <c:ptCount val="2"/>
                <c:pt idx="0">
                  <c:v>Evet</c:v>
                </c:pt>
                <c:pt idx="1">
                  <c:v>Hayır</c:v>
                </c:pt>
              </c:strCache>
            </c:strRef>
          </c:cat>
          <c:val>
            <c:numRef>
              <c:f>Sheet1!$C$25:$D$25</c:f>
            </c:numRef>
          </c:val>
          <c:extLst>
            <c:ext xmlns:c16="http://schemas.microsoft.com/office/drawing/2014/chart" uri="{C3380CC4-5D6E-409C-BE32-E72D297353CC}">
              <c16:uniqueId val="{00000002-9871-7E41-AA6C-646AD61F7A5E}"/>
            </c:ext>
          </c:extLst>
        </c:ser>
        <c:ser>
          <c:idx val="3"/>
          <c:order val="3"/>
          <c:dPt>
            <c:idx val="0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9871-7E41-AA6C-646AD61F7A5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9871-7E41-AA6C-646AD61F7A5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Sheet1!$C$22:$D$22</c:f>
              <c:strCache>
                <c:ptCount val="2"/>
                <c:pt idx="0">
                  <c:v>Evet</c:v>
                </c:pt>
                <c:pt idx="1">
                  <c:v>Hayır</c:v>
                </c:pt>
              </c:strCache>
            </c:strRef>
          </c:cat>
          <c:val>
            <c:numRef>
              <c:f>Sheet1!$C$26:$D$26</c:f>
              <c:numCache>
                <c:formatCode>General</c:formatCode>
                <c:ptCount val="2"/>
                <c:pt idx="0">
                  <c:v>71</c:v>
                </c:pt>
                <c:pt idx="1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871-7E41-AA6C-646AD61F7A5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err="1">
                <a:latin typeface="Calibri" panose="020F0502020204030204" pitchFamily="34" charset="0"/>
                <a:cs typeface="Calibri" panose="020F0502020204030204" pitchFamily="34" charset="0"/>
              </a:rPr>
              <a:t>Yabancı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aseline="0" err="1">
                <a:latin typeface="Calibri" panose="020F0502020204030204" pitchFamily="34" charset="0"/>
                <a:cs typeface="Calibri" panose="020F0502020204030204" pitchFamily="34" charset="0"/>
              </a:rPr>
              <a:t>Araştırmacı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aseline="0" err="1">
                <a:latin typeface="Calibri" panose="020F0502020204030204" pitchFamily="34" charset="0"/>
                <a:cs typeface="Calibri" panose="020F0502020204030204" pitchFamily="34" charset="0"/>
              </a:rPr>
              <a:t>Çalışanı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aseline="0" err="1">
                <a:latin typeface="Calibri" panose="020F0502020204030204" pitchFamily="34" charset="0"/>
                <a:cs typeface="Calibri" panose="020F0502020204030204" pitchFamily="34" charset="0"/>
              </a:rPr>
              <a:t>Bulunan</a:t>
            </a:r>
            <a:r>
              <a:rPr lang="en-GB" baseline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aseline="0" err="1">
                <a:latin typeface="Calibri" panose="020F0502020204030204" pitchFamily="34" charset="0"/>
                <a:cs typeface="Calibri" panose="020F0502020204030204" pitchFamily="34" charset="0"/>
              </a:rPr>
              <a:t>Merkezler</a:t>
            </a: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Sheet1!$C$10:$D$10</c:f>
              <c:strCache>
                <c:ptCount val="2"/>
                <c:pt idx="0">
                  <c:v>Evet</c:v>
                </c:pt>
                <c:pt idx="1">
                  <c:v>Hayır</c:v>
                </c:pt>
              </c:strCache>
            </c:strRef>
          </c:cat>
          <c:val>
            <c:numRef>
              <c:f>Sheet1!$C$11:$D$11</c:f>
            </c:numRef>
          </c:val>
          <c:extLst>
            <c:ext xmlns:c16="http://schemas.microsoft.com/office/drawing/2014/chart" uri="{C3380CC4-5D6E-409C-BE32-E72D297353CC}">
              <c16:uniqueId val="{00000000-DD13-0F44-A659-8BE2F9020ECC}"/>
            </c:ext>
          </c:extLst>
        </c:ser>
        <c:ser>
          <c:idx val="1"/>
          <c:order val="1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Sheet1!$C$10:$D$10</c:f>
              <c:strCache>
                <c:ptCount val="2"/>
                <c:pt idx="0">
                  <c:v>Evet</c:v>
                </c:pt>
                <c:pt idx="1">
                  <c:v>Hayır</c:v>
                </c:pt>
              </c:strCache>
            </c:strRef>
          </c:cat>
          <c:val>
            <c:numRef>
              <c:f>Sheet1!$C$12:$D$12</c:f>
            </c:numRef>
          </c:val>
          <c:extLst>
            <c:ext xmlns:c16="http://schemas.microsoft.com/office/drawing/2014/chart" uri="{C3380CC4-5D6E-409C-BE32-E72D297353CC}">
              <c16:uniqueId val="{00000001-DD13-0F44-A659-8BE2F9020ECC}"/>
            </c:ext>
          </c:extLst>
        </c:ser>
        <c:ser>
          <c:idx val="2"/>
          <c:order val="2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Sheet1!$C$10:$D$10</c:f>
              <c:strCache>
                <c:ptCount val="2"/>
                <c:pt idx="0">
                  <c:v>Evet</c:v>
                </c:pt>
                <c:pt idx="1">
                  <c:v>Hayır</c:v>
                </c:pt>
              </c:strCache>
            </c:strRef>
          </c:cat>
          <c:val>
            <c:numRef>
              <c:f>Sheet1!$C$13:$D$13</c:f>
            </c:numRef>
          </c:val>
          <c:extLst>
            <c:ext xmlns:c16="http://schemas.microsoft.com/office/drawing/2014/chart" uri="{C3380CC4-5D6E-409C-BE32-E72D297353CC}">
              <c16:uniqueId val="{00000002-DD13-0F44-A659-8BE2F9020ECC}"/>
            </c:ext>
          </c:extLst>
        </c:ser>
        <c:ser>
          <c:idx val="3"/>
          <c:order val="3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DD13-0F44-A659-8BE2F9020ECC}"/>
              </c:ext>
            </c:extLst>
          </c:dPt>
          <c:dPt>
            <c:idx val="1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DD13-0F44-A659-8BE2F9020EC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Sheet1!$C$10:$D$10</c:f>
              <c:strCache>
                <c:ptCount val="2"/>
                <c:pt idx="0">
                  <c:v>Evet</c:v>
                </c:pt>
                <c:pt idx="1">
                  <c:v>Hayır</c:v>
                </c:pt>
              </c:strCache>
            </c:strRef>
          </c:cat>
          <c:val>
            <c:numRef>
              <c:f>Sheet1!$C$14:$D$14</c:f>
              <c:numCache>
                <c:formatCode>General</c:formatCode>
                <c:ptCount val="2"/>
                <c:pt idx="0">
                  <c:v>35</c:v>
                </c:pt>
                <c:pt idx="1">
                  <c:v>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DD13-0F44-A659-8BE2F9020ECC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Sheet3!$F$4:$F$61</cx:f>
        <cx:lvl ptCount="58">
          <cx:pt idx="0">İstanbul</cx:pt>
          <cx:pt idx="1">Ankara</cx:pt>
          <cx:pt idx="2">Kocaeli</cx:pt>
          <cx:pt idx="3">Bursa</cx:pt>
          <cx:pt idx="4">İzmir</cx:pt>
          <cx:pt idx="5">Tekirdağ</cx:pt>
          <cx:pt idx="6">Manisa</cx:pt>
          <cx:pt idx="7">Konya</cx:pt>
          <cx:pt idx="8">Sakarya</cx:pt>
          <cx:pt idx="9">Eskişehir</cx:pt>
          <cx:pt idx="10">Antalya</cx:pt>
          <cx:pt idx="11">Balıkesir</cx:pt>
          <cx:pt idx="12">Denizli</cx:pt>
          <cx:pt idx="13">Kayseri</cx:pt>
          <cx:pt idx="14">Adana</cx:pt>
          <cx:pt idx="15">Kahramanmaraş</cx:pt>
          <cx:pt idx="16">Mersin</cx:pt>
          <cx:pt idx="17">Aydın</cx:pt>
          <cx:pt idx="18">Düzce</cx:pt>
          <cx:pt idx="19">Gaziantep</cx:pt>
          <cx:pt idx="20">Kütahya</cx:pt>
          <cx:pt idx="21">Samsun</cx:pt>
          <cx:pt idx="22">Bilecik</cx:pt>
          <cx:pt idx="23">Kırklareli</cx:pt>
          <cx:pt idx="24">Sivas</cx:pt>
          <cx:pt idx="25">Uşak</cx:pt>
          <cx:pt idx="26">Bolu</cx:pt>
          <cx:pt idx="27">Diyarbakır</cx:pt>
          <cx:pt idx="28">Malatya</cx:pt>
          <cx:pt idx="29">Yalova</cx:pt>
          <cx:pt idx="30">Zonguldak</cx:pt>
          <cx:pt idx="31">Hatay</cx:pt>
          <cx:pt idx="32">Adıyaman</cx:pt>
          <cx:pt idx="33">Aksaray</cx:pt>
          <cx:pt idx="34">Batman</cx:pt>
          <cx:pt idx="35">Çanakkale</cx:pt>
          <cx:pt idx="36">Isparta</cx:pt>
          <cx:pt idx="37">Karaman</cx:pt>
          <cx:pt idx="38">Niğde</cx:pt>
          <cx:pt idx="39">Ordu</cx:pt>
          <cx:pt idx="40">Osmaniye</cx:pt>
          <cx:pt idx="41">Trabzon</cx:pt>
          <cx:pt idx="42">Afyonkarahisar</cx:pt>
          <cx:pt idx="43">Amasya</cx:pt>
          <cx:pt idx="44">Burdur</cx:pt>
          <cx:pt idx="45">Çankırı</cx:pt>
          <cx:pt idx="46">Çorum</cx:pt>
          <cx:pt idx="47">Elazığ</cx:pt>
          <cx:pt idx="48">Erzincan</cx:pt>
          <cx:pt idx="49">Giresun</cx:pt>
          <cx:pt idx="50">Karabük</cx:pt>
          <cx:pt idx="51">Kastamonu</cx:pt>
          <cx:pt idx="52">Kırıkkale</cx:pt>
          <cx:pt idx="53">Kırşehir</cx:pt>
          <cx:pt idx="54">Muğla</cx:pt>
          <cx:pt idx="55">Nevşehir</cx:pt>
          <cx:pt idx="56">Şanlıurfa</cx:pt>
          <cx:pt idx="57">Yozgat</cx:pt>
        </cx:lvl>
      </cx:strDim>
      <cx:numDim type="size">
        <cx:f>Sheet3!$G$4:$G$61</cx:f>
        <cx:lvl ptCount="58" formatCode="Genel">
          <cx:pt idx="0">431</cx:pt>
          <cx:pt idx="1">162</cx:pt>
          <cx:pt idx="2">140</cx:pt>
          <cx:pt idx="3">134</cx:pt>
          <cx:pt idx="4">106</cx:pt>
          <cx:pt idx="5">54</cx:pt>
          <cx:pt idx="6">36</cx:pt>
          <cx:pt idx="7">25</cx:pt>
          <cx:pt idx="8">24</cx:pt>
          <cx:pt idx="9">21</cx:pt>
          <cx:pt idx="10">19</cx:pt>
          <cx:pt idx="11">16</cx:pt>
          <cx:pt idx="12">15</cx:pt>
          <cx:pt idx="13">15</cx:pt>
          <cx:pt idx="14">13</cx:pt>
          <cx:pt idx="15">13</cx:pt>
          <cx:pt idx="16">11</cx:pt>
          <cx:pt idx="17">10</cx:pt>
          <cx:pt idx="18">10</cx:pt>
          <cx:pt idx="19">10</cx:pt>
          <cx:pt idx="20">9</cx:pt>
          <cx:pt idx="21">7</cx:pt>
          <cx:pt idx="22">6</cx:pt>
          <cx:pt idx="23">5</cx:pt>
          <cx:pt idx="24">5</cx:pt>
          <cx:pt idx="25">5</cx:pt>
          <cx:pt idx="26">4</cx:pt>
          <cx:pt idx="27">4</cx:pt>
          <cx:pt idx="28">4</cx:pt>
          <cx:pt idx="29">4</cx:pt>
          <cx:pt idx="30">4</cx:pt>
          <cx:pt idx="31">3</cx:pt>
          <cx:pt idx="32">2</cx:pt>
          <cx:pt idx="33">2</cx:pt>
          <cx:pt idx="34">2</cx:pt>
          <cx:pt idx="35">2</cx:pt>
          <cx:pt idx="36">2</cx:pt>
          <cx:pt idx="37">2</cx:pt>
          <cx:pt idx="38">2</cx:pt>
          <cx:pt idx="39">2</cx:pt>
          <cx:pt idx="40">2</cx:pt>
          <cx:pt idx="41">2</cx:pt>
          <cx:pt idx="42">1</cx:pt>
          <cx:pt idx="43">1</cx:pt>
          <cx:pt idx="44">1</cx:pt>
          <cx:pt idx="45">1</cx:pt>
          <cx:pt idx="46">1</cx:pt>
          <cx:pt idx="47">1</cx:pt>
          <cx:pt idx="48">1</cx:pt>
          <cx:pt idx="49">1</cx:pt>
          <cx:pt idx="50">1</cx:pt>
          <cx:pt idx="51">1</cx:pt>
          <cx:pt idx="52">1</cx:pt>
          <cx:pt idx="53">1</cx:pt>
          <cx:pt idx="54">1</cx:pt>
          <cx:pt idx="55">1</cx:pt>
          <cx:pt idx="56">1</cx:pt>
          <cx:pt idx="57">1</cx:pt>
        </cx:lvl>
      </cx:numDim>
    </cx:data>
  </cx:chartData>
  <cx:chart>
    <cx:plotArea>
      <cx:plotAreaRegion>
        <cx:series layoutId="treemap" uniqueId="{BC725BF0-2F19-46F0-9E1A-27BA733A17E0}">
          <cx:dataLabels pos="inEnd">
            <cx:visibility seriesName="0" categoryName="1" value="0"/>
          </cx:dataLabels>
          <cx:dataId val="0"/>
          <cx:layoutPr>
            <cx:parentLabelLayout val="overlapping"/>
          </cx:layoutPr>
        </cx:series>
      </cx:plotAreaRegion>
    </cx:plotArea>
  </cx:chart>
  <cx:clrMapOvr bg1="lt1" tx1="dk1" bg2="lt2" tx2="dk2" accent1="accent1" accent2="accent2" accent3="accent3" accent4="accent4" accent5="accent5" accent6="accent6" hlink="hlink" folHlink="folHlink"/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Sheet2!$H$5:$H$32</cx:f>
        <cx:lvl ptCount="28">
          <cx:pt idx="0">İstanbul</cx:pt>
          <cx:pt idx="1">Ankara</cx:pt>
          <cx:pt idx="2">Bursa</cx:pt>
          <cx:pt idx="3">İzmir</cx:pt>
          <cx:pt idx="4">Kocaeli</cx:pt>
          <cx:pt idx="5">Tekirdağ</cx:pt>
          <cx:pt idx="6">Denizli</cx:pt>
          <cx:pt idx="7">Manisa</cx:pt>
          <cx:pt idx="8">Adana</cx:pt>
          <cx:pt idx="9">Kayseri</cx:pt>
          <cx:pt idx="10">Sakarya</cx:pt>
          <cx:pt idx="11">Aydın</cx:pt>
          <cx:pt idx="12">Eskişehir</cx:pt>
          <cx:pt idx="13">Kütahya</cx:pt>
          <cx:pt idx="14">Düzce</cx:pt>
          <cx:pt idx="15">Yalova</cx:pt>
          <cx:pt idx="16">Antalya</cx:pt>
          <cx:pt idx="17">Çanakkale</cx:pt>
          <cx:pt idx="18">Gaziantep</cx:pt>
          <cx:pt idx="19">Hatay</cx:pt>
          <cx:pt idx="20">Kahramanmaraş</cx:pt>
          <cx:pt idx="21">Karabük</cx:pt>
          <cx:pt idx="22">Kırklareli</cx:pt>
          <cx:pt idx="23">Konya</cx:pt>
          <cx:pt idx="24">Malatya</cx:pt>
          <cx:pt idx="25">Mersin</cx:pt>
          <cx:pt idx="26">Ordu</cx:pt>
          <cx:pt idx="27">Zonguldak</cx:pt>
        </cx:lvl>
      </cx:strDim>
      <cx:numDim type="size">
        <cx:f>Sheet2!$I$5:$I$32</cx:f>
        <cx:lvl ptCount="28" formatCode="Genel">
          <cx:pt idx="0">158</cx:pt>
          <cx:pt idx="1">39</cx:pt>
          <cx:pt idx="2">31</cx:pt>
          <cx:pt idx="3">27</cx:pt>
          <cx:pt idx="4">15</cx:pt>
          <cx:pt idx="5">13</cx:pt>
          <cx:pt idx="6">11</cx:pt>
          <cx:pt idx="7">8</cx:pt>
          <cx:pt idx="8">7</cx:pt>
          <cx:pt idx="9">5</cx:pt>
          <cx:pt idx="10">4</cx:pt>
          <cx:pt idx="11">3</cx:pt>
          <cx:pt idx="12">3</cx:pt>
          <cx:pt idx="13">3</cx:pt>
          <cx:pt idx="14">2</cx:pt>
          <cx:pt idx="15">2</cx:pt>
          <cx:pt idx="16">1</cx:pt>
          <cx:pt idx="17">1</cx:pt>
          <cx:pt idx="18">1</cx:pt>
          <cx:pt idx="19">1</cx:pt>
          <cx:pt idx="20">1</cx:pt>
          <cx:pt idx="21">1</cx:pt>
          <cx:pt idx="22">1</cx:pt>
          <cx:pt idx="23">1</cx:pt>
          <cx:pt idx="24">1</cx:pt>
          <cx:pt idx="25">1</cx:pt>
          <cx:pt idx="26">1</cx:pt>
          <cx:pt idx="27">1</cx:pt>
        </cx:lvl>
      </cx:numDim>
    </cx:data>
  </cx:chartData>
  <cx:chart>
    <cx:plotArea>
      <cx:plotAreaRegion>
        <cx:series layoutId="treemap" uniqueId="{88EB8212-250F-4CD2-ABBD-C4AC15BA7D6F}">
          <cx:dataLabels pos="inEnd">
            <cx:txPr>
              <a:bodyPr spcFirstLastPara="1" vertOverflow="ellipsis" horzOverflow="overflow" wrap="square" lIns="0" tIns="0" rIns="0" bIns="0" anchor="ctr" anchorCtr="1"/>
              <a:lstStyle/>
              <a:p>
                <a:pPr algn="ctr" rtl="0">
                  <a:defRPr/>
                </a:pPr>
                <a:endParaRPr lang="en-US" sz="900" b="0" i="0" u="none" strike="noStrike" baseline="0">
                  <a:solidFill>
                    <a:prstClr val="white"/>
                  </a:solidFill>
                  <a:latin typeface="Calibri" panose="020F0502020204030204"/>
                </a:endParaRPr>
              </a:p>
            </cx:txPr>
            <cx:visibility seriesName="0" categoryName="1" value="0"/>
          </cx:dataLabels>
          <cx:dataId val="0"/>
          <cx:layoutPr>
            <cx:parentLabelLayout val="banner"/>
          </cx:layoutPr>
        </cx:series>
      </cx:plotAreaRegion>
    </cx:plotArea>
  </cx:chart>
  <cx:clrMapOvr bg1="lt1" tx1="dk1" bg2="lt2" tx2="dk2" accent1="accent1" accent2="accent2" accent3="accent3" accent4="accent4" accent5="accent5" accent6="accent6" hlink="hlink" folHlink="folHlink"/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410">
  <cs:axisTitle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bg1">
          <a:lumMod val="65000"/>
        </a:schemeClr>
      </a:solidFill>
      <a:ln w="19050">
        <a:solidFill>
          <a:schemeClr val="bg1"/>
        </a:solidFill>
      </a:ln>
    </cs:spPr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lt1"/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413">
  <cs:axisTitle>
    <cs:lnRef idx="0"/>
    <cs:fillRef idx="0"/>
    <cs:effectRef idx="0"/>
    <cs:fontRef idx="minor">
      <a:schemeClr val="tx2"/>
    </cs:fontRef>
    <cs:spPr>
      <a:solidFill>
        <a:schemeClr val="bg1">
          <a:lumMod val="65000"/>
        </a:schemeClr>
      </a:solidFill>
      <a:ln>
        <a:solidFill>
          <a:schemeClr val="bg1"/>
        </a:solidFill>
      </a:ln>
    </cs:spPr>
    <cs:defRPr sz="9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/>
  </cs:chartArea>
  <cs:dataLabel>
    <cs:lnRef idx="0"/>
    <cs:fillRef idx="0"/>
    <cs:effectRef idx="0"/>
    <cs:fontRef idx="minor">
      <a:schemeClr val="lt1"/>
    </cs:fontRef>
    <cs:defRPr sz="9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2"/>
    </cs:fontRef>
    <cs:spPr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  <a:ln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tx2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2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2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2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15000"/>
            <a:lumOff val="85000"/>
            <a:lumOff val="1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2"/>
    </cs:fontRef>
    <cs:defRPr sz="9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2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2"/>
    </cs:fontRef>
    <cs:defRPr sz="1600" b="1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6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D39EFF-4E37-7244-8716-8CF23EE06EEF}" type="doc">
      <dgm:prSet loTypeId="urn:microsoft.com/office/officeart/2005/8/layout/hProcess11" loCatId="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n-GB"/>
        </a:p>
      </dgm:t>
    </dgm:pt>
    <dgm:pt modelId="{36C77DD5-C542-0349-ADF6-568EC2FDB125}">
      <dgm:prSet phldrT="[Text]"/>
      <dgm:spPr/>
      <dgm:t>
        <a:bodyPr/>
        <a:lstStyle/>
        <a:p>
          <a:r>
            <a:rPr lang="en-GB" err="1">
              <a:latin typeface="Calibri" panose="020F0502020204030204" pitchFamily="34" charset="0"/>
              <a:cs typeface="Calibri" panose="020F0502020204030204" pitchFamily="34" charset="0"/>
            </a:rPr>
            <a:t>Anket</a:t>
          </a:r>
          <a:endParaRPr lang="en-GB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0754624-AF1D-CE40-B1C6-86BE677E2BFD}" type="parTrans" cxnId="{5A99DD83-3A1B-994C-A616-42297D392EFC}">
      <dgm:prSet/>
      <dgm:spPr/>
      <dgm:t>
        <a:bodyPr/>
        <a:lstStyle/>
        <a:p>
          <a:endParaRPr lang="en-GB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65F554F-144F-D84D-AF30-C6F5507CAEA5}" type="sibTrans" cxnId="{5A99DD83-3A1B-994C-A616-42297D392EFC}">
      <dgm:prSet/>
      <dgm:spPr/>
      <dgm:t>
        <a:bodyPr/>
        <a:lstStyle/>
        <a:p>
          <a:endParaRPr lang="en-GB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BC27B07-B732-724F-8CAB-C1FBE0047003}">
      <dgm:prSet phldrT="[Text]"/>
      <dgm:spPr/>
      <dgm:t>
        <a:bodyPr/>
        <a:lstStyle/>
        <a:p>
          <a:r>
            <a:rPr lang="en-GB" err="1">
              <a:latin typeface="Calibri" panose="020F0502020204030204" pitchFamily="34" charset="0"/>
              <a:cs typeface="Calibri" panose="020F0502020204030204" pitchFamily="34" charset="0"/>
            </a:rPr>
            <a:t>Mentimeter</a:t>
          </a:r>
          <a:endParaRPr lang="en-GB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1BB313F-15F1-2B47-9D45-2D449AC688B5}" type="parTrans" cxnId="{F9C1D1B0-5D47-5F46-A740-8167B9DC9AF9}">
      <dgm:prSet/>
      <dgm:spPr/>
      <dgm:t>
        <a:bodyPr/>
        <a:lstStyle/>
        <a:p>
          <a:endParaRPr lang="en-GB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E4EA4B4-F50E-8245-BA0D-D24E3FD1A9CF}" type="sibTrans" cxnId="{F9C1D1B0-5D47-5F46-A740-8167B9DC9AF9}">
      <dgm:prSet/>
      <dgm:spPr/>
      <dgm:t>
        <a:bodyPr/>
        <a:lstStyle/>
        <a:p>
          <a:endParaRPr lang="en-GB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B7CC609-7089-404C-993C-BCF1D6C6C276}">
      <dgm:prSet phldrT="[Text]"/>
      <dgm:spPr/>
      <dgm:t>
        <a:bodyPr/>
        <a:lstStyle/>
        <a:p>
          <a:r>
            <a:rPr lang="en-GB" err="1">
              <a:latin typeface="Calibri" panose="020F0502020204030204" pitchFamily="34" charset="0"/>
              <a:cs typeface="Calibri" panose="020F0502020204030204" pitchFamily="34" charset="0"/>
            </a:rPr>
            <a:t>Yüzyüze</a:t>
          </a:r>
          <a:r>
            <a:rPr lang="en-GB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GB" err="1">
              <a:latin typeface="Calibri" panose="020F0502020204030204" pitchFamily="34" charset="0"/>
              <a:cs typeface="Calibri" panose="020F0502020204030204" pitchFamily="34" charset="0"/>
            </a:rPr>
            <a:t>görüşme</a:t>
          </a:r>
          <a:r>
            <a:rPr lang="en-GB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GB" err="1">
              <a:latin typeface="Calibri" panose="020F0502020204030204" pitchFamily="34" charset="0"/>
              <a:cs typeface="Calibri" panose="020F0502020204030204" pitchFamily="34" charset="0"/>
            </a:rPr>
            <a:t>ve</a:t>
          </a:r>
          <a:r>
            <a:rPr lang="en-GB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GB" err="1">
              <a:latin typeface="Calibri" panose="020F0502020204030204" pitchFamily="34" charset="0"/>
              <a:cs typeface="Calibri" panose="020F0502020204030204" pitchFamily="34" charset="0"/>
            </a:rPr>
            <a:t>paylaşım</a:t>
          </a:r>
          <a:endParaRPr lang="en-GB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0B80390-9BA0-0E4F-A399-52B462B6B25F}" type="parTrans" cxnId="{D6E363BA-AD4A-CB42-9F31-45FB6AFEE26B}">
      <dgm:prSet/>
      <dgm:spPr/>
      <dgm:t>
        <a:bodyPr/>
        <a:lstStyle/>
        <a:p>
          <a:endParaRPr lang="en-GB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4A4C436-7AD0-794E-9EB3-81E0C450AD8C}" type="sibTrans" cxnId="{D6E363BA-AD4A-CB42-9F31-45FB6AFEE26B}">
      <dgm:prSet/>
      <dgm:spPr/>
      <dgm:t>
        <a:bodyPr/>
        <a:lstStyle/>
        <a:p>
          <a:endParaRPr lang="en-GB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98784C2-03F7-3441-BE3F-CC0840EC98DD}">
      <dgm:prSet phldrT="[Text]"/>
      <dgm:spPr/>
      <dgm:t>
        <a:bodyPr/>
        <a:lstStyle/>
        <a:p>
          <a:r>
            <a:rPr lang="en-GB" err="1">
              <a:latin typeface="Calibri" panose="020F0502020204030204" pitchFamily="34" charset="0"/>
              <a:cs typeface="Calibri" panose="020F0502020204030204" pitchFamily="34" charset="0"/>
            </a:rPr>
            <a:t>Yazılı</a:t>
          </a:r>
          <a:r>
            <a:rPr lang="en-GB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GB" err="1">
              <a:latin typeface="Calibri" panose="020F0502020204030204" pitchFamily="34" charset="0"/>
              <a:cs typeface="Calibri" panose="020F0502020204030204" pitchFamily="34" charset="0"/>
            </a:rPr>
            <a:t>öneriler</a:t>
          </a:r>
          <a:endParaRPr lang="en-GB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BD38317-D118-274A-B100-8EF57289D8B0}" type="parTrans" cxnId="{A34CE0A4-281F-7B4B-AA24-55400A2AF6E8}">
      <dgm:prSet/>
      <dgm:spPr/>
      <dgm:t>
        <a:bodyPr/>
        <a:lstStyle/>
        <a:p>
          <a:endParaRPr lang="en-GB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4D4EFCD-2F29-1244-A7E2-3C608B64565D}" type="sibTrans" cxnId="{A34CE0A4-281F-7B4B-AA24-55400A2AF6E8}">
      <dgm:prSet/>
      <dgm:spPr/>
      <dgm:t>
        <a:bodyPr/>
        <a:lstStyle/>
        <a:p>
          <a:endParaRPr lang="en-GB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52182E8-2CEA-9A47-96B1-317012A4F7BD}" type="pres">
      <dgm:prSet presAssocID="{3AD39EFF-4E37-7244-8716-8CF23EE06EEF}" presName="Name0" presStyleCnt="0">
        <dgm:presLayoutVars>
          <dgm:dir/>
          <dgm:resizeHandles val="exact"/>
        </dgm:presLayoutVars>
      </dgm:prSet>
      <dgm:spPr/>
    </dgm:pt>
    <dgm:pt modelId="{1BB33C75-28A2-AF4F-9C7D-7314DAA114BB}" type="pres">
      <dgm:prSet presAssocID="{3AD39EFF-4E37-7244-8716-8CF23EE06EEF}" presName="arrow" presStyleLbl="bgShp" presStyleIdx="0" presStyleCnt="1"/>
      <dgm:spPr/>
    </dgm:pt>
    <dgm:pt modelId="{EEB17589-E979-B241-9097-D7067D28A371}" type="pres">
      <dgm:prSet presAssocID="{3AD39EFF-4E37-7244-8716-8CF23EE06EEF}" presName="points" presStyleCnt="0"/>
      <dgm:spPr/>
    </dgm:pt>
    <dgm:pt modelId="{DAF05927-7A83-BC46-8381-BD9DBE59E0CE}" type="pres">
      <dgm:prSet presAssocID="{36C77DD5-C542-0349-ADF6-568EC2FDB125}" presName="compositeA" presStyleCnt="0"/>
      <dgm:spPr/>
    </dgm:pt>
    <dgm:pt modelId="{47FF34A1-5268-3C43-8689-E2BF7817E3F7}" type="pres">
      <dgm:prSet presAssocID="{36C77DD5-C542-0349-ADF6-568EC2FDB125}" presName="textA" presStyleLbl="revTx" presStyleIdx="0" presStyleCnt="4">
        <dgm:presLayoutVars>
          <dgm:bulletEnabled val="1"/>
        </dgm:presLayoutVars>
      </dgm:prSet>
      <dgm:spPr/>
    </dgm:pt>
    <dgm:pt modelId="{C9407DBF-64CA-A643-836C-58928030693D}" type="pres">
      <dgm:prSet presAssocID="{36C77DD5-C542-0349-ADF6-568EC2FDB125}" presName="circleA" presStyleLbl="node1" presStyleIdx="0" presStyleCnt="4"/>
      <dgm:spPr/>
    </dgm:pt>
    <dgm:pt modelId="{5607D307-F7EB-8C4A-8C9F-E723CCD84249}" type="pres">
      <dgm:prSet presAssocID="{36C77DD5-C542-0349-ADF6-568EC2FDB125}" presName="spaceA" presStyleCnt="0"/>
      <dgm:spPr/>
    </dgm:pt>
    <dgm:pt modelId="{A6C61AD8-023D-5042-836B-F5F12BC69672}" type="pres">
      <dgm:prSet presAssocID="{F65F554F-144F-D84D-AF30-C6F5507CAEA5}" presName="space" presStyleCnt="0"/>
      <dgm:spPr/>
    </dgm:pt>
    <dgm:pt modelId="{26D31674-3D4C-AC40-BABC-2E0E8E0DADE3}" type="pres">
      <dgm:prSet presAssocID="{9BC27B07-B732-724F-8CAB-C1FBE0047003}" presName="compositeB" presStyleCnt="0"/>
      <dgm:spPr/>
    </dgm:pt>
    <dgm:pt modelId="{C24F7C47-FFA2-A04B-B85A-C50D8EB00758}" type="pres">
      <dgm:prSet presAssocID="{9BC27B07-B732-724F-8CAB-C1FBE0047003}" presName="textB" presStyleLbl="revTx" presStyleIdx="1" presStyleCnt="4">
        <dgm:presLayoutVars>
          <dgm:bulletEnabled val="1"/>
        </dgm:presLayoutVars>
      </dgm:prSet>
      <dgm:spPr/>
    </dgm:pt>
    <dgm:pt modelId="{EFE0CBD7-B83B-2544-8565-B30DF336B9F5}" type="pres">
      <dgm:prSet presAssocID="{9BC27B07-B732-724F-8CAB-C1FBE0047003}" presName="circleB" presStyleLbl="node1" presStyleIdx="1" presStyleCnt="4"/>
      <dgm:spPr/>
    </dgm:pt>
    <dgm:pt modelId="{632F75A7-39E1-654C-A032-875E58942C31}" type="pres">
      <dgm:prSet presAssocID="{9BC27B07-B732-724F-8CAB-C1FBE0047003}" presName="spaceB" presStyleCnt="0"/>
      <dgm:spPr/>
    </dgm:pt>
    <dgm:pt modelId="{554DE202-7F1C-7849-B872-4C95D75DC6AF}" type="pres">
      <dgm:prSet presAssocID="{CE4EA4B4-F50E-8245-BA0D-D24E3FD1A9CF}" presName="space" presStyleCnt="0"/>
      <dgm:spPr/>
    </dgm:pt>
    <dgm:pt modelId="{6C69FB90-A96A-0A4F-9115-CD5FB8935D3B}" type="pres">
      <dgm:prSet presAssocID="{7B7CC609-7089-404C-993C-BCF1D6C6C276}" presName="compositeA" presStyleCnt="0"/>
      <dgm:spPr/>
    </dgm:pt>
    <dgm:pt modelId="{303DC34B-6BDD-0045-B57D-89E592851101}" type="pres">
      <dgm:prSet presAssocID="{7B7CC609-7089-404C-993C-BCF1D6C6C276}" presName="textA" presStyleLbl="revTx" presStyleIdx="2" presStyleCnt="4">
        <dgm:presLayoutVars>
          <dgm:bulletEnabled val="1"/>
        </dgm:presLayoutVars>
      </dgm:prSet>
      <dgm:spPr/>
    </dgm:pt>
    <dgm:pt modelId="{8E234F3E-B31A-A248-B584-65C6A89F0740}" type="pres">
      <dgm:prSet presAssocID="{7B7CC609-7089-404C-993C-BCF1D6C6C276}" presName="circleA" presStyleLbl="node1" presStyleIdx="2" presStyleCnt="4"/>
      <dgm:spPr/>
    </dgm:pt>
    <dgm:pt modelId="{519363AA-8832-A64A-B983-BD06DDDF6033}" type="pres">
      <dgm:prSet presAssocID="{7B7CC609-7089-404C-993C-BCF1D6C6C276}" presName="spaceA" presStyleCnt="0"/>
      <dgm:spPr/>
    </dgm:pt>
    <dgm:pt modelId="{FE7BE24E-2035-ED41-AB9C-A7EF10172F29}" type="pres">
      <dgm:prSet presAssocID="{14A4C436-7AD0-794E-9EB3-81E0C450AD8C}" presName="space" presStyleCnt="0"/>
      <dgm:spPr/>
    </dgm:pt>
    <dgm:pt modelId="{A306EC52-C8A5-2B40-9239-D7C19A74CF09}" type="pres">
      <dgm:prSet presAssocID="{798784C2-03F7-3441-BE3F-CC0840EC98DD}" presName="compositeB" presStyleCnt="0"/>
      <dgm:spPr/>
    </dgm:pt>
    <dgm:pt modelId="{0B033612-D84B-DE42-92FC-FBF8421F15BA}" type="pres">
      <dgm:prSet presAssocID="{798784C2-03F7-3441-BE3F-CC0840EC98DD}" presName="textB" presStyleLbl="revTx" presStyleIdx="3" presStyleCnt="4">
        <dgm:presLayoutVars>
          <dgm:bulletEnabled val="1"/>
        </dgm:presLayoutVars>
      </dgm:prSet>
      <dgm:spPr/>
    </dgm:pt>
    <dgm:pt modelId="{705D6D18-6E0F-C248-A304-B2C62D9AE0EA}" type="pres">
      <dgm:prSet presAssocID="{798784C2-03F7-3441-BE3F-CC0840EC98DD}" presName="circleB" presStyleLbl="node1" presStyleIdx="3" presStyleCnt="4"/>
      <dgm:spPr/>
    </dgm:pt>
    <dgm:pt modelId="{C6354271-35C1-9E42-904C-4E5D319BD23B}" type="pres">
      <dgm:prSet presAssocID="{798784C2-03F7-3441-BE3F-CC0840EC98DD}" presName="spaceB" presStyleCnt="0"/>
      <dgm:spPr/>
    </dgm:pt>
  </dgm:ptLst>
  <dgm:cxnLst>
    <dgm:cxn modelId="{E7785308-D105-B04C-8CA4-BA3350581901}" type="presOf" srcId="{798784C2-03F7-3441-BE3F-CC0840EC98DD}" destId="{0B033612-D84B-DE42-92FC-FBF8421F15BA}" srcOrd="0" destOrd="0" presId="urn:microsoft.com/office/officeart/2005/8/layout/hProcess11"/>
    <dgm:cxn modelId="{D2351C28-A23F-3144-B7F6-8A73A8C1B6A7}" type="presOf" srcId="{36C77DD5-C542-0349-ADF6-568EC2FDB125}" destId="{47FF34A1-5268-3C43-8689-E2BF7817E3F7}" srcOrd="0" destOrd="0" presId="urn:microsoft.com/office/officeart/2005/8/layout/hProcess11"/>
    <dgm:cxn modelId="{4557D84F-F9DD-3A44-9EAB-2D6D80B9A007}" type="presOf" srcId="{3AD39EFF-4E37-7244-8716-8CF23EE06EEF}" destId="{152182E8-2CEA-9A47-96B1-317012A4F7BD}" srcOrd="0" destOrd="0" presId="urn:microsoft.com/office/officeart/2005/8/layout/hProcess11"/>
    <dgm:cxn modelId="{991B8A53-43AE-B343-BC5C-5B9CB7F279CF}" type="presOf" srcId="{9BC27B07-B732-724F-8CAB-C1FBE0047003}" destId="{C24F7C47-FFA2-A04B-B85A-C50D8EB00758}" srcOrd="0" destOrd="0" presId="urn:microsoft.com/office/officeart/2005/8/layout/hProcess11"/>
    <dgm:cxn modelId="{5A99DD83-3A1B-994C-A616-42297D392EFC}" srcId="{3AD39EFF-4E37-7244-8716-8CF23EE06EEF}" destId="{36C77DD5-C542-0349-ADF6-568EC2FDB125}" srcOrd="0" destOrd="0" parTransId="{A0754624-AF1D-CE40-B1C6-86BE677E2BFD}" sibTransId="{F65F554F-144F-D84D-AF30-C6F5507CAEA5}"/>
    <dgm:cxn modelId="{8764C6A1-363F-B348-AC75-8FABE3875754}" type="presOf" srcId="{7B7CC609-7089-404C-993C-BCF1D6C6C276}" destId="{303DC34B-6BDD-0045-B57D-89E592851101}" srcOrd="0" destOrd="0" presId="urn:microsoft.com/office/officeart/2005/8/layout/hProcess11"/>
    <dgm:cxn modelId="{A34CE0A4-281F-7B4B-AA24-55400A2AF6E8}" srcId="{3AD39EFF-4E37-7244-8716-8CF23EE06EEF}" destId="{798784C2-03F7-3441-BE3F-CC0840EC98DD}" srcOrd="3" destOrd="0" parTransId="{ABD38317-D118-274A-B100-8EF57289D8B0}" sibTransId="{24D4EFCD-2F29-1244-A7E2-3C608B64565D}"/>
    <dgm:cxn modelId="{F9C1D1B0-5D47-5F46-A740-8167B9DC9AF9}" srcId="{3AD39EFF-4E37-7244-8716-8CF23EE06EEF}" destId="{9BC27B07-B732-724F-8CAB-C1FBE0047003}" srcOrd="1" destOrd="0" parTransId="{41BB313F-15F1-2B47-9D45-2D449AC688B5}" sibTransId="{CE4EA4B4-F50E-8245-BA0D-D24E3FD1A9CF}"/>
    <dgm:cxn modelId="{D6E363BA-AD4A-CB42-9F31-45FB6AFEE26B}" srcId="{3AD39EFF-4E37-7244-8716-8CF23EE06EEF}" destId="{7B7CC609-7089-404C-993C-BCF1D6C6C276}" srcOrd="2" destOrd="0" parTransId="{B0B80390-9BA0-0E4F-A399-52B462B6B25F}" sibTransId="{14A4C436-7AD0-794E-9EB3-81E0C450AD8C}"/>
    <dgm:cxn modelId="{B50649E2-9BFA-AA4C-824F-FF4381B049A5}" type="presParOf" srcId="{152182E8-2CEA-9A47-96B1-317012A4F7BD}" destId="{1BB33C75-28A2-AF4F-9C7D-7314DAA114BB}" srcOrd="0" destOrd="0" presId="urn:microsoft.com/office/officeart/2005/8/layout/hProcess11"/>
    <dgm:cxn modelId="{91FE7481-4BE7-9749-A2F0-8972E216026B}" type="presParOf" srcId="{152182E8-2CEA-9A47-96B1-317012A4F7BD}" destId="{EEB17589-E979-B241-9097-D7067D28A371}" srcOrd="1" destOrd="0" presId="urn:microsoft.com/office/officeart/2005/8/layout/hProcess11"/>
    <dgm:cxn modelId="{3BB7A5F4-F4DB-244A-A84C-2CE2459DDAC1}" type="presParOf" srcId="{EEB17589-E979-B241-9097-D7067D28A371}" destId="{DAF05927-7A83-BC46-8381-BD9DBE59E0CE}" srcOrd="0" destOrd="0" presId="urn:microsoft.com/office/officeart/2005/8/layout/hProcess11"/>
    <dgm:cxn modelId="{8568DE81-6B8E-2942-908A-287D22EC69D1}" type="presParOf" srcId="{DAF05927-7A83-BC46-8381-BD9DBE59E0CE}" destId="{47FF34A1-5268-3C43-8689-E2BF7817E3F7}" srcOrd="0" destOrd="0" presId="urn:microsoft.com/office/officeart/2005/8/layout/hProcess11"/>
    <dgm:cxn modelId="{1A0401A2-F8E4-7043-9D61-5F4E2A9F03AD}" type="presParOf" srcId="{DAF05927-7A83-BC46-8381-BD9DBE59E0CE}" destId="{C9407DBF-64CA-A643-836C-58928030693D}" srcOrd="1" destOrd="0" presId="urn:microsoft.com/office/officeart/2005/8/layout/hProcess11"/>
    <dgm:cxn modelId="{641C5182-A613-2340-98D6-60AA3497E804}" type="presParOf" srcId="{DAF05927-7A83-BC46-8381-BD9DBE59E0CE}" destId="{5607D307-F7EB-8C4A-8C9F-E723CCD84249}" srcOrd="2" destOrd="0" presId="urn:microsoft.com/office/officeart/2005/8/layout/hProcess11"/>
    <dgm:cxn modelId="{7ED59214-59BD-9046-A76E-AD84AF146732}" type="presParOf" srcId="{EEB17589-E979-B241-9097-D7067D28A371}" destId="{A6C61AD8-023D-5042-836B-F5F12BC69672}" srcOrd="1" destOrd="0" presId="urn:microsoft.com/office/officeart/2005/8/layout/hProcess11"/>
    <dgm:cxn modelId="{697A8691-DA0D-CB46-8EBD-A16D2FECD3AF}" type="presParOf" srcId="{EEB17589-E979-B241-9097-D7067D28A371}" destId="{26D31674-3D4C-AC40-BABC-2E0E8E0DADE3}" srcOrd="2" destOrd="0" presId="urn:microsoft.com/office/officeart/2005/8/layout/hProcess11"/>
    <dgm:cxn modelId="{967CDCBA-320B-A64C-B740-6114543D6DA7}" type="presParOf" srcId="{26D31674-3D4C-AC40-BABC-2E0E8E0DADE3}" destId="{C24F7C47-FFA2-A04B-B85A-C50D8EB00758}" srcOrd="0" destOrd="0" presId="urn:microsoft.com/office/officeart/2005/8/layout/hProcess11"/>
    <dgm:cxn modelId="{4AC5BBEE-0951-8D48-B250-FC9B88F1BF0D}" type="presParOf" srcId="{26D31674-3D4C-AC40-BABC-2E0E8E0DADE3}" destId="{EFE0CBD7-B83B-2544-8565-B30DF336B9F5}" srcOrd="1" destOrd="0" presId="urn:microsoft.com/office/officeart/2005/8/layout/hProcess11"/>
    <dgm:cxn modelId="{87E72D84-7AC8-CD48-913C-6FD5268FF895}" type="presParOf" srcId="{26D31674-3D4C-AC40-BABC-2E0E8E0DADE3}" destId="{632F75A7-39E1-654C-A032-875E58942C31}" srcOrd="2" destOrd="0" presId="urn:microsoft.com/office/officeart/2005/8/layout/hProcess11"/>
    <dgm:cxn modelId="{0B5C5A47-9BE1-EA4B-95EA-6FF8A0E3D6FD}" type="presParOf" srcId="{EEB17589-E979-B241-9097-D7067D28A371}" destId="{554DE202-7F1C-7849-B872-4C95D75DC6AF}" srcOrd="3" destOrd="0" presId="urn:microsoft.com/office/officeart/2005/8/layout/hProcess11"/>
    <dgm:cxn modelId="{A83E8718-C0CD-CD4E-8A7B-222939932A6F}" type="presParOf" srcId="{EEB17589-E979-B241-9097-D7067D28A371}" destId="{6C69FB90-A96A-0A4F-9115-CD5FB8935D3B}" srcOrd="4" destOrd="0" presId="urn:microsoft.com/office/officeart/2005/8/layout/hProcess11"/>
    <dgm:cxn modelId="{8BEE60B3-7870-114C-A487-7EDF7373E93F}" type="presParOf" srcId="{6C69FB90-A96A-0A4F-9115-CD5FB8935D3B}" destId="{303DC34B-6BDD-0045-B57D-89E592851101}" srcOrd="0" destOrd="0" presId="urn:microsoft.com/office/officeart/2005/8/layout/hProcess11"/>
    <dgm:cxn modelId="{8EA7101F-4F8C-0148-9481-4D82CF5FF576}" type="presParOf" srcId="{6C69FB90-A96A-0A4F-9115-CD5FB8935D3B}" destId="{8E234F3E-B31A-A248-B584-65C6A89F0740}" srcOrd="1" destOrd="0" presId="urn:microsoft.com/office/officeart/2005/8/layout/hProcess11"/>
    <dgm:cxn modelId="{A41783EE-0712-2C4D-A633-04DF0EEA664E}" type="presParOf" srcId="{6C69FB90-A96A-0A4F-9115-CD5FB8935D3B}" destId="{519363AA-8832-A64A-B983-BD06DDDF6033}" srcOrd="2" destOrd="0" presId="urn:microsoft.com/office/officeart/2005/8/layout/hProcess11"/>
    <dgm:cxn modelId="{A5F2745F-5F9B-1540-A9C4-2FC648EDFBF7}" type="presParOf" srcId="{EEB17589-E979-B241-9097-D7067D28A371}" destId="{FE7BE24E-2035-ED41-AB9C-A7EF10172F29}" srcOrd="5" destOrd="0" presId="urn:microsoft.com/office/officeart/2005/8/layout/hProcess11"/>
    <dgm:cxn modelId="{ED55F1F4-14EB-4845-BB47-355218AA8720}" type="presParOf" srcId="{EEB17589-E979-B241-9097-D7067D28A371}" destId="{A306EC52-C8A5-2B40-9239-D7C19A74CF09}" srcOrd="6" destOrd="0" presId="urn:microsoft.com/office/officeart/2005/8/layout/hProcess11"/>
    <dgm:cxn modelId="{736B3B1A-9B59-2F4B-B8CA-F35D5CA8A85C}" type="presParOf" srcId="{A306EC52-C8A5-2B40-9239-D7C19A74CF09}" destId="{0B033612-D84B-DE42-92FC-FBF8421F15BA}" srcOrd="0" destOrd="0" presId="urn:microsoft.com/office/officeart/2005/8/layout/hProcess11"/>
    <dgm:cxn modelId="{762B4D7F-8E9F-D64D-A4DE-ED975C853193}" type="presParOf" srcId="{A306EC52-C8A5-2B40-9239-D7C19A74CF09}" destId="{705D6D18-6E0F-C248-A304-B2C62D9AE0EA}" srcOrd="1" destOrd="0" presId="urn:microsoft.com/office/officeart/2005/8/layout/hProcess11"/>
    <dgm:cxn modelId="{8B7D4B54-7697-7341-9CE7-1BA7F8AA8F26}" type="presParOf" srcId="{A306EC52-C8A5-2B40-9239-D7C19A74CF09}" destId="{C6354271-35C1-9E42-904C-4E5D319BD23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B33C75-28A2-AF4F-9C7D-7314DAA114BB}">
      <dsp:nvSpPr>
        <dsp:cNvPr id="0" name=""/>
        <dsp:cNvSpPr/>
      </dsp:nvSpPr>
      <dsp:spPr>
        <a:xfrm>
          <a:off x="0" y="998443"/>
          <a:ext cx="7632848" cy="1331257"/>
        </a:xfrm>
        <a:prstGeom prst="notchedRightArrow">
          <a:avLst/>
        </a:prstGeom>
        <a:solidFill>
          <a:schemeClr val="accent1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FF34A1-5268-3C43-8689-E2BF7817E3F7}">
      <dsp:nvSpPr>
        <dsp:cNvPr id="0" name=""/>
        <dsp:cNvSpPr/>
      </dsp:nvSpPr>
      <dsp:spPr>
        <a:xfrm>
          <a:off x="3438" y="0"/>
          <a:ext cx="1653659" cy="133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b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err="1">
              <a:latin typeface="Calibri" panose="020F0502020204030204" pitchFamily="34" charset="0"/>
              <a:cs typeface="Calibri" panose="020F0502020204030204" pitchFamily="34" charset="0"/>
            </a:rPr>
            <a:t>Anket</a:t>
          </a:r>
          <a:endParaRPr lang="en-GB" sz="21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438" y="0"/>
        <a:ext cx="1653659" cy="1331257"/>
      </dsp:txXfrm>
    </dsp:sp>
    <dsp:sp modelId="{C9407DBF-64CA-A643-836C-58928030693D}">
      <dsp:nvSpPr>
        <dsp:cNvPr id="0" name=""/>
        <dsp:cNvSpPr/>
      </dsp:nvSpPr>
      <dsp:spPr>
        <a:xfrm>
          <a:off x="663860" y="1497664"/>
          <a:ext cx="332814" cy="332814"/>
        </a:xfrm>
        <a:prstGeom prst="ellipse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F7C47-FFA2-A04B-B85A-C50D8EB00758}">
      <dsp:nvSpPr>
        <dsp:cNvPr id="0" name=""/>
        <dsp:cNvSpPr/>
      </dsp:nvSpPr>
      <dsp:spPr>
        <a:xfrm>
          <a:off x="1739780" y="1996886"/>
          <a:ext cx="1653659" cy="133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err="1">
              <a:latin typeface="Calibri" panose="020F0502020204030204" pitchFamily="34" charset="0"/>
              <a:cs typeface="Calibri" panose="020F0502020204030204" pitchFamily="34" charset="0"/>
            </a:rPr>
            <a:t>Mentimeter</a:t>
          </a:r>
          <a:endParaRPr lang="en-GB" sz="21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1739780" y="1996886"/>
        <a:ext cx="1653659" cy="1331257"/>
      </dsp:txXfrm>
    </dsp:sp>
    <dsp:sp modelId="{EFE0CBD7-B83B-2544-8565-B30DF336B9F5}">
      <dsp:nvSpPr>
        <dsp:cNvPr id="0" name=""/>
        <dsp:cNvSpPr/>
      </dsp:nvSpPr>
      <dsp:spPr>
        <a:xfrm>
          <a:off x="2400203" y="1497664"/>
          <a:ext cx="332814" cy="332814"/>
        </a:xfrm>
        <a:prstGeom prst="ellipse">
          <a:avLst/>
        </a:prstGeom>
        <a:solidFill>
          <a:schemeClr val="accent1">
            <a:shade val="50000"/>
            <a:hueOff val="68070"/>
            <a:satOff val="-22732"/>
            <a:lumOff val="2626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3DC34B-6BDD-0045-B57D-89E592851101}">
      <dsp:nvSpPr>
        <dsp:cNvPr id="0" name=""/>
        <dsp:cNvSpPr/>
      </dsp:nvSpPr>
      <dsp:spPr>
        <a:xfrm>
          <a:off x="3476123" y="0"/>
          <a:ext cx="1653659" cy="133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b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err="1">
              <a:latin typeface="Calibri" panose="020F0502020204030204" pitchFamily="34" charset="0"/>
              <a:cs typeface="Calibri" panose="020F0502020204030204" pitchFamily="34" charset="0"/>
            </a:rPr>
            <a:t>Yüzyüze</a:t>
          </a:r>
          <a:r>
            <a:rPr lang="en-GB" sz="2100" kern="120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GB" sz="2100" kern="1200" err="1">
              <a:latin typeface="Calibri" panose="020F0502020204030204" pitchFamily="34" charset="0"/>
              <a:cs typeface="Calibri" panose="020F0502020204030204" pitchFamily="34" charset="0"/>
            </a:rPr>
            <a:t>görüşme</a:t>
          </a:r>
          <a:r>
            <a:rPr lang="en-GB" sz="2100" kern="120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GB" sz="2100" kern="1200" err="1">
              <a:latin typeface="Calibri" panose="020F0502020204030204" pitchFamily="34" charset="0"/>
              <a:cs typeface="Calibri" panose="020F0502020204030204" pitchFamily="34" charset="0"/>
            </a:rPr>
            <a:t>ve</a:t>
          </a:r>
          <a:r>
            <a:rPr lang="en-GB" sz="2100" kern="120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GB" sz="2100" kern="1200" err="1">
              <a:latin typeface="Calibri" panose="020F0502020204030204" pitchFamily="34" charset="0"/>
              <a:cs typeface="Calibri" panose="020F0502020204030204" pitchFamily="34" charset="0"/>
            </a:rPr>
            <a:t>paylaşım</a:t>
          </a:r>
          <a:endParaRPr lang="en-GB" sz="21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476123" y="0"/>
        <a:ext cx="1653659" cy="1331257"/>
      </dsp:txXfrm>
    </dsp:sp>
    <dsp:sp modelId="{8E234F3E-B31A-A248-B584-65C6A89F0740}">
      <dsp:nvSpPr>
        <dsp:cNvPr id="0" name=""/>
        <dsp:cNvSpPr/>
      </dsp:nvSpPr>
      <dsp:spPr>
        <a:xfrm>
          <a:off x="4136545" y="1497664"/>
          <a:ext cx="332814" cy="332814"/>
        </a:xfrm>
        <a:prstGeom prst="ellipse">
          <a:avLst/>
        </a:prstGeom>
        <a:solidFill>
          <a:schemeClr val="accent1">
            <a:shade val="50000"/>
            <a:hueOff val="136140"/>
            <a:satOff val="-45464"/>
            <a:lumOff val="525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033612-D84B-DE42-92FC-FBF8421F15BA}">
      <dsp:nvSpPr>
        <dsp:cNvPr id="0" name=""/>
        <dsp:cNvSpPr/>
      </dsp:nvSpPr>
      <dsp:spPr>
        <a:xfrm>
          <a:off x="5212465" y="1996886"/>
          <a:ext cx="1653659" cy="133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err="1">
              <a:latin typeface="Calibri" panose="020F0502020204030204" pitchFamily="34" charset="0"/>
              <a:cs typeface="Calibri" panose="020F0502020204030204" pitchFamily="34" charset="0"/>
            </a:rPr>
            <a:t>Yazılı</a:t>
          </a:r>
          <a:r>
            <a:rPr lang="en-GB" sz="2100" kern="120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GB" sz="2100" kern="1200" err="1">
              <a:latin typeface="Calibri" panose="020F0502020204030204" pitchFamily="34" charset="0"/>
              <a:cs typeface="Calibri" panose="020F0502020204030204" pitchFamily="34" charset="0"/>
            </a:rPr>
            <a:t>öneriler</a:t>
          </a:r>
          <a:endParaRPr lang="en-GB" sz="21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5212465" y="1996886"/>
        <a:ext cx="1653659" cy="1331257"/>
      </dsp:txXfrm>
    </dsp:sp>
    <dsp:sp modelId="{705D6D18-6E0F-C248-A304-B2C62D9AE0EA}">
      <dsp:nvSpPr>
        <dsp:cNvPr id="0" name=""/>
        <dsp:cNvSpPr/>
      </dsp:nvSpPr>
      <dsp:spPr>
        <a:xfrm>
          <a:off x="5872888" y="1497664"/>
          <a:ext cx="332814" cy="332814"/>
        </a:xfrm>
        <a:prstGeom prst="ellipse">
          <a:avLst/>
        </a:prstGeom>
        <a:solidFill>
          <a:schemeClr val="accent1">
            <a:shade val="50000"/>
            <a:hueOff val="68070"/>
            <a:satOff val="-22732"/>
            <a:lumOff val="2626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0.13661</cdr:x>
      <cdr:y>0.72881</cdr:y>
    </cdr:from>
    <cdr:to>
      <cdr:x>0.71376</cdr:x>
      <cdr:y>1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532DDECC-D190-5814-3228-435F6FFBB3B0}"/>
            </a:ext>
          </a:extLst>
        </cdr:cNvPr>
        <cdr:cNvSpPr txBox="1"/>
      </cdr:nvSpPr>
      <cdr:spPr>
        <a:xfrm xmlns:a="http://schemas.openxmlformats.org/drawingml/2006/main">
          <a:off x="920403" y="2457450"/>
          <a:ext cx="3888432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kern="1200" dirty="0"/>
        </a:p>
      </cdr:txBody>
    </cdr:sp>
  </cdr:relSizeAnchor>
</c:userShapes>
</file>

<file path=ppt/handoutMasters/_rels/handoutMaster1.xml.rels>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10E2478-0A00-435B-87AD-67101A98520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1CD9EF-827B-495B-90B1-C321973C764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3E0E1A8-3F6A-4DF1-85A1-728A979A270F}" type="datetimeFigureOut">
              <a:rPr lang="tr-TR"/>
              <a:pPr>
                <a:defRPr/>
              </a:pPr>
              <a:t>12.12.2025</a:t>
            </a:fld>
            <a:endParaRPr lang="tr-T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92DD01-3781-4815-BD0D-270D8A253FA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1B93D1-74E0-48F8-BE71-28830417CB0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DF9D12E-C52E-4388-8359-CE69C6F87A1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4423A20-E44B-4B4F-B1D5-8AF321F87F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ea typeface="ヒラギノ角ゴ ProN W3" charset="-128"/>
                <a:cs typeface="ヒラギノ角ゴ ProN W3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2DFE53-653D-4AF2-98A5-A85A8DB7B47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579F698-9C83-4C85-B7A1-9FD3A1FC7A82}" type="datetime1">
              <a:rPr lang="en-US" altLang="tr-TR"/>
              <a:pPr>
                <a:defRPr/>
              </a:pPr>
              <a:t>12/12/25</a:t>
            </a:fld>
            <a:endParaRPr lang="en-US" altLang="tr-TR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F04DFC1-64C4-4379-A8D5-142BB237C1F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448AB49-F276-4E53-8694-D5D31053BE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tr-TR" noProof="0"/>
              <a:t>Click to edit Master text styles</a:t>
            </a:r>
          </a:p>
          <a:p>
            <a:pPr lvl="1"/>
            <a:r>
              <a:rPr lang="tr-TR" noProof="0"/>
              <a:t>Second level</a:t>
            </a:r>
          </a:p>
          <a:p>
            <a:pPr lvl="2"/>
            <a:r>
              <a:rPr lang="tr-TR" noProof="0"/>
              <a:t>Third level</a:t>
            </a:r>
          </a:p>
          <a:p>
            <a:pPr lvl="3"/>
            <a:r>
              <a:rPr lang="tr-TR" noProof="0"/>
              <a:t>Fourth level</a:t>
            </a:r>
          </a:p>
          <a:p>
            <a:pPr lvl="4"/>
            <a:r>
              <a:rPr lang="tr-TR" noProof="0"/>
              <a:t>Fifth level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E6293F-D90C-429C-83E9-57A73060A3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ea typeface="ヒラギノ角ゴ ProN W3" charset="-128"/>
                <a:cs typeface="ヒラギノ角ゴ ProN W3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F2C165-231E-4AE7-B6B6-10588E8EE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77E7FF5-EE9E-4040-A7EA-2BD8D5728A57}" type="slidenum">
              <a:rPr lang="en-US" altLang="tr-TR"/>
              <a:pPr>
                <a:defRPr/>
              </a:pPr>
              <a:t>‹#›</a:t>
            </a:fld>
            <a:endParaRPr lang="en-US" alt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285750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+mn-lt"/>
        <a:ea typeface="MS PGothic" panose="020B0600070205080204" pitchFamily="34" charset="-128"/>
        <a:cs typeface="Geneva" charset="0"/>
      </a:defRPr>
    </a:lvl1pPr>
    <a:lvl2pPr marL="285750" algn="l" defTabSz="285750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+mn-lt"/>
        <a:ea typeface="Geneva" charset="0"/>
        <a:cs typeface="Geneva" charset="0"/>
      </a:defRPr>
    </a:lvl2pPr>
    <a:lvl3pPr marL="573088" algn="l" defTabSz="285750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+mn-lt"/>
        <a:ea typeface="Geneva" charset="0"/>
        <a:cs typeface="Geneva" charset="0"/>
      </a:defRPr>
    </a:lvl3pPr>
    <a:lvl4pPr marL="860425" algn="l" defTabSz="285750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+mn-lt"/>
        <a:ea typeface="Geneva" charset="0"/>
        <a:cs typeface="Geneva" charset="0"/>
      </a:defRPr>
    </a:lvl4pPr>
    <a:lvl5pPr marL="1147763" algn="l" defTabSz="285750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+mn-lt"/>
        <a:ea typeface="Geneva" charset="0"/>
        <a:cs typeface="Geneva" charset="0"/>
      </a:defRPr>
    </a:lvl5pPr>
    <a:lvl6pPr marL="1434922" algn="l" defTabSz="286984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6pPr>
    <a:lvl7pPr marL="1721907" algn="l" defTabSz="286984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7pPr>
    <a:lvl8pPr marL="2008891" algn="l" defTabSz="286984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8pPr>
    <a:lvl9pPr marL="2295876" algn="l" defTabSz="286984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2.xml.rels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.xml.rels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4.xml.rels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871E0B-BE83-CEDB-B9AC-8F3F42F07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DF4A80-1FF2-4CFC-2EB0-A7FA87ADAC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7A52A6-28F4-9855-4DFC-29C8574B5A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31097-09BF-C742-2679-EE31937BB0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77E7FF5-EE9E-4040-A7EA-2BD8D5728A57}" type="slidenum">
              <a:rPr lang="en-US" altLang="tr-TR" smtClean="0"/>
              <a:pPr>
                <a:defRPr/>
              </a:pPr>
              <a:t>11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40688250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2E612-A879-B584-950E-72B86D073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FC19ED-06AB-1E61-9672-387AE953F5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6DD060-CFFD-6F7B-D477-6860581650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Değerlendirme kriterlerinde revizyon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Sanayiden atanabilecek bir hakem havuzu oluşturma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noProof="1">
                <a:latin typeface="Calibri" panose="020F0502020204030204" pitchFamily="34" charset="0"/>
                <a:cs typeface="Calibri" panose="020F0502020204030204" pitchFamily="34" charset="0"/>
              </a:rPr>
              <a:t>yapabilme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Farklı THS çalışmaları için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Gümrük muafiyeti giderleri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SGK prim teşvikleri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Doktora – yüksek lisans çalışmalarında esneklik (ek destek)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Gümrük vergi ödemelerinde düzenleme</a:t>
            </a: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0BDB75-59B1-4CB9-36BC-37A1BD5EE4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77E7FF5-EE9E-4040-A7EA-2BD8D5728A57}" type="slidenum">
              <a:rPr lang="en-US" altLang="tr-TR" smtClean="0"/>
              <a:pPr>
                <a:defRPr/>
              </a:pPr>
              <a:t>31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3035854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CAB9CA-19B8-28A9-62D7-D087A24DB1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7E40A7-5424-ED33-5701-E8132D2B0E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097FBC-BE9B-6BC5-2BC5-9D195701ED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Değerlendirme kriterlerinde revizyon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Sanayiden atanabilecek bir hakem havuzu oluşturma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noProof="1">
                <a:latin typeface="Calibri" panose="020F0502020204030204" pitchFamily="34" charset="0"/>
                <a:cs typeface="Calibri" panose="020F0502020204030204" pitchFamily="34" charset="0"/>
              </a:rPr>
              <a:t>yapabilme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Farklı THS çalışmaları için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Gümrük muafiyeti giderleri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SGK prim teşvikleri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Doktora – yüksek lisans çalışmalarında esneklik (ek destek)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Gümrük vergi ödemelerinde düzenleme</a:t>
            </a: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18F518-A7D5-6D09-A8BE-F36F5B3A11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77E7FF5-EE9E-4040-A7EA-2BD8D5728A57}" type="slidenum">
              <a:rPr lang="en-US" altLang="tr-TR" smtClean="0"/>
              <a:pPr>
                <a:defRPr/>
              </a:pPr>
              <a:t>34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2374593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B358EF-30D2-0B51-B6D0-290594B089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4FF73E-A8A3-1E83-DD9E-DF572A67E2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4BD6DD-5A8D-9255-9460-9A6319C271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Değerlendirme kriterlerinde revizyon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Sanayiden atanabilecek bir hakem havuzu oluşturma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noProof="1">
                <a:latin typeface="Calibri" panose="020F0502020204030204" pitchFamily="34" charset="0"/>
                <a:cs typeface="Calibri" panose="020F0502020204030204" pitchFamily="34" charset="0"/>
              </a:rPr>
              <a:t>yapabilme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Farklı THS çalışmaları için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Gümrük muafiyeti giderleri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SGK prim teşvikleri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Doktora – yüksek lisans çalışmalarında esneklik (ek destek)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800" i="1" noProof="1">
                <a:latin typeface="Calibri" panose="020F0502020204030204" pitchFamily="34" charset="0"/>
                <a:cs typeface="Calibri" panose="020F0502020204030204" pitchFamily="34" charset="0"/>
              </a:rPr>
              <a:t>Gümrük vergi ödemelerinde düzenleme</a:t>
            </a: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6C1F1F-21FF-470B-85FD-2D202EA83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77E7FF5-EE9E-4040-A7EA-2BD8D5728A57}" type="slidenum">
              <a:rPr lang="en-US" altLang="tr-TR" smtClean="0"/>
              <a:pPr>
                <a:defRPr/>
              </a:pPr>
              <a:t>35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2530095247"/>
      </p:ext>
    </p:extLst>
  </p:cSld>
  <p:clrMapOvr>
    <a:masterClrMapping/>
  </p:clrMapOvr>
</p:notes>
</file>

<file path=ppt/slideLayouts/_rels/slideLayout1.xml.rels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1FB80-0F0D-4496-ACE0-C96D38938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83518"/>
            <a:ext cx="7886700" cy="424904"/>
          </a:xfrm>
          <a:prstGeom prst="rect">
            <a:avLst/>
          </a:prstGeom>
        </p:spPr>
        <p:txBody>
          <a:bodyPr/>
          <a:lstStyle>
            <a:lvl1pPr>
              <a:defRPr sz="2800" b="1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B422B7-DE21-414D-8119-A5A207B45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03598"/>
            <a:ext cx="7886700" cy="3390726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6087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1598136"/>
            <a:ext cx="7773293" cy="1102537"/>
          </a:xfrm>
          <a:prstGeom prst="rect">
            <a:avLst/>
          </a:prstGeom>
        </p:spPr>
        <p:txBody>
          <a:bodyPr/>
          <a:lstStyle/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2914985"/>
            <a:ext cx="6400354" cy="13143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286984" indent="0" algn="ctr">
              <a:buNone/>
              <a:defRPr/>
            </a:lvl2pPr>
            <a:lvl3pPr marL="573969" indent="0" algn="ctr">
              <a:buNone/>
              <a:defRPr/>
            </a:lvl3pPr>
            <a:lvl4pPr marL="860953" indent="0" algn="ctr">
              <a:buNone/>
              <a:defRPr/>
            </a:lvl4pPr>
            <a:lvl5pPr marL="1147938" indent="0" algn="ctr">
              <a:buNone/>
              <a:defRPr/>
            </a:lvl5pPr>
            <a:lvl6pPr marL="1434922" indent="0" algn="ctr">
              <a:buNone/>
              <a:defRPr/>
            </a:lvl6pPr>
            <a:lvl7pPr marL="1721907" indent="0" algn="ctr">
              <a:buNone/>
              <a:defRPr/>
            </a:lvl7pPr>
            <a:lvl8pPr marL="2008891" indent="0" algn="ctr">
              <a:buNone/>
              <a:defRPr/>
            </a:lvl8pPr>
            <a:lvl9pPr marL="2295876" indent="0" algn="ctr">
              <a:buNone/>
              <a:defRPr/>
            </a:lvl9pPr>
          </a:lstStyle>
          <a:p>
            <a:r>
              <a:rPr lang="tr-TR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04190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441887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3305101"/>
            <a:ext cx="7772176" cy="1021333"/>
          </a:xfrm>
          <a:prstGeom prst="rect">
            <a:avLst/>
          </a:prstGeom>
        </p:spPr>
        <p:txBody>
          <a:bodyPr anchor="t"/>
          <a:lstStyle>
            <a:lvl1pPr algn="l">
              <a:defRPr sz="2500" b="1" cap="all"/>
            </a:lvl1pPr>
          </a:lstStyle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179960"/>
            <a:ext cx="7772176" cy="112514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300"/>
            </a:lvl1pPr>
            <a:lvl2pPr marL="286984" indent="0">
              <a:buNone/>
              <a:defRPr sz="1100"/>
            </a:lvl2pPr>
            <a:lvl3pPr marL="573969" indent="0">
              <a:buNone/>
              <a:defRPr sz="1000"/>
            </a:lvl3pPr>
            <a:lvl4pPr marL="860953" indent="0">
              <a:buNone/>
              <a:defRPr sz="900"/>
            </a:lvl4pPr>
            <a:lvl5pPr marL="1147938" indent="0">
              <a:buNone/>
              <a:defRPr sz="900"/>
            </a:lvl5pPr>
            <a:lvl6pPr marL="1434922" indent="0">
              <a:buNone/>
              <a:defRPr sz="900"/>
            </a:lvl6pPr>
            <a:lvl7pPr marL="1721907" indent="0">
              <a:buNone/>
              <a:defRPr sz="900"/>
            </a:lvl7pPr>
            <a:lvl8pPr marL="2008891" indent="0">
              <a:buNone/>
              <a:defRPr sz="900"/>
            </a:lvl8pPr>
            <a:lvl9pPr marL="2295876" indent="0">
              <a:buNone/>
              <a:defRPr sz="900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3979583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3763" y="863600"/>
            <a:ext cx="7358062" cy="1741488"/>
          </a:xfrm>
          <a:prstGeom prst="rect">
            <a:avLst/>
          </a:prstGeom>
        </p:spPr>
        <p:txBody>
          <a:bodyPr/>
          <a:lstStyle/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2969" y="2652117"/>
            <a:ext cx="3625453" cy="596057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2652117"/>
            <a:ext cx="3625453" cy="596057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69651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05941"/>
            <a:ext cx="8228707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151093"/>
            <a:ext cx="4039568" cy="47969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500" b="1"/>
            </a:lvl1pPr>
            <a:lvl2pPr marL="286984" indent="0">
              <a:buNone/>
              <a:defRPr sz="1300" b="1"/>
            </a:lvl2pPr>
            <a:lvl3pPr marL="573969" indent="0">
              <a:buNone/>
              <a:defRPr sz="1100" b="1"/>
            </a:lvl3pPr>
            <a:lvl4pPr marL="860953" indent="0">
              <a:buNone/>
              <a:defRPr sz="1000" b="1"/>
            </a:lvl4pPr>
            <a:lvl5pPr marL="1147938" indent="0">
              <a:buNone/>
              <a:defRPr sz="1000" b="1"/>
            </a:lvl5pPr>
            <a:lvl6pPr marL="1434922" indent="0">
              <a:buNone/>
              <a:defRPr sz="1000" b="1"/>
            </a:lvl6pPr>
            <a:lvl7pPr marL="1721907" indent="0">
              <a:buNone/>
              <a:defRPr sz="1000" b="1"/>
            </a:lvl7pPr>
            <a:lvl8pPr marL="2008891" indent="0">
              <a:buNone/>
              <a:defRPr sz="1000" b="1"/>
            </a:lvl8pPr>
            <a:lvl9pPr marL="2295876" indent="0">
              <a:buNone/>
              <a:defRPr sz="1000" b="1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1630784"/>
            <a:ext cx="4039568" cy="2963540"/>
          </a:xfrm>
          <a:prstGeom prst="rect">
            <a:avLst/>
          </a:prstGeo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151093"/>
            <a:ext cx="4041799" cy="47969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500" b="1"/>
            </a:lvl1pPr>
            <a:lvl2pPr marL="286984" indent="0">
              <a:buNone/>
              <a:defRPr sz="1300" b="1"/>
            </a:lvl2pPr>
            <a:lvl3pPr marL="573969" indent="0">
              <a:buNone/>
              <a:defRPr sz="1100" b="1"/>
            </a:lvl3pPr>
            <a:lvl4pPr marL="860953" indent="0">
              <a:buNone/>
              <a:defRPr sz="1000" b="1"/>
            </a:lvl4pPr>
            <a:lvl5pPr marL="1147938" indent="0">
              <a:buNone/>
              <a:defRPr sz="1000" b="1"/>
            </a:lvl5pPr>
            <a:lvl6pPr marL="1434922" indent="0">
              <a:buNone/>
              <a:defRPr sz="1000" b="1"/>
            </a:lvl6pPr>
            <a:lvl7pPr marL="1721907" indent="0">
              <a:buNone/>
              <a:defRPr sz="1000" b="1"/>
            </a:lvl7pPr>
            <a:lvl8pPr marL="2008891" indent="0">
              <a:buNone/>
              <a:defRPr sz="1000" b="1"/>
            </a:lvl8pPr>
            <a:lvl9pPr marL="2295876" indent="0">
              <a:buNone/>
              <a:defRPr sz="1000" b="1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1630784"/>
            <a:ext cx="4041799" cy="2963540"/>
          </a:xfrm>
          <a:prstGeom prst="rect">
            <a:avLst/>
          </a:prstGeo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29437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3763" y="863600"/>
            <a:ext cx="7358062" cy="1741488"/>
          </a:xfrm>
          <a:prstGeom prst="rect">
            <a:avLst/>
          </a:prstGeom>
        </p:spPr>
        <p:txBody>
          <a:bodyPr/>
          <a:lstStyle/>
          <a:p>
            <a:r>
              <a:rPr lang="tr-TR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48624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8037199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05105"/>
            <a:ext cx="3008189" cy="871481"/>
          </a:xfrm>
          <a:prstGeom prst="rect">
            <a:avLst/>
          </a:prstGeom>
        </p:spPr>
        <p:txBody>
          <a:bodyPr/>
          <a:lstStyle>
            <a:lvl1pPr algn="l">
              <a:defRPr sz="1300" b="1"/>
            </a:lvl1pPr>
          </a:lstStyle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05104"/>
            <a:ext cx="5111130" cy="438922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47" y="1076586"/>
            <a:ext cx="3008189" cy="351773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900"/>
            </a:lvl1pPr>
            <a:lvl2pPr marL="286984" indent="0">
              <a:buNone/>
              <a:defRPr sz="800"/>
            </a:lvl2pPr>
            <a:lvl3pPr marL="573969" indent="0">
              <a:buNone/>
              <a:defRPr sz="600"/>
            </a:lvl3pPr>
            <a:lvl4pPr marL="860953" indent="0">
              <a:buNone/>
              <a:defRPr sz="600"/>
            </a:lvl4pPr>
            <a:lvl5pPr marL="1147938" indent="0">
              <a:buNone/>
              <a:defRPr sz="600"/>
            </a:lvl5pPr>
            <a:lvl6pPr marL="1434922" indent="0">
              <a:buNone/>
              <a:defRPr sz="600"/>
            </a:lvl6pPr>
            <a:lvl7pPr marL="1721907" indent="0">
              <a:buNone/>
              <a:defRPr sz="600"/>
            </a:lvl7pPr>
            <a:lvl8pPr marL="2008891" indent="0">
              <a:buNone/>
              <a:defRPr sz="600"/>
            </a:lvl8pPr>
            <a:lvl9pPr marL="2295876" indent="0">
              <a:buNone/>
              <a:defRPr sz="600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892959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5" y="3600618"/>
            <a:ext cx="5486177" cy="425276"/>
          </a:xfrm>
          <a:prstGeom prst="rect">
            <a:avLst/>
          </a:prstGeom>
        </p:spPr>
        <p:txBody>
          <a:bodyPr/>
          <a:lstStyle>
            <a:lvl1pPr algn="l">
              <a:defRPr sz="1300" b="1"/>
            </a:lvl1pPr>
          </a:lstStyle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5" y="459600"/>
            <a:ext cx="5486177" cy="30857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286984" indent="0">
              <a:buNone/>
              <a:defRPr sz="1800"/>
            </a:lvl2pPr>
            <a:lvl3pPr marL="573969" indent="0">
              <a:buNone/>
              <a:defRPr sz="1500"/>
            </a:lvl3pPr>
            <a:lvl4pPr marL="860953" indent="0">
              <a:buNone/>
              <a:defRPr sz="1300"/>
            </a:lvl4pPr>
            <a:lvl5pPr marL="1147938" indent="0">
              <a:buNone/>
              <a:defRPr sz="1300"/>
            </a:lvl5pPr>
            <a:lvl6pPr marL="1434922" indent="0">
              <a:buNone/>
              <a:defRPr sz="1300"/>
            </a:lvl6pPr>
            <a:lvl7pPr marL="1721907" indent="0">
              <a:buNone/>
              <a:defRPr sz="1300"/>
            </a:lvl7pPr>
            <a:lvl8pPr marL="2008891" indent="0">
              <a:buNone/>
              <a:defRPr sz="1300"/>
            </a:lvl8pPr>
            <a:lvl9pPr marL="2295876" indent="0">
              <a:buNone/>
              <a:defRPr sz="1300"/>
            </a:lvl9pPr>
          </a:lstStyle>
          <a:p>
            <a:pPr lvl="0"/>
            <a:endParaRPr lang="en-US" noProof="0">
              <a:sym typeface="Gill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5" y="4025894"/>
            <a:ext cx="5486177" cy="6035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900"/>
            </a:lvl1pPr>
            <a:lvl2pPr marL="286984" indent="0">
              <a:buNone/>
              <a:defRPr sz="800"/>
            </a:lvl2pPr>
            <a:lvl3pPr marL="573969" indent="0">
              <a:buNone/>
              <a:defRPr sz="600"/>
            </a:lvl3pPr>
            <a:lvl4pPr marL="860953" indent="0">
              <a:buNone/>
              <a:defRPr sz="600"/>
            </a:lvl4pPr>
            <a:lvl5pPr marL="1147938" indent="0">
              <a:buNone/>
              <a:defRPr sz="600"/>
            </a:lvl5pPr>
            <a:lvl6pPr marL="1434922" indent="0">
              <a:buNone/>
              <a:defRPr sz="600"/>
            </a:lvl6pPr>
            <a:lvl7pPr marL="1721907" indent="0">
              <a:buNone/>
              <a:defRPr sz="600"/>
            </a:lvl7pPr>
            <a:lvl8pPr marL="2008891" indent="0">
              <a:buNone/>
              <a:defRPr sz="600"/>
            </a:lvl8pPr>
            <a:lvl9pPr marL="2295876" indent="0">
              <a:buNone/>
              <a:defRPr sz="600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2197590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3763" y="863600"/>
            <a:ext cx="7358062" cy="1741488"/>
          </a:xfrm>
          <a:prstGeom prst="rect">
            <a:avLst/>
          </a:prstGeom>
        </p:spPr>
        <p:txBody>
          <a:bodyPr/>
          <a:lstStyle/>
          <a:p>
            <a:r>
              <a:rPr lang="tr-TR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070736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1515" y="863947"/>
            <a:ext cx="1839516" cy="2384227"/>
          </a:xfrm>
          <a:prstGeom prst="rect">
            <a:avLst/>
          </a:prstGeom>
        </p:spPr>
        <p:txBody>
          <a:bodyPr vert="eaVert"/>
          <a:lstStyle/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2969" y="863947"/>
            <a:ext cx="5411391" cy="238422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94078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E71B3-626F-4617-B67A-EC5E78EC25C9}" type="datetimeFigureOut">
              <a:rPr lang="en-US" smtClean="0"/>
              <a:t>12/12/25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AF2E-3BC7-4E06-A044-A9CF0F8DD6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77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1598136"/>
            <a:ext cx="7773293" cy="1102537"/>
          </a:xfrm>
        </p:spPr>
        <p:txBody>
          <a:bodyPr/>
          <a:lstStyle/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2914985"/>
            <a:ext cx="6400354" cy="1314338"/>
          </a:xfrm>
        </p:spPr>
        <p:txBody>
          <a:bodyPr/>
          <a:lstStyle>
            <a:lvl1pPr marL="0" indent="0" algn="ctr">
              <a:buNone/>
              <a:defRPr/>
            </a:lvl1pPr>
            <a:lvl2pPr marL="286984" indent="0" algn="ctr">
              <a:buNone/>
              <a:defRPr/>
            </a:lvl2pPr>
            <a:lvl3pPr marL="573969" indent="0" algn="ctr">
              <a:buNone/>
              <a:defRPr/>
            </a:lvl3pPr>
            <a:lvl4pPr marL="860953" indent="0" algn="ctr">
              <a:buNone/>
              <a:defRPr/>
            </a:lvl4pPr>
            <a:lvl5pPr marL="1147938" indent="0" algn="ctr">
              <a:buNone/>
              <a:defRPr/>
            </a:lvl5pPr>
            <a:lvl6pPr marL="1434922" indent="0" algn="ctr">
              <a:buNone/>
              <a:defRPr/>
            </a:lvl6pPr>
            <a:lvl7pPr marL="1721907" indent="0" algn="ctr">
              <a:buNone/>
              <a:defRPr/>
            </a:lvl7pPr>
            <a:lvl8pPr marL="2008891" indent="0" algn="ctr">
              <a:buNone/>
              <a:defRPr/>
            </a:lvl8pPr>
            <a:lvl9pPr marL="2295876" indent="0" algn="ctr">
              <a:buNone/>
              <a:defRPr/>
            </a:lvl9pPr>
          </a:lstStyle>
          <a:p>
            <a:r>
              <a:rPr lang="tr-TR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628898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397440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3305101"/>
            <a:ext cx="7772176" cy="1021333"/>
          </a:xfrm>
        </p:spPr>
        <p:txBody>
          <a:bodyPr anchor="t"/>
          <a:lstStyle>
            <a:lvl1pPr algn="l">
              <a:defRPr sz="2500" b="1" cap="all"/>
            </a:lvl1pPr>
          </a:lstStyle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179960"/>
            <a:ext cx="7772176" cy="1125141"/>
          </a:xfrm>
        </p:spPr>
        <p:txBody>
          <a:bodyPr anchor="b"/>
          <a:lstStyle>
            <a:lvl1pPr marL="0" indent="0">
              <a:buNone/>
              <a:defRPr sz="1300"/>
            </a:lvl1pPr>
            <a:lvl2pPr marL="286984" indent="0">
              <a:buNone/>
              <a:defRPr sz="1100"/>
            </a:lvl2pPr>
            <a:lvl3pPr marL="573969" indent="0">
              <a:buNone/>
              <a:defRPr sz="1000"/>
            </a:lvl3pPr>
            <a:lvl4pPr marL="860953" indent="0">
              <a:buNone/>
              <a:defRPr sz="900"/>
            </a:lvl4pPr>
            <a:lvl5pPr marL="1147938" indent="0">
              <a:buNone/>
              <a:defRPr sz="900"/>
            </a:lvl5pPr>
            <a:lvl6pPr marL="1434922" indent="0">
              <a:buNone/>
              <a:defRPr sz="900"/>
            </a:lvl6pPr>
            <a:lvl7pPr marL="1721907" indent="0">
              <a:buNone/>
              <a:defRPr sz="900"/>
            </a:lvl7pPr>
            <a:lvl8pPr marL="2008891" indent="0">
              <a:buNone/>
              <a:defRPr sz="900"/>
            </a:lvl8pPr>
            <a:lvl9pPr marL="2295876" indent="0">
              <a:buNone/>
              <a:defRPr sz="900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1974524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2969" y="2652117"/>
            <a:ext cx="3625453" cy="59605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2652117"/>
            <a:ext cx="3625453" cy="59605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604116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05941"/>
            <a:ext cx="8228707" cy="857250"/>
          </a:xfrm>
        </p:spPr>
        <p:txBody>
          <a:bodyPr/>
          <a:lstStyle>
            <a:lvl1pPr>
              <a:defRPr/>
            </a:lvl1pPr>
          </a:lstStyle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151093"/>
            <a:ext cx="4039568" cy="479691"/>
          </a:xfrm>
        </p:spPr>
        <p:txBody>
          <a:bodyPr anchor="b"/>
          <a:lstStyle>
            <a:lvl1pPr marL="0" indent="0">
              <a:buNone/>
              <a:defRPr sz="1500" b="1"/>
            </a:lvl1pPr>
            <a:lvl2pPr marL="286984" indent="0">
              <a:buNone/>
              <a:defRPr sz="1300" b="1"/>
            </a:lvl2pPr>
            <a:lvl3pPr marL="573969" indent="0">
              <a:buNone/>
              <a:defRPr sz="1100" b="1"/>
            </a:lvl3pPr>
            <a:lvl4pPr marL="860953" indent="0">
              <a:buNone/>
              <a:defRPr sz="1000" b="1"/>
            </a:lvl4pPr>
            <a:lvl5pPr marL="1147938" indent="0">
              <a:buNone/>
              <a:defRPr sz="1000" b="1"/>
            </a:lvl5pPr>
            <a:lvl6pPr marL="1434922" indent="0">
              <a:buNone/>
              <a:defRPr sz="1000" b="1"/>
            </a:lvl6pPr>
            <a:lvl7pPr marL="1721907" indent="0">
              <a:buNone/>
              <a:defRPr sz="1000" b="1"/>
            </a:lvl7pPr>
            <a:lvl8pPr marL="2008891" indent="0">
              <a:buNone/>
              <a:defRPr sz="1000" b="1"/>
            </a:lvl8pPr>
            <a:lvl9pPr marL="2295876" indent="0">
              <a:buNone/>
              <a:defRPr sz="1000" b="1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1630784"/>
            <a:ext cx="4039568" cy="2963540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151093"/>
            <a:ext cx="4041799" cy="479691"/>
          </a:xfrm>
        </p:spPr>
        <p:txBody>
          <a:bodyPr anchor="b"/>
          <a:lstStyle>
            <a:lvl1pPr marL="0" indent="0">
              <a:buNone/>
              <a:defRPr sz="1500" b="1"/>
            </a:lvl1pPr>
            <a:lvl2pPr marL="286984" indent="0">
              <a:buNone/>
              <a:defRPr sz="1300" b="1"/>
            </a:lvl2pPr>
            <a:lvl3pPr marL="573969" indent="0">
              <a:buNone/>
              <a:defRPr sz="1100" b="1"/>
            </a:lvl3pPr>
            <a:lvl4pPr marL="860953" indent="0">
              <a:buNone/>
              <a:defRPr sz="1000" b="1"/>
            </a:lvl4pPr>
            <a:lvl5pPr marL="1147938" indent="0">
              <a:buNone/>
              <a:defRPr sz="1000" b="1"/>
            </a:lvl5pPr>
            <a:lvl6pPr marL="1434922" indent="0">
              <a:buNone/>
              <a:defRPr sz="1000" b="1"/>
            </a:lvl6pPr>
            <a:lvl7pPr marL="1721907" indent="0">
              <a:buNone/>
              <a:defRPr sz="1000" b="1"/>
            </a:lvl7pPr>
            <a:lvl8pPr marL="2008891" indent="0">
              <a:buNone/>
              <a:defRPr sz="1000" b="1"/>
            </a:lvl8pPr>
            <a:lvl9pPr marL="2295876" indent="0">
              <a:buNone/>
              <a:defRPr sz="1000" b="1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1630784"/>
            <a:ext cx="4041799" cy="2963540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692909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077923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116845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05105"/>
            <a:ext cx="3008189" cy="871481"/>
          </a:xfrm>
        </p:spPr>
        <p:txBody>
          <a:bodyPr/>
          <a:lstStyle>
            <a:lvl1pPr algn="l">
              <a:defRPr sz="1300" b="1"/>
            </a:lvl1pPr>
          </a:lstStyle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05104"/>
            <a:ext cx="5111130" cy="438922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47" y="1076586"/>
            <a:ext cx="3008189" cy="3517739"/>
          </a:xfrm>
        </p:spPr>
        <p:txBody>
          <a:bodyPr/>
          <a:lstStyle>
            <a:lvl1pPr marL="0" indent="0">
              <a:buNone/>
              <a:defRPr sz="900"/>
            </a:lvl1pPr>
            <a:lvl2pPr marL="286984" indent="0">
              <a:buNone/>
              <a:defRPr sz="800"/>
            </a:lvl2pPr>
            <a:lvl3pPr marL="573969" indent="0">
              <a:buNone/>
              <a:defRPr sz="600"/>
            </a:lvl3pPr>
            <a:lvl4pPr marL="860953" indent="0">
              <a:buNone/>
              <a:defRPr sz="600"/>
            </a:lvl4pPr>
            <a:lvl5pPr marL="1147938" indent="0">
              <a:buNone/>
              <a:defRPr sz="600"/>
            </a:lvl5pPr>
            <a:lvl6pPr marL="1434922" indent="0">
              <a:buNone/>
              <a:defRPr sz="600"/>
            </a:lvl6pPr>
            <a:lvl7pPr marL="1721907" indent="0">
              <a:buNone/>
              <a:defRPr sz="600"/>
            </a:lvl7pPr>
            <a:lvl8pPr marL="2008891" indent="0">
              <a:buNone/>
              <a:defRPr sz="600"/>
            </a:lvl8pPr>
            <a:lvl9pPr marL="2295876" indent="0">
              <a:buNone/>
              <a:defRPr sz="600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4347276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5" y="3600618"/>
            <a:ext cx="5486177" cy="425276"/>
          </a:xfrm>
        </p:spPr>
        <p:txBody>
          <a:bodyPr/>
          <a:lstStyle>
            <a:lvl1pPr algn="l">
              <a:defRPr sz="1300" b="1"/>
            </a:lvl1pPr>
          </a:lstStyle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5" y="459600"/>
            <a:ext cx="5486177" cy="3085765"/>
          </a:xfrm>
        </p:spPr>
        <p:txBody>
          <a:bodyPr/>
          <a:lstStyle>
            <a:lvl1pPr marL="0" indent="0">
              <a:buNone/>
              <a:defRPr sz="2000"/>
            </a:lvl1pPr>
            <a:lvl2pPr marL="286984" indent="0">
              <a:buNone/>
              <a:defRPr sz="1800"/>
            </a:lvl2pPr>
            <a:lvl3pPr marL="573969" indent="0">
              <a:buNone/>
              <a:defRPr sz="1500"/>
            </a:lvl3pPr>
            <a:lvl4pPr marL="860953" indent="0">
              <a:buNone/>
              <a:defRPr sz="1300"/>
            </a:lvl4pPr>
            <a:lvl5pPr marL="1147938" indent="0">
              <a:buNone/>
              <a:defRPr sz="1300"/>
            </a:lvl5pPr>
            <a:lvl6pPr marL="1434922" indent="0">
              <a:buNone/>
              <a:defRPr sz="1300"/>
            </a:lvl6pPr>
            <a:lvl7pPr marL="1721907" indent="0">
              <a:buNone/>
              <a:defRPr sz="1300"/>
            </a:lvl7pPr>
            <a:lvl8pPr marL="2008891" indent="0">
              <a:buNone/>
              <a:defRPr sz="1300"/>
            </a:lvl8pPr>
            <a:lvl9pPr marL="2295876" indent="0">
              <a:buNone/>
              <a:defRPr sz="1300"/>
            </a:lvl9pPr>
          </a:lstStyle>
          <a:p>
            <a:pPr lvl="0"/>
            <a:endParaRPr lang="en-US" noProof="0">
              <a:sym typeface="Gill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5" y="4025894"/>
            <a:ext cx="5486177" cy="603591"/>
          </a:xfrm>
        </p:spPr>
        <p:txBody>
          <a:bodyPr/>
          <a:lstStyle>
            <a:lvl1pPr marL="0" indent="0">
              <a:buNone/>
              <a:defRPr sz="900"/>
            </a:lvl1pPr>
            <a:lvl2pPr marL="286984" indent="0">
              <a:buNone/>
              <a:defRPr sz="800"/>
            </a:lvl2pPr>
            <a:lvl3pPr marL="573969" indent="0">
              <a:buNone/>
              <a:defRPr sz="600"/>
            </a:lvl3pPr>
            <a:lvl4pPr marL="860953" indent="0">
              <a:buNone/>
              <a:defRPr sz="600"/>
            </a:lvl4pPr>
            <a:lvl5pPr marL="1147938" indent="0">
              <a:buNone/>
              <a:defRPr sz="600"/>
            </a:lvl5pPr>
            <a:lvl6pPr marL="1434922" indent="0">
              <a:buNone/>
              <a:defRPr sz="600"/>
            </a:lvl6pPr>
            <a:lvl7pPr marL="1721907" indent="0">
              <a:buNone/>
              <a:defRPr sz="600"/>
            </a:lvl7pPr>
            <a:lvl8pPr marL="2008891" indent="0">
              <a:buNone/>
              <a:defRPr sz="600"/>
            </a:lvl8pPr>
            <a:lvl9pPr marL="2295876" indent="0">
              <a:buNone/>
              <a:defRPr sz="600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5365716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871092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1515" y="863947"/>
            <a:ext cx="1839516" cy="2384227"/>
          </a:xfrm>
        </p:spPr>
        <p:txBody>
          <a:bodyPr vert="eaVert"/>
          <a:lstStyle/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2969" y="863947"/>
            <a:ext cx="5411391" cy="2384227"/>
          </a:xfrm>
        </p:spPr>
        <p:txBody>
          <a:bodyPr vert="eaVert"/>
          <a:lstStyle/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158577"/>
      </p:ext>
    </p:extLst>
  </p:cSld>
  <p:clrMapOvr>
    <a:masterClrMapping/>
  </p:clrMapOvr>
  <p:transition/>
</p:sldLayout>
</file>

<file path=ppt/slideMasters/_rels/slideMaster1.xml.rels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/Relationships>
</file>

<file path=ppt/slideMasters/_rels/slideMaster2.xml.rels>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4">
            <a:extLst>
              <a:ext uri="{FF2B5EF4-FFF2-40B4-BE49-F238E27FC236}">
                <a16:creationId xmlns:a16="http://schemas.microsoft.com/office/drawing/2014/main" id="{8E18EBC3-D582-4E4B-AAF7-93F69A2E9CB7}"/>
              </a:ext>
            </a:extLst>
          </p:cNvPr>
          <p:cNvSpPr/>
          <p:nvPr userDrawn="1"/>
        </p:nvSpPr>
        <p:spPr>
          <a:xfrm>
            <a:off x="179388" y="627063"/>
            <a:ext cx="142875" cy="4410075"/>
          </a:xfrm>
          <a:prstGeom prst="rect">
            <a:avLst/>
          </a:prstGeom>
          <a:solidFill>
            <a:srgbClr val="000F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9758AC2E-B76C-4816-A075-62EC50C9B917}"/>
              </a:ext>
            </a:extLst>
          </p:cNvPr>
          <p:cNvSpPr>
            <a:spLocks/>
          </p:cNvSpPr>
          <p:nvPr userDrawn="1"/>
        </p:nvSpPr>
        <p:spPr bwMode="auto">
          <a:xfrm flipH="1">
            <a:off x="0" y="0"/>
            <a:ext cx="9144000" cy="555625"/>
          </a:xfrm>
          <a:prstGeom prst="rect">
            <a:avLst/>
          </a:prstGeom>
          <a:solidFill>
            <a:srgbClr val="000F9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600">
                <a:solidFill>
                  <a:srgbClr val="000000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eaLnBrk="0" hangingPunct="0">
              <a:defRPr sz="2600">
                <a:solidFill>
                  <a:srgbClr val="000000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eaLnBrk="0" hangingPunct="0">
              <a:defRPr sz="2600">
                <a:solidFill>
                  <a:srgbClr val="000000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eaLnBrk="0" hangingPunct="0">
              <a:defRPr sz="2600">
                <a:solidFill>
                  <a:srgbClr val="000000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eaLnBrk="0" hangingPunct="0">
              <a:defRPr sz="2600">
                <a:solidFill>
                  <a:srgbClr val="000000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ctr" eaLnBrk="1" hangingPunct="1">
              <a:defRPr/>
            </a:pPr>
            <a:endParaRPr lang="tr-TR" altLang="tr-TR">
              <a:solidFill>
                <a:srgbClr val="969491"/>
              </a:solidFill>
            </a:endParaRPr>
          </a:p>
        </p:txBody>
      </p:sp>
      <p:pic>
        <p:nvPicPr>
          <p:cNvPr id="1028" name="Picture 15">
            <a:extLst>
              <a:ext uri="{FF2B5EF4-FFF2-40B4-BE49-F238E27FC236}">
                <a16:creationId xmlns:a16="http://schemas.microsoft.com/office/drawing/2014/main" id="{2B6D13B8-F43F-487C-B47A-E80A602A3E49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123825"/>
            <a:ext cx="137795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SIPCMContentMarking" descr="{&quot;HashCode&quot;:-1143722068,&quot;Placement&quot;:&quot;Footer&quot;,&quot;Top&quot;:384.343,&quot;Left&quot;:0.0,&quot;SlideWidth&quot;:720,&quot;SlideHeight&quot;:405}">
            <a:extLst>
              <a:ext uri="{FF2B5EF4-FFF2-40B4-BE49-F238E27FC236}">
                <a16:creationId xmlns:a16="http://schemas.microsoft.com/office/drawing/2014/main" id="{49F87587-5DC1-4C1E-8BE7-6762EF94AD1A}"/>
              </a:ext>
            </a:extLst>
          </p:cNvPr>
          <p:cNvSpPr txBox="1"/>
          <p:nvPr userDrawn="1"/>
        </p:nvSpPr>
        <p:spPr>
          <a:xfrm>
            <a:off x="0" y="4881156"/>
            <a:ext cx="2394783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</a:pPr>
            <a:r>
              <a:rPr lang="tr-TR" sz="1000">
                <a:solidFill>
                  <a:srgbClr val="000000"/>
                </a:solidFill>
                <a:latin typeface="Calibri" panose="020F0502020204030204" pitchFamily="34" charset="0"/>
              </a:rPr>
              <a:t>Sensitivity: Internal / Non-Personal Data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984" r:id="rId13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+mj-lt"/>
          <a:ea typeface="+mj-ea"/>
          <a:cs typeface="+mj-cs"/>
          <a:sym typeface="Gill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5pPr>
      <a:lvl6pPr marL="286984" algn="ctr" rtl="0" fontAlgn="base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6pPr>
      <a:lvl7pPr marL="573969" algn="ctr" rtl="0" fontAlgn="base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7pPr>
      <a:lvl8pPr marL="860953" algn="ctr" rtl="0" fontAlgn="base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8pPr>
      <a:lvl9pPr marL="1147938" algn="ctr" rtl="0" fontAlgn="base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9pPr>
    </p:titleStyle>
    <p:bodyStyle>
      <a:lvl1pPr marL="214313" indent="-214313"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1pPr>
      <a:lvl2pPr marL="465138" indent="-177800"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2pPr>
      <a:lvl3pPr marL="715963" indent="-142875"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3pPr>
      <a:lvl4pPr marL="1003300" indent="-142875"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4pPr>
      <a:lvl5pPr marL="1290638" indent="-142875"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5pPr>
      <a:lvl6pPr marL="286984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6pPr>
      <a:lvl7pPr marL="573969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7pPr>
      <a:lvl8pPr marL="860953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8pPr>
      <a:lvl9pPr marL="1147938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9pPr>
    </p:bodyStyle>
    <p:otherStyle>
      <a:defPPr>
        <a:defRPr lang="en-US"/>
      </a:defPPr>
      <a:lvl1pPr marL="0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1pPr>
      <a:lvl2pPr marL="286984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2pPr>
      <a:lvl3pPr marL="573969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860953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147938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434922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21907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2008891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295876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id="{F8DAC06A-8422-4FAA-AF2E-E7123EE0E5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93763" y="2652713"/>
            <a:ext cx="7358062" cy="59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1887" tIns="31887" rIns="31887" bIns="318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>
                <a:sym typeface="GillSans" charset="0"/>
              </a:rPr>
              <a:t>Click to edit Master text styles</a:t>
            </a:r>
          </a:p>
          <a:p>
            <a:pPr lvl="1"/>
            <a:r>
              <a:rPr lang="en-US" altLang="tr-TR">
                <a:sym typeface="GillSans" charset="0"/>
              </a:rPr>
              <a:t>Second level</a:t>
            </a:r>
          </a:p>
          <a:p>
            <a:pPr lvl="2"/>
            <a:r>
              <a:rPr lang="en-US" altLang="tr-TR">
                <a:sym typeface="GillSans" charset="0"/>
              </a:rPr>
              <a:t>Third level</a:t>
            </a:r>
          </a:p>
          <a:p>
            <a:pPr lvl="3"/>
            <a:r>
              <a:rPr lang="en-US" altLang="tr-TR">
                <a:sym typeface="GillSans" charset="0"/>
              </a:rPr>
              <a:t>Fourth level</a:t>
            </a:r>
          </a:p>
          <a:p>
            <a:pPr lvl="4"/>
            <a:r>
              <a:rPr lang="en-US" altLang="tr-TR">
                <a:sym typeface="GillSans" charset="0"/>
              </a:rPr>
              <a:t>Fifth level</a:t>
            </a: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7495BEA8-0C64-4F7E-BA5C-477AC7F937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93763" y="863600"/>
            <a:ext cx="7358062" cy="174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1887" tIns="31887" rIns="31887" bIns="31887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>
                <a:sym typeface="GillSans" charset="0"/>
              </a:rPr>
              <a:t>Click to edit Master title style</a:t>
            </a:r>
          </a:p>
        </p:txBody>
      </p:sp>
      <p:sp>
        <p:nvSpPr>
          <p:cNvPr id="2" name="MSIPCMContentMarking" descr="{&quot;HashCode&quot;:-1143722068,&quot;Placement&quot;:&quot;Footer&quot;,&quot;Top&quot;:384.343,&quot;Left&quot;:0.0,&quot;SlideWidth&quot;:720,&quot;SlideHeight&quot;:405}">
            <a:extLst>
              <a:ext uri="{FF2B5EF4-FFF2-40B4-BE49-F238E27FC236}">
                <a16:creationId xmlns:a16="http://schemas.microsoft.com/office/drawing/2014/main" id="{69E5A9D2-E366-4CF0-BDA1-576F34C7E1F2}"/>
              </a:ext>
            </a:extLst>
          </p:cNvPr>
          <p:cNvSpPr txBox="1"/>
          <p:nvPr userDrawn="1"/>
        </p:nvSpPr>
        <p:spPr>
          <a:xfrm>
            <a:off x="0" y="4881156"/>
            <a:ext cx="2394783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</a:pPr>
            <a:r>
              <a:rPr lang="tr-TR" sz="1000">
                <a:solidFill>
                  <a:srgbClr val="000000"/>
                </a:solidFill>
                <a:latin typeface="Calibri" panose="020F0502020204030204" pitchFamily="34" charset="0"/>
              </a:rPr>
              <a:t>Sensitivity: Internal / Non-Personal Data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72" r:id="rId2"/>
    <p:sldLayoutId id="2147483973" r:id="rId3"/>
    <p:sldLayoutId id="2147483974" r:id="rId4"/>
    <p:sldLayoutId id="2147483975" r:id="rId5"/>
    <p:sldLayoutId id="2147483976" r:id="rId6"/>
    <p:sldLayoutId id="2147483977" r:id="rId7"/>
    <p:sldLayoutId id="2147483978" r:id="rId8"/>
    <p:sldLayoutId id="2147483979" r:id="rId9"/>
    <p:sldLayoutId id="2147483980" r:id="rId10"/>
    <p:sldLayoutId id="214748398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+mj-lt"/>
          <a:ea typeface="+mj-ea"/>
          <a:cs typeface="+mj-cs"/>
          <a:sym typeface="Gill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5pPr>
      <a:lvl6pPr marL="286984" algn="ctr" rtl="0" fontAlgn="base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6pPr>
      <a:lvl7pPr marL="573969" algn="ctr" rtl="0" fontAlgn="base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7pPr>
      <a:lvl8pPr marL="860953" algn="ctr" rtl="0" fontAlgn="base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8pPr>
      <a:lvl9pPr marL="1147938" algn="ctr" rtl="0" fontAlgn="base">
        <a:spcBef>
          <a:spcPct val="0"/>
        </a:spcBef>
        <a:spcAft>
          <a:spcPct val="0"/>
        </a:spcAft>
        <a:defRPr sz="53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9pPr>
    </p:titleStyle>
    <p:bodyStyle>
      <a:lvl1pPr marL="214313" indent="-214313"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1pPr>
      <a:lvl2pPr marL="465138" indent="-177800"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2pPr>
      <a:lvl3pPr marL="715963" indent="-142875"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3pPr>
      <a:lvl4pPr marL="1003300" indent="-142875"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4pPr>
      <a:lvl5pPr marL="1290638" indent="-142875"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5pPr>
      <a:lvl6pPr marL="286984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6pPr>
      <a:lvl7pPr marL="573969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7pPr>
      <a:lvl8pPr marL="860953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8pPr>
      <a:lvl9pPr marL="1147938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9pPr>
    </p:bodyStyle>
    <p:otherStyle>
      <a:defPPr>
        <a:defRPr lang="en-US"/>
      </a:defPPr>
      <a:lvl1pPr marL="0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1pPr>
      <a:lvl2pPr marL="286984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2pPr>
      <a:lvl3pPr marL="573969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860953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147938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434922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21907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2008891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295876" algn="l" defTabSz="286984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3.jpeg"/><Relationship Id="rId3" Type="http://schemas.openxmlformats.org/officeDocument/2006/relationships/image" Target="../media/image2.png"/></Relationships>
</file>

<file path=ppt/slides/_rels/slide2.xml.rels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</file>

<file path=ppt/slides/_rels/slide4.xml.rels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png"/><Relationship Id="rId3" Type="http://schemas.openxmlformats.org/officeDocument/2006/relationships/chart" Target="../charts/chart1.xml"/><Relationship Id="rId4" Type="http://schemas.openxmlformats.org/officeDocument/2006/relationships/image" Target="../media/image1.jpeg"/><Relationship Id="rId5" Type="http://schemas.microsoft.com/office/2014/relationships/chartEx" Target="../charts/chartEx1.xml"/><Relationship Id="rId6" Type="http://schemas.openxmlformats.org/officeDocument/2006/relationships/image" Target="../media/image6.png"/></Relationships>
</file>

<file path=ppt/slides/_rels/slide5.xml.rels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chart" Target="../charts/chart2.xml"/><Relationship Id="rId3" Type="http://schemas.openxmlformats.org/officeDocument/2006/relationships/image" Target="../media/image1.jpeg"/><Relationship Id="rId4" Type="http://schemas.openxmlformats.org/officeDocument/2006/relationships/image" Target="../media/image7.png"/><Relationship Id="rId5" Type="http://schemas.microsoft.com/office/2014/relationships/chartEx" Target="../charts/chartEx2.xml"/><Relationship Id="rId6" Type="http://schemas.openxmlformats.org/officeDocument/2006/relationships/image" Target="../media/image8.png"/></Relationships>
</file>

<file path=ppt/slides/_rels/slide6.xml.rels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chart" Target="../charts/chart3.xml"/><Relationship Id="rId3" Type="http://schemas.openxmlformats.org/officeDocument/2006/relationships/chart" Target="../charts/chart4.xml"/></Relationships>
</file>

<file path=ppt/slides/_rels/slide7.xml.rels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chart" Target="../charts/chart5.xml"/><Relationship Id="rId3" Type="http://schemas.openxmlformats.org/officeDocument/2006/relationships/chart" Target="../charts/chart6.xml"/></Relationships>
</file>

<file path=ppt/slides/_rels/slide8.xml.rels>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jpeg"/><Relationship Id="rId3" Type="http://schemas.openxmlformats.org/officeDocument/2006/relationships/image" Target="../media/image9.jpeg"/></Relationships>
</file>

<file path=ppt/slides/_rels/slide9.xml.rels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7.xml"/><Relationship Id="rId3" Type="http://schemas.openxmlformats.org/officeDocument/2006/relationships/chart" Target="../charts/chart8.xml"/></Relationships>
</file>

<file path=ppt/slides/_rels/slide10.xml.rels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slides/_rels/slide11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/Relationships>
</file>

<file path=ppt/slides/_rels/slide12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.jpeg"/></Relationships>
</file>

<file path=ppt/slides/_rels/slide13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diagramData" Target="../diagrams/data1.xml"/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/Relationships>
</file>

<file path=ppt/slides/_rels/slide14.xml.rels>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5.png"/><Relationship Id="rId3" Type="http://schemas.openxmlformats.org/officeDocument/2006/relationships/image" Target="../media/image16.jpeg"/></Relationships>
</file>

<file path=ppt/slides/_rels/slide15.xml.rels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3.jpeg"/><Relationship Id="rId3" Type="http://schemas.openxmlformats.org/officeDocument/2006/relationships/image" Target="../media/image2.png"/></Relationships>
</file>

<file path=ppt/slides/_rels/slide16.xml.rels>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chart" Target="../charts/chart9.xml"/></Relationships>
</file>

<file path=ppt/slides/_rels/slide18.xml.rels>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chart" Target="../charts/chart10.xml"/><Relationship Id="rId3" Type="http://schemas.openxmlformats.org/officeDocument/2006/relationships/chart" Target="../charts/chart11.xml"/><Relationship Id="rId4" Type="http://schemas.openxmlformats.org/officeDocument/2006/relationships/chart" Target="../charts/chart12.xml"/><Relationship Id="rId5" Type="http://schemas.openxmlformats.org/officeDocument/2006/relationships/chart" Target="../charts/chart13.xml"/><Relationship Id="rId6" Type="http://schemas.openxmlformats.org/officeDocument/2006/relationships/chart" Target="../charts/chart14.xml"/><Relationship Id="rId7" Type="http://schemas.openxmlformats.org/officeDocument/2006/relationships/chart" Target="../charts/chart15.xml"/></Relationships>
</file>

<file path=ppt/slides/_rels/slide19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chart" Target="../charts/chart16.xml"/></Relationships>
</file>

<file path=ppt/slides/_rels/slide20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chart" Target="../charts/chart17.xml"/></Relationships>
</file>

<file path=ppt/slides/_rels/slide21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chart" Target="../charts/chart18.xml"/></Relationships>
</file>

<file path=ppt/slides/_rels/slide22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chart" Target="../charts/chart19.xml"/></Relationships>
</file>

<file path=ppt/slides/_rels/slide23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7.png"/><Relationship Id="rId3" Type="http://schemas.openxmlformats.org/officeDocument/2006/relationships/image" Target="../media/image18.svg"/><Relationship Id="rId4" Type="http://schemas.openxmlformats.org/officeDocument/2006/relationships/image" Target="../media/image19.png"/><Relationship Id="rId5" Type="http://schemas.openxmlformats.org/officeDocument/2006/relationships/image" Target="../media/image20.svg"/><Relationship Id="rId6" Type="http://schemas.openxmlformats.org/officeDocument/2006/relationships/image" Target="../media/image21.png"/><Relationship Id="rId7" Type="http://schemas.openxmlformats.org/officeDocument/2006/relationships/image" Target="../media/image22.svg"/><Relationship Id="rId8" Type="http://schemas.openxmlformats.org/officeDocument/2006/relationships/image" Target="../media/image23.png"/><Relationship Id="rId9" Type="http://schemas.openxmlformats.org/officeDocument/2006/relationships/image" Target="../media/image24.svg"/></Relationships>
</file>

<file path=ppt/slides/_rels/slide24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chart" Target="../charts/chart20.xml"/></Relationships>
</file>

<file path=ppt/slides/_rels/slide25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chart" Target="../charts/chart21.xml"/></Relationships>
</file>

<file path=ppt/slides/_rels/slide26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chart" Target="../charts/chart22.xml"/><Relationship Id="rId3" Type="http://schemas.openxmlformats.org/officeDocument/2006/relationships/chart" Target="../charts/chart23.xml"/><Relationship Id="rId4" Type="http://schemas.openxmlformats.org/officeDocument/2006/relationships/chart" Target="../charts/chart24.xml"/></Relationships>
</file>

<file path=ppt/slides/_rels/slide27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5.png"/></Relationships>
</file>

<file path=ppt/slides/_rels/slide28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chart" Target="../charts/chart25.xml"/></Relationships>
</file>

<file path=ppt/slides/_rels/slide29.xml.rels>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32.xml.rels>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/Relationships>
</file>

<file path=ppt/slides/_rels/slide35.xml.rels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/Relationships>
</file>

<file path=ppt/slides/_rels/slide36.xml.rels>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kdörtgen 4">
            <a:extLst>
              <a:ext uri="{FF2B5EF4-FFF2-40B4-BE49-F238E27FC236}">
                <a16:creationId xmlns:a16="http://schemas.microsoft.com/office/drawing/2014/main" id="{69EABD10-A152-49C4-A917-F078300F37AF}"/>
              </a:ext>
            </a:extLst>
          </p:cNvPr>
          <p:cNvSpPr/>
          <p:nvPr/>
        </p:nvSpPr>
        <p:spPr>
          <a:xfrm>
            <a:off x="179388" y="195263"/>
            <a:ext cx="215900" cy="4824412"/>
          </a:xfrm>
          <a:prstGeom prst="rect">
            <a:avLst/>
          </a:prstGeom>
          <a:solidFill>
            <a:srgbClr val="000F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000F9F"/>
              </a:solidFill>
            </a:endParaRPr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52AAFC0F-D381-4B9A-8E88-664E39CC15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300" y="608013"/>
            <a:ext cx="4076700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2">
            <a:extLst>
              <a:ext uri="{FF2B5EF4-FFF2-40B4-BE49-F238E27FC236}">
                <a16:creationId xmlns:a16="http://schemas.microsoft.com/office/drawing/2014/main" id="{DDE9E398-A7FB-42F1-B06E-75583908CF18}"/>
              </a:ext>
            </a:extLst>
          </p:cNvPr>
          <p:cNvSpPr>
            <a:spLocks/>
          </p:cNvSpPr>
          <p:nvPr/>
        </p:nvSpPr>
        <p:spPr bwMode="auto">
          <a:xfrm>
            <a:off x="539750" y="574675"/>
            <a:ext cx="532765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/>
            <a:endParaRPr lang="tr-TR" altLang="tr-TR" sz="3200" b="1">
              <a:solidFill>
                <a:srgbClr val="000F9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 eaLnBrk="1" hangingPunct="1"/>
            <a:r>
              <a:rPr lang="tr-TR" altLang="tr-TR" sz="3200" b="1">
                <a:solidFill>
                  <a:srgbClr val="000F9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TÜSİAD Ar-Ge Liderleri Forumu</a:t>
            </a:r>
          </a:p>
        </p:txBody>
      </p:sp>
      <p:sp>
        <p:nvSpPr>
          <p:cNvPr id="17413" name="Rectangle 3">
            <a:extLst>
              <a:ext uri="{FF2B5EF4-FFF2-40B4-BE49-F238E27FC236}">
                <a16:creationId xmlns:a16="http://schemas.microsoft.com/office/drawing/2014/main" id="{53C3E31E-AC4D-4148-A329-DBCE36C0C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813" y="1995488"/>
            <a:ext cx="5048250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/>
            <a:endParaRPr lang="tr-TR" altLang="tr-TR" sz="2600">
              <a:solidFill>
                <a:srgbClr val="000F9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 eaLnBrk="1" hangingPunct="1"/>
            <a:endParaRPr lang="tr-TR" altLang="tr-TR" sz="2600" i="1">
              <a:solidFill>
                <a:srgbClr val="000F9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 eaLnBrk="1" hangingPunct="1"/>
            <a:r>
              <a:rPr lang="tr-TR" altLang="tr-TR" sz="2600" i="1">
                <a:solidFill>
                  <a:srgbClr val="000F9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 Aralık 2025</a:t>
            </a:r>
          </a:p>
        </p:txBody>
      </p:sp>
      <p:pic>
        <p:nvPicPr>
          <p:cNvPr id="17414" name="Picture 15">
            <a:extLst>
              <a:ext uri="{FF2B5EF4-FFF2-40B4-BE49-F238E27FC236}">
                <a16:creationId xmlns:a16="http://schemas.microsoft.com/office/drawing/2014/main" id="{193C87DB-E8A0-489F-91B8-7CED2A5E43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195263"/>
            <a:ext cx="145097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2419F3-D177-6947-DA98-9C2FF1B81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85CE1FD8-4DC6-8E85-6257-80F89BA9ED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47614"/>
            <a:ext cx="7886700" cy="3390726"/>
          </a:xfrm>
        </p:spPr>
        <p:txBody>
          <a:bodyPr lIns="91440" tIns="45720" rIns="91440" bIns="45720" anchor="t"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b="1">
                <a:latin typeface="Calibri"/>
                <a:cs typeface="Calibri"/>
              </a:rPr>
              <a:t>Amaç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b="1">
              <a:latin typeface="Calibri"/>
              <a:cs typeface="Calibri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b="1" err="1">
                <a:latin typeface="Calibri"/>
                <a:cs typeface="Calibri"/>
              </a:rPr>
              <a:t>Ar</a:t>
            </a:r>
            <a:r>
              <a:rPr lang="en-US" b="1">
                <a:latin typeface="Calibri"/>
                <a:cs typeface="Calibri"/>
              </a:rPr>
              <a:t>-Ge </a:t>
            </a:r>
            <a:r>
              <a:rPr lang="en-US" b="1" err="1">
                <a:latin typeface="Calibri"/>
                <a:cs typeface="Calibri"/>
              </a:rPr>
              <a:t>ve</a:t>
            </a:r>
            <a:r>
              <a:rPr lang="en-US" b="1">
                <a:latin typeface="Calibri"/>
                <a:cs typeface="Calibri"/>
              </a:rPr>
              <a:t> </a:t>
            </a:r>
            <a:r>
              <a:rPr lang="en-US" b="1" err="1">
                <a:latin typeface="Calibri"/>
                <a:cs typeface="Calibri"/>
              </a:rPr>
              <a:t>İnovasyon</a:t>
            </a:r>
            <a:r>
              <a:rPr lang="en-US" b="1">
                <a:latin typeface="Calibri"/>
                <a:cs typeface="Calibri"/>
              </a:rPr>
              <a:t> </a:t>
            </a:r>
            <a:r>
              <a:rPr lang="en-US" b="1" err="1">
                <a:latin typeface="Calibri"/>
                <a:cs typeface="Calibri"/>
              </a:rPr>
              <a:t>Göstergeleri</a:t>
            </a:r>
            <a:r>
              <a:rPr lang="en-US" b="1">
                <a:latin typeface="Calibri"/>
                <a:cs typeface="Calibri"/>
              </a:rPr>
              <a:t> </a:t>
            </a:r>
            <a:endParaRPr lang="tr-TR">
              <a:latin typeface="Calibri"/>
              <a:cs typeface="Calibri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b="1">
              <a:latin typeface="Calibri"/>
              <a:cs typeface="Calibri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b="1">
                <a:latin typeface="Calibri"/>
                <a:cs typeface="Calibri"/>
              </a:rPr>
              <a:t>Türkiye </a:t>
            </a:r>
            <a:r>
              <a:rPr lang="en-US" b="1" err="1">
                <a:latin typeface="Calibri"/>
                <a:cs typeface="Calibri"/>
              </a:rPr>
              <a:t>ve</a:t>
            </a:r>
            <a:r>
              <a:rPr lang="en-US" b="1">
                <a:latin typeface="Calibri"/>
                <a:cs typeface="Calibri"/>
              </a:rPr>
              <a:t> AB </a:t>
            </a:r>
            <a:r>
              <a:rPr lang="en-US" b="1" err="1">
                <a:latin typeface="Calibri"/>
                <a:cs typeface="Calibri"/>
              </a:rPr>
              <a:t>Ar</a:t>
            </a:r>
            <a:r>
              <a:rPr lang="en-US" b="1">
                <a:latin typeface="Calibri"/>
                <a:cs typeface="Calibri"/>
              </a:rPr>
              <a:t>-Ge </a:t>
            </a:r>
            <a:r>
              <a:rPr lang="en-US" b="1" err="1">
                <a:latin typeface="Calibri"/>
                <a:cs typeface="Calibri"/>
              </a:rPr>
              <a:t>Öncelikleri</a:t>
            </a:r>
            <a:endParaRPr lang="tr-TR">
              <a:latin typeface="Calibri"/>
              <a:cs typeface="Calibri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>
              <a:latin typeface="Calibri"/>
              <a:cs typeface="Calibri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b="1" err="1">
                <a:latin typeface="Calibri"/>
                <a:cs typeface="Calibri"/>
              </a:rPr>
              <a:t>Anket</a:t>
            </a:r>
            <a:r>
              <a:rPr lang="en-US" b="1">
                <a:latin typeface="Calibri"/>
                <a:cs typeface="Calibri"/>
              </a:rPr>
              <a:t> </a:t>
            </a:r>
            <a:r>
              <a:rPr lang="en-US" b="1" err="1">
                <a:latin typeface="Calibri"/>
                <a:cs typeface="Calibri"/>
              </a:rPr>
              <a:t>Verileri</a:t>
            </a:r>
            <a:endParaRPr lang="en-US" b="1" err="1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b="1">
                <a:latin typeface="Calibri"/>
                <a:cs typeface="Calibri"/>
              </a:rPr>
              <a:t>Türkiye </a:t>
            </a:r>
            <a:r>
              <a:rPr lang="en-US" b="1" err="1">
                <a:latin typeface="Calibri"/>
                <a:cs typeface="Calibri"/>
              </a:rPr>
              <a:t>Sanayisi</a:t>
            </a:r>
            <a:r>
              <a:rPr lang="en-US" b="1">
                <a:latin typeface="Calibri"/>
                <a:cs typeface="Calibri"/>
              </a:rPr>
              <a:t> </a:t>
            </a:r>
            <a:r>
              <a:rPr lang="en-US" b="1" err="1">
                <a:latin typeface="Calibri"/>
                <a:cs typeface="Calibri"/>
              </a:rPr>
              <a:t>Ar</a:t>
            </a:r>
            <a:r>
              <a:rPr lang="en-US" b="1">
                <a:latin typeface="Calibri"/>
                <a:cs typeface="Calibri"/>
              </a:rPr>
              <a:t>-Ge </a:t>
            </a:r>
            <a:r>
              <a:rPr lang="en-US" b="1" err="1">
                <a:latin typeface="Calibri"/>
                <a:cs typeface="Calibri"/>
              </a:rPr>
              <a:t>Ekosistemi</a:t>
            </a:r>
            <a:r>
              <a:rPr lang="en-US" b="1">
                <a:latin typeface="Calibri"/>
                <a:cs typeface="Calibri"/>
              </a:rPr>
              <a:t> </a:t>
            </a:r>
            <a:r>
              <a:rPr lang="en-US" b="1" err="1">
                <a:latin typeface="Calibri"/>
                <a:cs typeface="Calibri"/>
              </a:rPr>
              <a:t>için</a:t>
            </a:r>
            <a:r>
              <a:rPr lang="en-US" b="1">
                <a:latin typeface="Calibri"/>
                <a:cs typeface="Calibri"/>
              </a:rPr>
              <a:t> </a:t>
            </a:r>
            <a:r>
              <a:rPr lang="en-US" b="1" err="1">
                <a:latin typeface="Calibri"/>
                <a:cs typeface="Calibri"/>
              </a:rPr>
              <a:t>Öneriler</a:t>
            </a:r>
            <a:r>
              <a:rPr lang="en-US" b="1">
                <a:latin typeface="Calibri"/>
                <a:cs typeface="Calibri"/>
              </a:rPr>
              <a:t> </a:t>
            </a:r>
            <a:endParaRPr lang="en-US" b="1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AC68595-434D-6C64-3ADD-D3B98269AC52}"/>
              </a:ext>
            </a:extLst>
          </p:cNvPr>
          <p:cNvSpPr txBox="1">
            <a:spLocks/>
          </p:cNvSpPr>
          <p:nvPr/>
        </p:nvSpPr>
        <p:spPr>
          <a:xfrm>
            <a:off x="395536" y="771550"/>
            <a:ext cx="7886700" cy="459433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SUNUM AKIŞI</a:t>
            </a:r>
          </a:p>
        </p:txBody>
      </p:sp>
    </p:spTree>
    <p:extLst>
      <p:ext uri="{BB962C8B-B14F-4D97-AF65-F5344CB8AC3E}">
        <p14:creationId xmlns:p14="http://schemas.microsoft.com/office/powerpoint/2010/main" val="3178675015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755A746-9890-45BC-4881-149211F8D4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5000"/>
          </a:blip>
          <a:stretch>
            <a:fillRect/>
          </a:stretch>
        </p:blipFill>
        <p:spPr>
          <a:xfrm>
            <a:off x="0" y="555526"/>
            <a:ext cx="9144000" cy="6099908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8211FE6-2046-65A5-C254-CBA5EDA794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6787" y="1633748"/>
            <a:ext cx="7767119" cy="1868596"/>
          </a:xfrm>
        </p:spPr>
        <p:txBody>
          <a:bodyPr lIns="91440" tIns="45720" rIns="91440" bIns="45720" anchor="b">
            <a:noAutofit/>
          </a:bodyPr>
          <a:lstStyle/>
          <a:p>
            <a:pPr algn="l"/>
            <a:r>
              <a:rPr lang="en-GB" sz="2000" b="0" i="0" u="none" strike="noStrike">
                <a:effectLst/>
                <a:latin typeface="Calibri"/>
                <a:ea typeface="Calibri"/>
                <a:cs typeface="Calibri"/>
              </a:rPr>
              <a:t>Ar-Ge ve Tasarım Merkezi </a:t>
            </a:r>
            <a:r>
              <a:rPr lang="en-GB" sz="2000" b="0" i="0" u="none" strike="noStrike" err="1">
                <a:effectLst/>
                <a:latin typeface="Calibri"/>
                <a:ea typeface="Calibri"/>
                <a:cs typeface="Calibri"/>
              </a:rPr>
              <a:t>yöneticilerinin</a:t>
            </a:r>
            <a:r>
              <a:rPr lang="en-GB" sz="2000" b="0" i="0" u="none" strike="noStrike">
                <a:effectLst/>
                <a:latin typeface="Calibri"/>
                <a:ea typeface="Calibri"/>
                <a:cs typeface="Calibri"/>
              </a:rPr>
              <a:t> </a:t>
            </a:r>
            <a:r>
              <a:rPr lang="en-GB" sz="2000" b="0" i="0" u="none" strike="noStrike" err="1">
                <a:effectLst/>
                <a:latin typeface="Calibri"/>
                <a:ea typeface="Calibri"/>
                <a:cs typeface="Calibri"/>
              </a:rPr>
              <a:t>deneyim</a:t>
            </a:r>
            <a:r>
              <a:rPr lang="en-GB" sz="2000" b="0" i="0" u="none" strike="noStrike">
                <a:effectLst/>
                <a:latin typeface="Calibri"/>
                <a:ea typeface="Calibri"/>
                <a:cs typeface="Calibri"/>
              </a:rPr>
              <a:t> ve </a:t>
            </a:r>
            <a:r>
              <a:rPr lang="en-GB" sz="2000" b="0" i="0" u="none" strike="noStrike" err="1">
                <a:effectLst/>
                <a:latin typeface="Calibri"/>
                <a:ea typeface="Calibri"/>
                <a:cs typeface="Calibri"/>
              </a:rPr>
              <a:t>görüşlerini</a:t>
            </a:r>
            <a:r>
              <a:rPr lang="en-GB" sz="2000">
                <a:latin typeface="Calibri"/>
                <a:ea typeface="Calibri"/>
                <a:cs typeface="Calibri"/>
              </a:rPr>
              <a:t> </a:t>
            </a:r>
            <a:r>
              <a:rPr lang="en-GB" sz="2000" b="0" i="0" u="none" strike="noStrike" err="1">
                <a:effectLst/>
                <a:latin typeface="Calibri"/>
                <a:ea typeface="Calibri"/>
                <a:cs typeface="Calibri"/>
              </a:rPr>
              <a:t>bir</a:t>
            </a:r>
            <a:r>
              <a:rPr lang="en-GB" sz="2000" b="0" i="0" u="none" strike="noStrike">
                <a:effectLst/>
                <a:latin typeface="Calibri"/>
                <a:ea typeface="Calibri"/>
                <a:cs typeface="Calibri"/>
              </a:rPr>
              <a:t> </a:t>
            </a:r>
            <a:r>
              <a:rPr lang="en-GB" sz="2000" b="0" i="0" u="none" strike="noStrike" err="1">
                <a:effectLst/>
                <a:latin typeface="Calibri"/>
                <a:ea typeface="Calibri"/>
                <a:cs typeface="Calibri"/>
              </a:rPr>
              <a:t>araya</a:t>
            </a:r>
            <a:r>
              <a:rPr lang="en-GB" sz="2000" b="0" i="0" u="none" strike="noStrike">
                <a:effectLst/>
                <a:latin typeface="Calibri"/>
                <a:ea typeface="Calibri"/>
                <a:cs typeface="Calibri"/>
              </a:rPr>
              <a:t> </a:t>
            </a:r>
            <a:r>
              <a:rPr lang="en-GB" sz="2000" b="0" i="0" u="none" strike="noStrike" err="1">
                <a:effectLst/>
                <a:latin typeface="Calibri"/>
                <a:ea typeface="Calibri"/>
                <a:cs typeface="Calibri"/>
              </a:rPr>
              <a:t>getirerek</a:t>
            </a:r>
            <a:r>
              <a:rPr lang="en-GB" sz="2000">
                <a:latin typeface="Calibri"/>
                <a:ea typeface="Calibri"/>
                <a:cs typeface="Calibri"/>
              </a:rPr>
              <a:t>; </a:t>
            </a:r>
            <a:endParaRPr lang="tr-TR" sz="2000">
              <a:latin typeface="Calibri"/>
              <a:ea typeface="Calibri"/>
              <a:cs typeface="Calibri"/>
            </a:endParaRPr>
          </a:p>
          <a:p>
            <a:pPr algn="l"/>
            <a:endParaRPr lang="en-US" sz="2000">
              <a:latin typeface="Calibri"/>
              <a:ea typeface="Calibri"/>
              <a:cs typeface="Calibri"/>
            </a:endParaRPr>
          </a:p>
          <a:p>
            <a:pPr algn="l"/>
            <a:r>
              <a:rPr lang="en-GB" sz="2000" b="0" i="0" u="none" strike="noStrike" err="1">
                <a:effectLst/>
                <a:latin typeface="Calibri"/>
                <a:ea typeface="Calibri"/>
                <a:cs typeface="Calibri"/>
              </a:rPr>
              <a:t>Türkiye’nin</a:t>
            </a:r>
            <a:r>
              <a:rPr lang="en-GB" sz="2000" b="0" i="0" u="none" strike="noStrike">
                <a:effectLst/>
                <a:latin typeface="Calibri"/>
                <a:ea typeface="Calibri"/>
                <a:cs typeface="Calibri"/>
              </a:rPr>
              <a:t> </a:t>
            </a:r>
            <a:r>
              <a:rPr lang="en-GB" sz="2000" b="1" i="0" u="none" strike="noStrike">
                <a:effectLst/>
                <a:latin typeface="Calibri"/>
                <a:ea typeface="Calibri"/>
                <a:cs typeface="Calibri"/>
              </a:rPr>
              <a:t>Ar-Ge ve </a:t>
            </a:r>
            <a:r>
              <a:rPr lang="en-GB" sz="2000" b="1" i="0" u="none" strike="noStrike" err="1">
                <a:effectLst/>
                <a:latin typeface="Calibri"/>
                <a:ea typeface="Calibri"/>
                <a:cs typeface="Calibri"/>
              </a:rPr>
              <a:t>inovasyon</a:t>
            </a:r>
            <a:r>
              <a:rPr lang="en-GB" sz="2000" b="1" i="0" u="none" strike="noStrike">
                <a:effectLst/>
                <a:latin typeface="Calibri"/>
                <a:ea typeface="Calibri"/>
                <a:cs typeface="Calibri"/>
              </a:rPr>
              <a:t> </a:t>
            </a:r>
            <a:r>
              <a:rPr lang="en-GB" sz="2000" b="1" i="0" u="none" strike="noStrike" err="1">
                <a:effectLst/>
                <a:latin typeface="Calibri"/>
                <a:ea typeface="Calibri"/>
                <a:cs typeface="Calibri"/>
              </a:rPr>
              <a:t>ekosistemine</a:t>
            </a:r>
            <a:r>
              <a:rPr lang="en-GB" sz="2000" b="0" i="0" u="none" strike="noStrike">
                <a:effectLst/>
                <a:latin typeface="Calibri"/>
                <a:ea typeface="Calibri"/>
                <a:cs typeface="Calibri"/>
              </a:rPr>
              <a:t> </a:t>
            </a:r>
            <a:r>
              <a:rPr lang="en-GB" sz="2000" b="0" i="0" u="none" strike="noStrike" err="1">
                <a:effectLst/>
                <a:latin typeface="Calibri"/>
                <a:ea typeface="Calibri"/>
                <a:cs typeface="Calibri"/>
              </a:rPr>
              <a:t>ilişkin</a:t>
            </a:r>
            <a:endParaRPr lang="en-US" sz="2000">
              <a:latin typeface="Calibri"/>
              <a:ea typeface="Calibri"/>
              <a:cs typeface="Calibri"/>
            </a:endParaRP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pPr marL="342900" indent="-342900" algn="l">
              <a:buFont typeface="Arial"/>
              <a:buChar char="•"/>
            </a:pPr>
            <a:r>
              <a:rPr lang="en-GB" sz="2000" b="1" i="0" u="none" strike="noStrike" err="1">
                <a:effectLst/>
                <a:latin typeface="Calibri"/>
                <a:ea typeface="Calibri"/>
                <a:cs typeface="Calibri"/>
              </a:rPr>
              <a:t>mevcut</a:t>
            </a:r>
            <a:r>
              <a:rPr lang="en-GB" sz="2000" b="1" i="0" u="none" strike="noStrike">
                <a:effectLst/>
                <a:latin typeface="Calibri"/>
                <a:ea typeface="Calibri"/>
                <a:cs typeface="Calibri"/>
              </a:rPr>
              <a:t> </a:t>
            </a:r>
            <a:r>
              <a:rPr lang="en-GB" sz="2000" b="1" i="0" u="none" strike="noStrike" err="1">
                <a:effectLst/>
                <a:latin typeface="Calibri"/>
                <a:ea typeface="Calibri"/>
                <a:cs typeface="Calibri"/>
              </a:rPr>
              <a:t>durumun</a:t>
            </a:r>
            <a:r>
              <a:rPr lang="en-GB" sz="2000" b="0" i="0" u="none" strike="noStrike">
                <a:effectLst/>
                <a:latin typeface="Calibri"/>
                <a:ea typeface="Calibri"/>
                <a:cs typeface="Calibri"/>
              </a:rPr>
              <a:t> </a:t>
            </a:r>
            <a:r>
              <a:rPr lang="en-GB" sz="2000" b="0" i="0" u="none" strike="noStrike" err="1">
                <a:effectLst/>
                <a:latin typeface="Calibri"/>
                <a:ea typeface="Calibri"/>
                <a:cs typeface="Calibri"/>
              </a:rPr>
              <a:t>değerlendirilmesi</a:t>
            </a:r>
            <a:r>
              <a:rPr lang="en-GB" sz="2000" b="0" i="0" u="none" strike="noStrike">
                <a:effectLst/>
                <a:latin typeface="Calibri"/>
                <a:ea typeface="Calibri"/>
                <a:cs typeface="Calibri"/>
              </a:rPr>
              <a:t> ve </a:t>
            </a:r>
            <a:endParaRPr lang="en-US" sz="2000">
              <a:latin typeface="Calibri"/>
              <a:ea typeface="Calibri"/>
              <a:cs typeface="Calibri"/>
            </a:endParaRPr>
          </a:p>
          <a:p>
            <a:pPr marL="342900" indent="-342900" algn="l">
              <a:buFont typeface="Arial"/>
              <a:buChar char="•"/>
            </a:pPr>
            <a:endParaRPr lang="en-GB" sz="2000">
              <a:latin typeface="Calibri"/>
              <a:ea typeface="Calibri"/>
              <a:cs typeface="Calibri"/>
            </a:endParaRPr>
          </a:p>
          <a:p>
            <a:pPr marL="342900" indent="-342900" algn="l">
              <a:buFont typeface="Arial"/>
              <a:buChar char="•"/>
            </a:pPr>
            <a:r>
              <a:rPr lang="en-GB" sz="2000" b="1" i="0" u="none" strike="noStrike" err="1">
                <a:effectLst/>
                <a:latin typeface="Calibri"/>
                <a:ea typeface="Calibri"/>
                <a:cs typeface="Calibri"/>
              </a:rPr>
              <a:t>somut</a:t>
            </a:r>
            <a:r>
              <a:rPr lang="en-GB" sz="2000" b="1" i="0" u="none" strike="noStrike">
                <a:effectLst/>
                <a:latin typeface="Calibri"/>
                <a:ea typeface="Calibri"/>
                <a:cs typeface="Calibri"/>
              </a:rPr>
              <a:t> </a:t>
            </a:r>
            <a:r>
              <a:rPr lang="en-GB" sz="2000" b="1" i="0" u="none" strike="noStrike" err="1">
                <a:effectLst/>
                <a:latin typeface="Calibri"/>
                <a:ea typeface="Calibri"/>
                <a:cs typeface="Calibri"/>
              </a:rPr>
              <a:t>önerilerin</a:t>
            </a:r>
            <a:r>
              <a:rPr lang="en-GB" sz="2000" b="0" i="0" u="none" strike="noStrike">
                <a:effectLst/>
                <a:latin typeface="Calibri"/>
                <a:ea typeface="Calibri"/>
                <a:cs typeface="Calibri"/>
              </a:rPr>
              <a:t> </a:t>
            </a:r>
            <a:r>
              <a:rPr lang="en-GB" sz="2000" err="1">
                <a:latin typeface="Calibri"/>
                <a:ea typeface="Calibri"/>
                <a:cs typeface="Calibri"/>
              </a:rPr>
              <a:t>geliştirilmesidir</a:t>
            </a:r>
            <a:r>
              <a:rPr lang="en-GB" sz="2000">
                <a:latin typeface="Calibri"/>
                <a:ea typeface="Calibri"/>
                <a:cs typeface="Calibri"/>
              </a:rPr>
              <a:t>.</a:t>
            </a:r>
            <a:endParaRPr lang="en-US" sz="2000">
              <a:latin typeface="Calibri"/>
              <a:ea typeface="Calibri"/>
              <a:cs typeface="Calibri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9C41DD-92F4-CAD1-9552-3A92D9B8F30E}"/>
              </a:ext>
            </a:extLst>
          </p:cNvPr>
          <p:cNvSpPr txBox="1">
            <a:spLocks/>
          </p:cNvSpPr>
          <p:nvPr/>
        </p:nvSpPr>
        <p:spPr>
          <a:xfrm>
            <a:off x="323528" y="51470"/>
            <a:ext cx="7886700" cy="459433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500" b="1" cap="all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eaLnBrk="1" fontAlgn="t" hangingPunct="1"/>
            <a:r>
              <a:rPr lang="tr-TR" sz="2400" i="1" kern="0" cap="none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Amaç</a:t>
            </a:r>
          </a:p>
        </p:txBody>
      </p:sp>
    </p:spTree>
    <p:extLst>
      <p:ext uri="{BB962C8B-B14F-4D97-AF65-F5344CB8AC3E}">
        <p14:creationId xmlns:p14="http://schemas.microsoft.com/office/powerpoint/2010/main" val="202976876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F60745-6C1D-A9E7-706F-48D0E5DE6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rawing">
            <a:extLst>
              <a:ext uri="{FF2B5EF4-FFF2-40B4-BE49-F238E27FC236}">
                <a16:creationId xmlns:a16="http://schemas.microsoft.com/office/drawing/2014/main" id="{722C6764-A9E6-88F7-6B29-B6819576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022" y="1170071"/>
            <a:ext cx="4249092" cy="21210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E20CE4-1E07-FABF-4CE4-19C08B491DAD}"/>
              </a:ext>
            </a:extLst>
          </p:cNvPr>
          <p:cNvSpPr txBox="1"/>
          <p:nvPr/>
        </p:nvSpPr>
        <p:spPr>
          <a:xfrm>
            <a:off x="4820022" y="666015"/>
            <a:ext cx="4249092" cy="33855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228600" algn="ctr">
              <a:spcAft>
                <a:spcPts val="1000"/>
              </a:spcAft>
            </a:pPr>
            <a:r>
              <a:rPr lang="tr-TR" sz="1600" i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Ar-</a:t>
            </a:r>
            <a:r>
              <a:rPr lang="tr-TR" sz="1600" i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</a:t>
            </a:r>
            <a:r>
              <a:rPr lang="tr-TR" sz="1600" i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merkezlerinin sektörel dağılımı</a:t>
            </a:r>
            <a:endParaRPr lang="en-GB" sz="1600" i="1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7677932B-4B7E-D615-CA6B-C739E56C8362}"/>
              </a:ext>
            </a:extLst>
          </p:cNvPr>
          <p:cNvGraphicFramePr>
            <a:graphicFrameLocks/>
          </p:cNvGraphicFramePr>
          <p:nvPr/>
        </p:nvGraphicFramePr>
        <p:xfrm>
          <a:off x="391219" y="1170071"/>
          <a:ext cx="4284787" cy="22202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itle 1">
            <a:extLst>
              <a:ext uri="{FF2B5EF4-FFF2-40B4-BE49-F238E27FC236}">
                <a16:creationId xmlns:a16="http://schemas.microsoft.com/office/drawing/2014/main" id="{CD34B477-AF2B-5838-166F-F31E5E45262A}"/>
              </a:ext>
            </a:extLst>
          </p:cNvPr>
          <p:cNvSpPr txBox="1">
            <a:spLocks/>
          </p:cNvSpPr>
          <p:nvPr/>
        </p:nvSpPr>
        <p:spPr>
          <a:xfrm>
            <a:off x="323528" y="51470"/>
            <a:ext cx="7886700" cy="459433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500" b="1" cap="all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eaLnBrk="1" fontAlgn="t" hangingPunct="1"/>
            <a:r>
              <a:rPr lang="tr-TR" sz="2400" i="1" kern="0" cap="none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Türkiye’deki Ar-Ge Merkezleri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46CC2B-441B-5CF6-BB49-C47C01E0AE40}"/>
              </a:ext>
            </a:extLst>
          </p:cNvPr>
          <p:cNvSpPr txBox="1"/>
          <p:nvPr/>
        </p:nvSpPr>
        <p:spPr>
          <a:xfrm>
            <a:off x="415056" y="666015"/>
            <a:ext cx="4260950" cy="33855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228600" algn="ctr">
              <a:spcAft>
                <a:spcPts val="1000"/>
              </a:spcAft>
            </a:pPr>
            <a:r>
              <a:rPr lang="tr-TR" sz="16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Yıllar bazında Ar-Ge Merkezi Adetleri</a:t>
            </a:r>
            <a:endParaRPr lang="en-GB" sz="1600" i="1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408233-0C70-CC92-535D-BD4577809CC0}"/>
              </a:ext>
            </a:extLst>
          </p:cNvPr>
          <p:cNvSpPr txBox="1"/>
          <p:nvPr/>
        </p:nvSpPr>
        <p:spPr>
          <a:xfrm>
            <a:off x="544527" y="1428020"/>
            <a:ext cx="7200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100" b="1" err="1"/>
              <a:t>Min</a:t>
            </a:r>
            <a:r>
              <a:rPr lang="tr-TR" sz="1100" b="1"/>
              <a:t> </a:t>
            </a:r>
          </a:p>
          <a:p>
            <a:pPr algn="ctr"/>
            <a:r>
              <a:rPr lang="tr-TR" sz="1100" b="1"/>
              <a:t>50 TZE 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DDADA6B-A764-760D-0EF1-DCAB12663EEA}"/>
              </a:ext>
            </a:extLst>
          </p:cNvPr>
          <p:cNvCxnSpPr>
            <a:cxnSpLocks/>
          </p:cNvCxnSpPr>
          <p:nvPr/>
        </p:nvCxnSpPr>
        <p:spPr bwMode="auto">
          <a:xfrm flipV="1">
            <a:off x="859582" y="1818143"/>
            <a:ext cx="0" cy="1008112"/>
          </a:xfrm>
          <a:prstGeom prst="straightConnector1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2540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/>
          </a:ln>
          <a:effectLst/>
        </p:spPr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28CB8E70-14A1-8EBF-ACBA-BCD2626D084C}"/>
              </a:ext>
            </a:extLst>
          </p:cNvPr>
          <p:cNvSpPr txBox="1"/>
          <p:nvPr/>
        </p:nvSpPr>
        <p:spPr>
          <a:xfrm>
            <a:off x="1795686" y="1287908"/>
            <a:ext cx="7200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100" b="1" err="1"/>
              <a:t>Min</a:t>
            </a:r>
            <a:r>
              <a:rPr lang="tr-TR" sz="1100" b="1"/>
              <a:t> </a:t>
            </a:r>
          </a:p>
          <a:p>
            <a:pPr algn="ctr"/>
            <a:r>
              <a:rPr lang="tr-TR" sz="1100" b="1"/>
              <a:t>30 TZE 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535072F-0873-E6B2-38D6-3F9621DD03B2}"/>
              </a:ext>
            </a:extLst>
          </p:cNvPr>
          <p:cNvCxnSpPr>
            <a:cxnSpLocks/>
          </p:cNvCxnSpPr>
          <p:nvPr/>
        </p:nvCxnSpPr>
        <p:spPr bwMode="auto">
          <a:xfrm flipV="1">
            <a:off x="2123728" y="1670546"/>
            <a:ext cx="0" cy="1008112"/>
          </a:xfrm>
          <a:prstGeom prst="straightConnector1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2540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/>
          </a:ln>
          <a:effectLst/>
        </p:spPr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11C8588D-96C7-EA3A-0BB2-7F7A7ED4B279}"/>
              </a:ext>
            </a:extLst>
          </p:cNvPr>
          <p:cNvSpPr txBox="1"/>
          <p:nvPr/>
        </p:nvSpPr>
        <p:spPr>
          <a:xfrm>
            <a:off x="2227734" y="1091542"/>
            <a:ext cx="7200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100" b="1" err="1"/>
              <a:t>Min</a:t>
            </a:r>
            <a:r>
              <a:rPr lang="tr-TR" sz="1100" b="1"/>
              <a:t> </a:t>
            </a:r>
          </a:p>
          <a:p>
            <a:pPr algn="ctr"/>
            <a:r>
              <a:rPr lang="tr-TR" sz="1100" b="1"/>
              <a:t>15 TZE 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F56658C-2C92-9173-19CD-2DFD24B949B6}"/>
              </a:ext>
            </a:extLst>
          </p:cNvPr>
          <p:cNvCxnSpPr>
            <a:cxnSpLocks/>
          </p:cNvCxnSpPr>
          <p:nvPr/>
        </p:nvCxnSpPr>
        <p:spPr bwMode="auto">
          <a:xfrm flipV="1">
            <a:off x="2587773" y="1503351"/>
            <a:ext cx="0" cy="1008112"/>
          </a:xfrm>
          <a:prstGeom prst="straightConnector1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2540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/>
          </a:ln>
          <a:effectLst/>
        </p:spPr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FD0D9A5C-1D34-CF7C-EF5B-CD26C44DE39C}"/>
              </a:ext>
            </a:extLst>
          </p:cNvPr>
          <p:cNvSpPr txBox="1"/>
          <p:nvPr/>
        </p:nvSpPr>
        <p:spPr>
          <a:xfrm>
            <a:off x="415056" y="3772575"/>
            <a:ext cx="4293543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>
                <a:latin typeface="Calibri" panose="020F0502020204030204" pitchFamily="34" charset="0"/>
                <a:cs typeface="Calibri" panose="020F0502020204030204" pitchFamily="34" charset="0"/>
              </a:rPr>
              <a:t>58</a:t>
            </a:r>
            <a:r>
              <a:rPr lang="tr-TR" sz="1600">
                <a:latin typeface="Calibri" panose="020F0502020204030204" pitchFamily="34" charset="0"/>
                <a:cs typeface="Calibri" panose="020F0502020204030204" pitchFamily="34" charset="0"/>
              </a:rPr>
              <a:t> Şehirde </a:t>
            </a:r>
            <a:r>
              <a:rPr lang="tr-TR" sz="1600" b="1">
                <a:latin typeface="Calibri" panose="020F0502020204030204" pitchFamily="34" charset="0"/>
                <a:cs typeface="Calibri" panose="020F0502020204030204" pitchFamily="34" charset="0"/>
              </a:rPr>
              <a:t>1.361</a:t>
            </a:r>
            <a:r>
              <a:rPr lang="tr-TR" sz="1600">
                <a:latin typeface="Calibri" panose="020F0502020204030204" pitchFamily="34" charset="0"/>
                <a:cs typeface="Calibri" panose="020F0502020204030204" pitchFamily="34" charset="0"/>
              </a:rPr>
              <a:t> Ar-Ge Merkezi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>
                <a:latin typeface="Calibri" panose="020F0502020204030204" pitchFamily="34" charset="0"/>
                <a:cs typeface="Calibri" panose="020F0502020204030204" pitchFamily="34" charset="0"/>
              </a:rPr>
              <a:t>%71</a:t>
            </a:r>
            <a:r>
              <a:rPr lang="tr-TR" sz="1600">
                <a:latin typeface="Calibri" panose="020F0502020204030204" pitchFamily="34" charset="0"/>
                <a:cs typeface="Calibri" panose="020F0502020204030204" pitchFamily="34" charset="0"/>
              </a:rPr>
              <a:t>’i İstanbul, Ankara, Kocaeli, Bursa ve İzmir’de</a:t>
            </a: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18" name="Chart 17">
                <a:extLst>
                  <a:ext uri="{FF2B5EF4-FFF2-40B4-BE49-F238E27FC236}">
                    <a16:creationId xmlns:a16="http://schemas.microsoft.com/office/drawing/2014/main" id="{59BCCCDB-FF6B-E4F7-D528-F32A00964792}"/>
                  </a:ext>
                </a:extLst>
              </p:cNvPr>
              <p:cNvGraphicFramePr/>
              <p:nvPr/>
            </p:nvGraphicFramePr>
            <p:xfrm>
              <a:off x="4741193" y="3291105"/>
              <a:ext cx="4406750" cy="1800925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5"/>
              </a:graphicData>
            </a:graphic>
          </p:graphicFrame>
        </mc:Choice>
        <mc:Fallback xmlns="">
          <p:pic>
            <p:nvPicPr>
              <p:cNvPr id="18" name="Chart 17">
                <a:extLst>
                  <a:ext uri="{FF2B5EF4-FFF2-40B4-BE49-F238E27FC236}">
                    <a16:creationId xmlns:a16="http://schemas.microsoft.com/office/drawing/2014/main" id="{59BCCCDB-FF6B-E4F7-D528-F32A0096479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41193" y="3291105"/>
                <a:ext cx="4406750" cy="1800925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3843948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75D9DE-3D52-8242-5889-A492711DDD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1D81CEBC-1F89-B518-C02B-E32056AB8BB8}"/>
              </a:ext>
            </a:extLst>
          </p:cNvPr>
          <p:cNvGraphicFramePr>
            <a:graphicFrameLocks/>
          </p:cNvGraphicFramePr>
          <p:nvPr/>
        </p:nvGraphicFramePr>
        <p:xfrm>
          <a:off x="343173" y="1131590"/>
          <a:ext cx="4263703" cy="18651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A33C9CF-A05D-FF2A-3287-AE1981EDAEFB}"/>
              </a:ext>
            </a:extLst>
          </p:cNvPr>
          <p:cNvSpPr txBox="1"/>
          <p:nvPr/>
        </p:nvSpPr>
        <p:spPr>
          <a:xfrm>
            <a:off x="4788024" y="658808"/>
            <a:ext cx="4249092" cy="33855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228600" algn="ctr">
              <a:spcAft>
                <a:spcPts val="1000"/>
              </a:spcAft>
            </a:pPr>
            <a:r>
              <a:rPr lang="tr-TR" sz="1600" i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Tasarım merkezlerinin sektörel dağılımı</a:t>
            </a:r>
            <a:endParaRPr lang="en-GB" sz="1600" i="1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9C1D462-C2AE-74A3-8148-801939ED733C}"/>
              </a:ext>
            </a:extLst>
          </p:cNvPr>
          <p:cNvSpPr txBox="1">
            <a:spLocks/>
          </p:cNvSpPr>
          <p:nvPr/>
        </p:nvSpPr>
        <p:spPr>
          <a:xfrm>
            <a:off x="323528" y="51470"/>
            <a:ext cx="7886700" cy="459433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500" b="1" cap="all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eaLnBrk="1" fontAlgn="t" hangingPunct="1"/>
            <a:r>
              <a:rPr lang="tr-TR" sz="2400" i="1" kern="0" cap="none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Türkiye’deki Tasarım Merkezleri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AD79C2-4538-ACD4-7682-FECA730FD542}"/>
              </a:ext>
            </a:extLst>
          </p:cNvPr>
          <p:cNvSpPr txBox="1"/>
          <p:nvPr/>
        </p:nvSpPr>
        <p:spPr>
          <a:xfrm>
            <a:off x="343173" y="674479"/>
            <a:ext cx="4263703" cy="33855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228600" algn="ctr">
              <a:spcAft>
                <a:spcPts val="1000"/>
              </a:spcAft>
            </a:pPr>
            <a:r>
              <a:rPr lang="tr-TR" sz="16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Yıllar bazında Tasarım Merkezi Adetleri</a:t>
            </a:r>
            <a:endParaRPr lang="en-GB" sz="1600" i="1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479BD5-39C0-FB99-4356-EE9B76F5D43E}"/>
              </a:ext>
            </a:extLst>
          </p:cNvPr>
          <p:cNvSpPr txBox="1"/>
          <p:nvPr/>
        </p:nvSpPr>
        <p:spPr>
          <a:xfrm>
            <a:off x="343173" y="984086"/>
            <a:ext cx="7200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100" b="1" err="1"/>
              <a:t>Min</a:t>
            </a:r>
            <a:r>
              <a:rPr lang="tr-TR" sz="1100" b="1"/>
              <a:t> </a:t>
            </a:r>
          </a:p>
          <a:p>
            <a:pPr algn="ctr"/>
            <a:r>
              <a:rPr lang="tr-TR" sz="1100" b="1"/>
              <a:t>10 TZE 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05419C5-8FE1-852A-2A11-57ACA512A271}"/>
              </a:ext>
            </a:extLst>
          </p:cNvPr>
          <p:cNvCxnSpPr>
            <a:cxnSpLocks/>
          </p:cNvCxnSpPr>
          <p:nvPr/>
        </p:nvCxnSpPr>
        <p:spPr bwMode="auto">
          <a:xfrm flipV="1">
            <a:off x="658228" y="1374209"/>
            <a:ext cx="0" cy="1008112"/>
          </a:xfrm>
          <a:prstGeom prst="straightConnector1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2540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/>
          </a:ln>
          <a:effectLst/>
        </p:spPr>
      </p:cxnSp>
      <p:pic>
        <p:nvPicPr>
          <p:cNvPr id="3" name="drawing">
            <a:extLst>
              <a:ext uri="{FF2B5EF4-FFF2-40B4-BE49-F238E27FC236}">
                <a16:creationId xmlns:a16="http://schemas.microsoft.com/office/drawing/2014/main" id="{82D29418-6608-BD2A-9E47-CCF43B9149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5" y="1162864"/>
            <a:ext cx="4249091" cy="1865138"/>
          </a:xfrm>
          <a:prstGeom prst="rect">
            <a:avLst/>
          </a:prstGeom>
        </p:spPr>
      </p:pic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17" name="Chart 16">
                <a:extLst>
                  <a:ext uri="{FF2B5EF4-FFF2-40B4-BE49-F238E27FC236}">
                    <a16:creationId xmlns:a16="http://schemas.microsoft.com/office/drawing/2014/main" id="{77B7A696-67EB-C1C0-E4F9-BD8690B9604D}"/>
                  </a:ext>
                </a:extLst>
              </p:cNvPr>
              <p:cNvGraphicFramePr/>
              <p:nvPr/>
            </p:nvGraphicFramePr>
            <p:xfrm>
              <a:off x="4716016" y="3063221"/>
              <a:ext cx="4427984" cy="2028809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5"/>
              </a:graphicData>
            </a:graphic>
          </p:graphicFrame>
        </mc:Choice>
        <mc:Fallback xmlns="">
          <p:pic>
            <p:nvPicPr>
              <p:cNvPr id="17" name="Chart 16">
                <a:extLst>
                  <a:ext uri="{FF2B5EF4-FFF2-40B4-BE49-F238E27FC236}">
                    <a16:creationId xmlns:a16="http://schemas.microsoft.com/office/drawing/2014/main" id="{77B7A696-67EB-C1C0-E4F9-BD8690B9604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16016" y="3063221"/>
                <a:ext cx="4427984" cy="2028809"/>
              </a:xfrm>
              <a:prstGeom prst="rect">
                <a:avLst/>
              </a:prstGeom>
            </p:spPr>
          </p:pic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39586232-DAEB-CC06-55A9-36751F29B4A6}"/>
              </a:ext>
            </a:extLst>
          </p:cNvPr>
          <p:cNvSpPr txBox="1"/>
          <p:nvPr/>
        </p:nvSpPr>
        <p:spPr>
          <a:xfrm>
            <a:off x="368325" y="3568249"/>
            <a:ext cx="4249092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285750" indent="-285750">
              <a:buFont typeface="Arial" panose="020B0604020202020204" pitchFamily="34" charset="0"/>
              <a:buChar char="•"/>
              <a:defRPr sz="1600" b="1">
                <a:solidFill>
                  <a:schemeClr val="dk1"/>
                </a:solidFill>
                <a:latin typeface="+mn-lt"/>
                <a:ea typeface="+mn-ea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</a:defRPr>
            </a:lvl9pPr>
          </a:lstStyle>
          <a:p>
            <a:r>
              <a:rPr lang="tr-TR"/>
              <a:t>343</a:t>
            </a:r>
            <a:r>
              <a:rPr lang="tr-TR" b="0"/>
              <a:t> Tasarım Merkezinin </a:t>
            </a:r>
          </a:p>
          <a:p>
            <a:r>
              <a:rPr lang="tr-TR"/>
              <a:t>%78</a:t>
            </a:r>
            <a:r>
              <a:rPr lang="tr-TR" b="0"/>
              <a:t>’i İstanbul, Ankara, Bursa, İzmir ve </a:t>
            </a:r>
            <a:r>
              <a:rPr lang="tr-TR" b="0" err="1"/>
              <a:t>Kocaeli’de</a:t>
            </a:r>
            <a:endParaRPr lang="tr-TR" b="0"/>
          </a:p>
        </p:txBody>
      </p:sp>
    </p:spTree>
    <p:extLst>
      <p:ext uri="{BB962C8B-B14F-4D97-AF65-F5344CB8AC3E}">
        <p14:creationId xmlns:p14="http://schemas.microsoft.com/office/powerpoint/2010/main" val="3853766184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0F9748-B2A1-E02F-35E1-FD8DC90DA4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CFFCCDD-B337-3695-D85C-27DDF54F7161}"/>
              </a:ext>
            </a:extLst>
          </p:cNvPr>
          <p:cNvSpPr txBox="1"/>
          <p:nvPr/>
        </p:nvSpPr>
        <p:spPr>
          <a:xfrm>
            <a:off x="4435724" y="4472024"/>
            <a:ext cx="37444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000" i="1"/>
              <a:t>Kaynak: OECD Verileri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F5B820-BF3E-F785-5057-F1E4A7F3E944}"/>
              </a:ext>
            </a:extLst>
          </p:cNvPr>
          <p:cNvSpPr txBox="1"/>
          <p:nvPr/>
        </p:nvSpPr>
        <p:spPr>
          <a:xfrm>
            <a:off x="323528" y="4513797"/>
            <a:ext cx="37444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000" i="1"/>
              <a:t>Kaynak: </a:t>
            </a:r>
            <a:r>
              <a:rPr lang="tr-TR" sz="1000" i="1" err="1"/>
              <a:t>Eurostats</a:t>
            </a:r>
            <a:r>
              <a:rPr lang="tr-TR" sz="1000" i="1"/>
              <a:t> &amp; TUIK Verileri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45E39A-C1A8-8025-F124-781154F7D75C}"/>
              </a:ext>
            </a:extLst>
          </p:cNvPr>
          <p:cNvSpPr txBox="1"/>
          <p:nvPr/>
        </p:nvSpPr>
        <p:spPr>
          <a:xfrm>
            <a:off x="465321" y="915566"/>
            <a:ext cx="3978142" cy="33855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rtl="0"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tr-TR" sz="160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GSYİH’dan</a:t>
            </a:r>
            <a:r>
              <a:rPr lang="tr-TR" sz="16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Ar-Ge Ayrılan Pay (%)</a:t>
            </a: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95CC8ADF-65FD-E242-51F0-CC4FE18507C0}"/>
              </a:ext>
            </a:extLst>
          </p:cNvPr>
          <p:cNvGraphicFramePr>
            <a:graphicFrameLocks/>
          </p:cNvGraphicFramePr>
          <p:nvPr/>
        </p:nvGraphicFramePr>
        <p:xfrm>
          <a:off x="430446" y="1369737"/>
          <a:ext cx="4005278" cy="30971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ABF52223-EDEB-DA42-4D4E-B2ABE448ECDA}"/>
              </a:ext>
            </a:extLst>
          </p:cNvPr>
          <p:cNvSpPr txBox="1">
            <a:spLocks/>
          </p:cNvSpPr>
          <p:nvPr/>
        </p:nvSpPr>
        <p:spPr>
          <a:xfrm>
            <a:off x="323528" y="51470"/>
            <a:ext cx="7886700" cy="459433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500" b="1" cap="all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eaLnBrk="1" fontAlgn="t" hangingPunct="1"/>
            <a:r>
              <a:rPr lang="tr-TR" sz="2400" i="1" kern="0" cap="none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Gelişmiş Ülkeler ile Karşılaştırma</a:t>
            </a:r>
          </a:p>
        </p:txBody>
      </p:sp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E182F41D-CC25-DD65-6BE3-616F1A7001A5}"/>
              </a:ext>
            </a:extLst>
          </p:cNvPr>
          <p:cNvGraphicFramePr>
            <a:graphicFrameLocks/>
          </p:cNvGraphicFramePr>
          <p:nvPr/>
        </p:nvGraphicFramePr>
        <p:xfrm>
          <a:off x="4542616" y="1407469"/>
          <a:ext cx="4421872" cy="30594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314AF914-B3A8-3915-B221-05D398C55F80}"/>
              </a:ext>
            </a:extLst>
          </p:cNvPr>
          <p:cNvSpPr txBox="1"/>
          <p:nvPr/>
        </p:nvSpPr>
        <p:spPr>
          <a:xfrm>
            <a:off x="4542616" y="914559"/>
            <a:ext cx="4421872" cy="33855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rtl="0"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tr-TR" sz="16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10.000 Kişiye Düşen TZE Araştırmacı Sayısı</a:t>
            </a:r>
          </a:p>
        </p:txBody>
      </p:sp>
    </p:spTree>
    <p:extLst>
      <p:ext uri="{BB962C8B-B14F-4D97-AF65-F5344CB8AC3E}">
        <p14:creationId xmlns:p14="http://schemas.microsoft.com/office/powerpoint/2010/main" val="160676670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7C596-4D3A-237A-69DA-1CB61D617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918DDE-1E73-B439-D397-79782B1E68E9}"/>
              </a:ext>
            </a:extLst>
          </p:cNvPr>
          <p:cNvSpPr txBox="1"/>
          <p:nvPr/>
        </p:nvSpPr>
        <p:spPr>
          <a:xfrm>
            <a:off x="827584" y="4299942"/>
            <a:ext cx="37444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000" i="1"/>
              <a:t>Kaynak: TUIK Verileri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47FF80C-2FC0-F616-DA9C-68206C36461F}"/>
              </a:ext>
            </a:extLst>
          </p:cNvPr>
          <p:cNvSpPr txBox="1">
            <a:spLocks/>
          </p:cNvSpPr>
          <p:nvPr/>
        </p:nvSpPr>
        <p:spPr>
          <a:xfrm>
            <a:off x="323528" y="51470"/>
            <a:ext cx="7886700" cy="459433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500" b="1" cap="all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eaLnBrk="1" fontAlgn="t" hangingPunct="1"/>
            <a:r>
              <a:rPr lang="tr-TR" sz="2400" i="1" kern="0" cap="none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Yüksek Teknolojili Ürün İhracatı</a:t>
            </a:r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E037A778-A6C0-0F57-F975-5EDF07DE93B6}"/>
              </a:ext>
            </a:extLst>
          </p:cNvPr>
          <p:cNvGraphicFramePr>
            <a:graphicFrameLocks/>
          </p:cNvGraphicFramePr>
          <p:nvPr/>
        </p:nvGraphicFramePr>
        <p:xfrm>
          <a:off x="391442" y="1228873"/>
          <a:ext cx="4163953" cy="3071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1390052C-7F8E-11B8-79DF-2769B7495A1C}"/>
              </a:ext>
            </a:extLst>
          </p:cNvPr>
          <p:cNvSpPr txBox="1"/>
          <p:nvPr/>
        </p:nvSpPr>
        <p:spPr>
          <a:xfrm>
            <a:off x="419711" y="900665"/>
            <a:ext cx="4135685" cy="33855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algn="ctr">
              <a:defRPr sz="1600" b="0" i="0" u="none" strike="noStrike" spc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tr-TR"/>
              <a:t>Türkiye İmalat Sanayi İhracat Oranları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39A33E-F71F-45C3-FA3E-3350F711CCF4}"/>
              </a:ext>
            </a:extLst>
          </p:cNvPr>
          <p:cNvSpPr txBox="1"/>
          <p:nvPr/>
        </p:nvSpPr>
        <p:spPr>
          <a:xfrm>
            <a:off x="4701419" y="877802"/>
            <a:ext cx="4263069" cy="33855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algn="ctr">
              <a:defRPr sz="1600" b="0" i="0" u="none" strike="noStrike" spc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tr-TR"/>
              <a:t>Ülke Bazlı Yüksek Teknolojili İhracat Yüzdeleri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4BCDA5-03B9-A3B1-1F4E-22155524CCA9}"/>
              </a:ext>
            </a:extLst>
          </p:cNvPr>
          <p:cNvSpPr txBox="1"/>
          <p:nvPr/>
        </p:nvSpPr>
        <p:spPr>
          <a:xfrm>
            <a:off x="5008141" y="4238387"/>
            <a:ext cx="37444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000" i="1"/>
              <a:t>Kaynak: OECD Verileri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50340E7B-0EAE-A2F6-7751-B1F880A1F156}"/>
              </a:ext>
            </a:extLst>
          </p:cNvPr>
          <p:cNvGraphicFramePr>
            <a:graphicFrameLocks/>
          </p:cNvGraphicFramePr>
          <p:nvPr/>
        </p:nvGraphicFramePr>
        <p:xfrm>
          <a:off x="4675915" y="1228873"/>
          <a:ext cx="4313894" cy="3071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F6A5411-725D-59C8-3ED5-F6A7ED90917F}"/>
              </a:ext>
            </a:extLst>
          </p:cNvPr>
          <p:cNvSpPr txBox="1"/>
          <p:nvPr/>
        </p:nvSpPr>
        <p:spPr>
          <a:xfrm>
            <a:off x="8210228" y="1290429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b="1"/>
              <a:t>Çin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24765C-79CC-7C2B-5549-D43992C2FA82}"/>
              </a:ext>
            </a:extLst>
          </p:cNvPr>
          <p:cNvSpPr txBox="1"/>
          <p:nvPr/>
        </p:nvSpPr>
        <p:spPr>
          <a:xfrm>
            <a:off x="8028384" y="1746101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b="1"/>
              <a:t>Kore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735038-C5FE-59ED-E98F-CDE2AFD850C8}"/>
              </a:ext>
            </a:extLst>
          </p:cNvPr>
          <p:cNvSpPr txBox="1"/>
          <p:nvPr/>
        </p:nvSpPr>
        <p:spPr>
          <a:xfrm>
            <a:off x="8616437" y="2191441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b="1"/>
              <a:t>ABD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C9F20A-9DEC-F248-B3B5-1BD1C90887E8}"/>
              </a:ext>
            </a:extLst>
          </p:cNvPr>
          <p:cNvSpPr txBox="1"/>
          <p:nvPr/>
        </p:nvSpPr>
        <p:spPr>
          <a:xfrm>
            <a:off x="8616437" y="2359782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b="1"/>
              <a:t>OECD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CAFD41-0077-2FF9-0C6F-E1AE36E67E65}"/>
              </a:ext>
            </a:extLst>
          </p:cNvPr>
          <p:cNvSpPr txBox="1"/>
          <p:nvPr/>
        </p:nvSpPr>
        <p:spPr>
          <a:xfrm>
            <a:off x="8512259" y="257339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b="1"/>
              <a:t>EU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86AABFA-7193-E576-06AB-83AC5D3F3B17}"/>
              </a:ext>
            </a:extLst>
          </p:cNvPr>
          <p:cNvSpPr txBox="1"/>
          <p:nvPr/>
        </p:nvSpPr>
        <p:spPr>
          <a:xfrm>
            <a:off x="8462256" y="3148544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b="1"/>
              <a:t>TR</a:t>
            </a:r>
          </a:p>
        </p:txBody>
      </p:sp>
    </p:spTree>
    <p:extLst>
      <p:ext uri="{BB962C8B-B14F-4D97-AF65-F5344CB8AC3E}">
        <p14:creationId xmlns:p14="http://schemas.microsoft.com/office/powerpoint/2010/main" val="171321877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7CE19A4A-F64C-976E-A1BB-F6068DFA21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3509" b="236"/>
          <a:stretch>
            <a:fillRect/>
          </a:stretch>
        </p:blipFill>
        <p:spPr>
          <a:xfrm>
            <a:off x="467544" y="583492"/>
            <a:ext cx="8676456" cy="1288725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FA0D82BB-A061-D6CA-3443-BB10F4D728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757" y="2659127"/>
            <a:ext cx="3605966" cy="2290724"/>
          </a:xfrm>
          <a:prstGeom prst="rect">
            <a:avLst/>
          </a:prstGeom>
        </p:spPr>
      </p:pic>
      <p:graphicFrame>
        <p:nvGraphicFramePr>
          <p:cNvPr id="5" name="Tablo 4">
            <a:extLst>
              <a:ext uri="{FF2B5EF4-FFF2-40B4-BE49-F238E27FC236}">
                <a16:creationId xmlns:a16="http://schemas.microsoft.com/office/drawing/2014/main" id="{46F17D0C-B990-4B7F-34E8-FF2C889C04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2555557"/>
              </p:ext>
            </p:extLst>
          </p:nvPr>
        </p:nvGraphicFramePr>
        <p:xfrm>
          <a:off x="4179978" y="2574111"/>
          <a:ext cx="4683262" cy="25075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247">
                  <a:extLst>
                    <a:ext uri="{9D8B030D-6E8A-4147-A177-3AD203B41FA5}">
                      <a16:colId xmlns:a16="http://schemas.microsoft.com/office/drawing/2014/main" val="3363154205"/>
                    </a:ext>
                  </a:extLst>
                </a:gridCol>
                <a:gridCol w="4046015">
                  <a:extLst>
                    <a:ext uri="{9D8B030D-6E8A-4147-A177-3AD203B41FA5}">
                      <a16:colId xmlns:a16="http://schemas.microsoft.com/office/drawing/2014/main" val="1822746566"/>
                    </a:ext>
                  </a:extLst>
                </a:gridCol>
              </a:tblGrid>
              <a:tr h="358228">
                <a:tc gridSpan="2">
                  <a:txBody>
                    <a:bodyPr/>
                    <a:lstStyle/>
                    <a:p>
                      <a:pPr algn="ctr"/>
                      <a:r>
                        <a:rPr lang="tr-TR" sz="1200" b="1">
                          <a:latin typeface="Calibri"/>
                        </a:rPr>
                        <a:t>KÜME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6489871"/>
                  </a:ext>
                </a:extLst>
              </a:tr>
              <a:tr h="358228">
                <a:tc>
                  <a:txBody>
                    <a:bodyPr/>
                    <a:lstStyle/>
                    <a:p>
                      <a:pPr algn="ctr"/>
                      <a:r>
                        <a:rPr lang="tr-TR" sz="1200" b="1">
                          <a:latin typeface="Calibri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>
                          <a:latin typeface="Calibri"/>
                        </a:rPr>
                        <a:t>SAĞLIK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8239091"/>
                  </a:ext>
                </a:extLst>
              </a:tr>
              <a:tr h="358228">
                <a:tc>
                  <a:txBody>
                    <a:bodyPr/>
                    <a:lstStyle/>
                    <a:p>
                      <a:pPr algn="ctr"/>
                      <a:r>
                        <a:rPr lang="tr-TR" sz="1200" b="1">
                          <a:latin typeface="Calibri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>
                          <a:latin typeface="Calibri"/>
                        </a:rPr>
                        <a:t>KÜLTÜR YARATICILIK, KAPSAYICI TOPLUMLAR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0488482"/>
                  </a:ext>
                </a:extLst>
              </a:tr>
              <a:tr h="358228">
                <a:tc>
                  <a:txBody>
                    <a:bodyPr/>
                    <a:lstStyle/>
                    <a:p>
                      <a:pPr algn="ctr"/>
                      <a:r>
                        <a:rPr lang="tr-TR" sz="1200" b="1">
                          <a:latin typeface="Calibri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>
                          <a:latin typeface="Calibri"/>
                        </a:rPr>
                        <a:t>SİVİL GÜVENLİK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75147"/>
                  </a:ext>
                </a:extLst>
              </a:tr>
              <a:tr h="358228">
                <a:tc>
                  <a:txBody>
                    <a:bodyPr/>
                    <a:lstStyle/>
                    <a:p>
                      <a:pPr algn="ctr"/>
                      <a:r>
                        <a:rPr lang="tr-TR" sz="1200" b="1">
                          <a:latin typeface="Calibri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>
                          <a:latin typeface="Calibri"/>
                        </a:rPr>
                        <a:t>DİJİTAL, ENDÜSTRİ, UZAY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021365"/>
                  </a:ext>
                </a:extLst>
              </a:tr>
              <a:tr h="358228">
                <a:tc>
                  <a:txBody>
                    <a:bodyPr/>
                    <a:lstStyle/>
                    <a:p>
                      <a:pPr algn="ctr"/>
                      <a:r>
                        <a:rPr lang="tr-TR" sz="1200" b="1">
                          <a:latin typeface="Calibri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>
                          <a:latin typeface="Calibri"/>
                        </a:rPr>
                        <a:t>İKLİM, ENERJİ, MOBİLİTE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0190743"/>
                  </a:ext>
                </a:extLst>
              </a:tr>
              <a:tr h="358228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tr-TR" sz="1200" b="1">
                          <a:latin typeface="Calibri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tr-TR" sz="1200" b="1">
                          <a:latin typeface="Calibri"/>
                        </a:rPr>
                        <a:t>GIDA, BİYOEKONOMİ, DOĞAL KAYNAKLAR, TARIM, ÇEVRE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9469170"/>
                  </a:ext>
                </a:extLst>
              </a:tr>
            </a:tbl>
          </a:graphicData>
        </a:graphic>
      </p:graphicFrame>
      <p:sp>
        <p:nvSpPr>
          <p:cNvPr id="6" name="Metin kutusu 5">
            <a:extLst>
              <a:ext uri="{FF2B5EF4-FFF2-40B4-BE49-F238E27FC236}">
                <a16:creationId xmlns:a16="http://schemas.microsoft.com/office/drawing/2014/main" id="{A36DC775-75CE-15D6-9354-1D5F6708E13B}"/>
              </a:ext>
            </a:extLst>
          </p:cNvPr>
          <p:cNvSpPr txBox="1"/>
          <p:nvPr/>
        </p:nvSpPr>
        <p:spPr>
          <a:xfrm>
            <a:off x="395197" y="1802943"/>
            <a:ext cx="835901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tr-TR" sz="2400">
                <a:latin typeface="Calibri"/>
                <a:ea typeface="Calibri"/>
                <a:cs typeface="Calibri"/>
              </a:rPr>
              <a:t>Ufuk Avrupa; 7 yıl için (2021-2027) planlanmış, 95.5 Milyar Avro bütçeye sahip bir programdır. </a:t>
            </a:r>
          </a:p>
        </p:txBody>
      </p:sp>
    </p:spTree>
    <p:extLst>
      <p:ext uri="{BB962C8B-B14F-4D97-AF65-F5344CB8AC3E}">
        <p14:creationId xmlns:p14="http://schemas.microsoft.com/office/powerpoint/2010/main" val="391774281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81433B-BA95-5161-F2D7-3A17210839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564938FA-1208-B3D3-2EEE-B88E9A4E909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6004627"/>
              </p:ext>
            </p:extLst>
          </p:nvPr>
        </p:nvGraphicFramePr>
        <p:xfrm>
          <a:off x="0" y="539552"/>
          <a:ext cx="4424557" cy="4587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C9A5451-E3A2-9B6C-8564-D14F680905E8}"/>
              </a:ext>
            </a:extLst>
          </p:cNvPr>
          <p:cNvSpPr txBox="1"/>
          <p:nvPr/>
        </p:nvSpPr>
        <p:spPr>
          <a:xfrm>
            <a:off x="2381261" y="2279362"/>
            <a:ext cx="2043296" cy="58477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rtl="0"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tr-TR" sz="16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Ufuk Avrupa</a:t>
            </a:r>
          </a:p>
          <a:p>
            <a:pPr algn="ctr" rtl="0"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tr-TR" sz="16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Hibe Kırınımı (Mil €)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A5E0946-F0AE-232F-394A-16DC4BAF89E6}"/>
              </a:ext>
            </a:extLst>
          </p:cNvPr>
          <p:cNvSpPr txBox="1">
            <a:spLocks/>
          </p:cNvSpPr>
          <p:nvPr/>
        </p:nvSpPr>
        <p:spPr>
          <a:xfrm>
            <a:off x="323528" y="51470"/>
            <a:ext cx="7886700" cy="459433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500" b="1" cap="all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eaLnBrk="1" fontAlgn="t" hangingPunct="1"/>
            <a:r>
              <a:rPr lang="tr-TR" sz="2400" i="1" kern="0" cap="none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Ufuk Avrupa Verileri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5B156D43-72B2-F17A-59DB-02F5D77E2C6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3913089"/>
              </p:ext>
            </p:extLst>
          </p:nvPr>
        </p:nvGraphicFramePr>
        <p:xfrm>
          <a:off x="4716016" y="510904"/>
          <a:ext cx="4427984" cy="46360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7180903C-BDD8-E30E-2A27-3CC85DDD05BA}"/>
              </a:ext>
            </a:extLst>
          </p:cNvPr>
          <p:cNvSpPr txBox="1"/>
          <p:nvPr/>
        </p:nvSpPr>
        <p:spPr>
          <a:xfrm>
            <a:off x="7090421" y="2280880"/>
            <a:ext cx="2043296" cy="58477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rtl="0"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tr-TR" sz="16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Ufuk Avrupa</a:t>
            </a:r>
          </a:p>
          <a:p>
            <a:pPr algn="ctr" rtl="0"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tr-TR" sz="16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Proje Kırınımı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43B1E70-21E0-7099-FC4D-48D0B8DE8C66}"/>
              </a:ext>
            </a:extLst>
          </p:cNvPr>
          <p:cNvSpPr txBox="1"/>
          <p:nvPr/>
        </p:nvSpPr>
        <p:spPr>
          <a:xfrm>
            <a:off x="6807238" y="4524874"/>
            <a:ext cx="232647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" i="1"/>
              <a:t>Kaynak: Avrupa Komisyonu, Horizon Dashboard</a:t>
            </a:r>
          </a:p>
        </p:txBody>
      </p:sp>
    </p:spTree>
    <p:extLst>
      <p:ext uri="{BB962C8B-B14F-4D97-AF65-F5344CB8AC3E}">
        <p14:creationId xmlns:p14="http://schemas.microsoft.com/office/powerpoint/2010/main" val="364726578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3A0E59-91CA-4C64-5A25-FF4B61E736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8902" y="555526"/>
            <a:ext cx="3790376" cy="350100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05EB347-39C6-F033-CBF1-F728166F6C48}"/>
              </a:ext>
            </a:extLst>
          </p:cNvPr>
          <p:cNvSpPr txBox="1">
            <a:spLocks/>
          </p:cNvSpPr>
          <p:nvPr/>
        </p:nvSpPr>
        <p:spPr>
          <a:xfrm>
            <a:off x="323528" y="51470"/>
            <a:ext cx="7886700" cy="459433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500" b="1" cap="all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eaLnBrk="1" fontAlgn="t" hangingPunct="1"/>
            <a:r>
              <a:rPr lang="tr-TR" sz="2400" i="1" kern="0" cap="none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Global İnovasyon Endeksi - 2025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46030D7-B9DF-7F21-3169-A6F53F8733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377" y="1365662"/>
            <a:ext cx="4906549" cy="257009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D890772-DDBE-0315-995C-186476E5EE3F}"/>
              </a:ext>
            </a:extLst>
          </p:cNvPr>
          <p:cNvSpPr txBox="1"/>
          <p:nvPr/>
        </p:nvSpPr>
        <p:spPr>
          <a:xfrm>
            <a:off x="359378" y="903997"/>
            <a:ext cx="3790376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1600"/>
              <a:t>140 ülke arasından </a:t>
            </a:r>
            <a:r>
              <a:rPr lang="tr-TR" sz="2400" b="1"/>
              <a:t>43.</a:t>
            </a:r>
            <a:r>
              <a:rPr lang="tr-TR" sz="1600"/>
              <a:t> sıradayız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B79F746-D922-BCA4-0D78-1230FF09D1A5}"/>
              </a:ext>
            </a:extLst>
          </p:cNvPr>
          <p:cNvSpPr txBox="1"/>
          <p:nvPr/>
        </p:nvSpPr>
        <p:spPr>
          <a:xfrm>
            <a:off x="1331640" y="4067735"/>
            <a:ext cx="3297108" cy="830997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1200" b="1" dirty="0">
                <a:latin typeface="Calibri" panose="020F0502020204030204" pitchFamily="34" charset="0"/>
                <a:cs typeface="Calibri" panose="020F0502020204030204" pitchFamily="34" charset="0"/>
              </a:rPr>
              <a:t>Güçlü Yönler: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200" dirty="0">
                <a:latin typeface="Calibri" panose="020F0502020204030204" pitchFamily="34" charset="0"/>
                <a:cs typeface="Calibri" panose="020F0502020204030204" pitchFamily="34" charset="0"/>
              </a:rPr>
              <a:t>Yerli sanayinin çeşitliliği (6.)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200" dirty="0">
                <a:latin typeface="Calibri" panose="020F0502020204030204" pitchFamily="34" charset="0"/>
                <a:cs typeface="Calibri" panose="020F0502020204030204" pitchFamily="34" charset="0"/>
              </a:rPr>
              <a:t>Endüstriyel tasarım tescili (4.),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200" dirty="0">
                <a:latin typeface="Calibri" panose="020F0502020204030204" pitchFamily="34" charset="0"/>
                <a:cs typeface="Calibri" panose="020F0502020204030204" pitchFamily="34" charset="0"/>
              </a:rPr>
              <a:t>Özel sektördeki araştırmacı yüzdesi (7.)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A48FB0F-1DAE-AB70-6EE7-AB97AFB416B0}"/>
              </a:ext>
            </a:extLst>
          </p:cNvPr>
          <p:cNvSpPr txBox="1"/>
          <p:nvPr/>
        </p:nvSpPr>
        <p:spPr>
          <a:xfrm>
            <a:off x="5076056" y="4067735"/>
            <a:ext cx="3790376" cy="830997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1200" b="1"/>
              <a:t>Zayıf Yönler: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200"/>
              <a:t>Eğitimin GSYİH içerisindeki payı (108.)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200"/>
              <a:t>Yabancı yatırımın (FDI) GSYİH içerisindeki payı (103.)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200"/>
              <a:t>Bilim ve teknoloji mezunlarının payı (92.)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4DA763A-02E2-3ECF-C177-77A46EB9DB77}"/>
              </a:ext>
            </a:extLst>
          </p:cNvPr>
          <p:cNvCxnSpPr/>
          <p:nvPr/>
        </p:nvCxnSpPr>
        <p:spPr bwMode="auto">
          <a:xfrm>
            <a:off x="323528" y="4056532"/>
            <a:ext cx="8784623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3903807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921901-2DB8-B038-F102-DBB369C86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41618-F03B-DE6F-043D-E9C235722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69744"/>
            <a:ext cx="9649073" cy="531441"/>
          </a:xfrm>
        </p:spPr>
        <p:txBody>
          <a:bodyPr>
            <a:noAutofit/>
          </a:bodyPr>
          <a:lstStyle/>
          <a:p>
            <a:pPr marL="0" algn="l" rtl="0" eaLnBrk="1" fontAlgn="t" latinLnBrk="0" hangingPunct="1">
              <a:buNone/>
            </a:pPr>
            <a:r>
              <a:rPr lang="tr-TR" sz="20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Ulusal Bilim, Teknoloji ve Yenilik Politikalarının  Ortak Odak Alanları</a:t>
            </a:r>
          </a:p>
        </p:txBody>
      </p:sp>
      <p:pic>
        <p:nvPicPr>
          <p:cNvPr id="8" name="Picture 7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C9D0E20D-1FC7-5441-5D12-AA098E4A8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7275" y="650935"/>
            <a:ext cx="2612877" cy="12258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 descr="A green background with white text and symbols&#10;&#10;AI-generated content may be incorrect.">
            <a:extLst>
              <a:ext uri="{FF2B5EF4-FFF2-40B4-BE49-F238E27FC236}">
                <a16:creationId xmlns:a16="http://schemas.microsoft.com/office/drawing/2014/main" id="{22B41E91-8F35-0E26-8BF2-3F654443DF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5862" y="625658"/>
            <a:ext cx="2860574" cy="12637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11" descr="A green background with white text and a green symbol&#10;&#10;AI-generated content may be incorrect.">
            <a:extLst>
              <a:ext uri="{FF2B5EF4-FFF2-40B4-BE49-F238E27FC236}">
                <a16:creationId xmlns:a16="http://schemas.microsoft.com/office/drawing/2014/main" id="{8EC6B4B7-C93A-2DC5-75D4-C3D245458F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601" y="675366"/>
            <a:ext cx="2693563" cy="11643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B71958B-B831-702F-A8CB-A242E8FCE4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5232925"/>
              </p:ext>
            </p:extLst>
          </p:nvPr>
        </p:nvGraphicFramePr>
        <p:xfrm>
          <a:off x="429600" y="1864171"/>
          <a:ext cx="8534887" cy="3155853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2671791">
                  <a:extLst>
                    <a:ext uri="{9D8B030D-6E8A-4147-A177-3AD203B41FA5}">
                      <a16:colId xmlns:a16="http://schemas.microsoft.com/office/drawing/2014/main" val="1692350889"/>
                    </a:ext>
                  </a:extLst>
                </a:gridCol>
                <a:gridCol w="5863096">
                  <a:extLst>
                    <a:ext uri="{9D8B030D-6E8A-4147-A177-3AD203B41FA5}">
                      <a16:colId xmlns:a16="http://schemas.microsoft.com/office/drawing/2014/main" val="1249824793"/>
                    </a:ext>
                  </a:extLst>
                </a:gridCol>
              </a:tblGrid>
              <a:tr h="329656">
                <a:tc>
                  <a:txBody>
                    <a:bodyPr/>
                    <a:lstStyle/>
                    <a:p>
                      <a:r>
                        <a:rPr lang="tr-TR">
                          <a:solidFill>
                            <a:schemeClr val="tx1"/>
                          </a:solidFill>
                        </a:rPr>
                        <a:t>Stratejik Alanlar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>
                          <a:solidFill>
                            <a:schemeClr val="tx1"/>
                          </a:solidFill>
                        </a:rPr>
                        <a:t>Hedeflenen Faaliyet Planı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1993845"/>
                  </a:ext>
                </a:extLst>
              </a:tr>
              <a:tr h="775427">
                <a:tc>
                  <a:txBody>
                    <a:bodyPr/>
                    <a:lstStyle/>
                    <a:p>
                      <a:r>
                        <a:rPr lang="tr-TR" b="1"/>
                        <a:t>Nitelikli İnsan Kaynağını Artırmak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tr-TR" b="0" i="1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Sanayide doktoralı araştırmacı istihdam şartı getirilmesi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tr-TR" b="0" i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Temel bilimlere yönelik lisansüstü burs desteklerinin artırılması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tr-TR" b="0" i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Milli Teknoloji Hamlesine yönelik kritik alanlarda Ar-Ge altyapısı ve nitelikli insan kaynağının yetiştirilmesi, </a:t>
                      </a:r>
                      <a:r>
                        <a:rPr lang="tr-TR" b="0" i="1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Tersine Beyin Göçü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3988614"/>
                  </a:ext>
                </a:extLst>
              </a:tr>
              <a:tr h="4526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b="1"/>
                        <a:t>Yüksek Katma Değer Odaklı Üretim ve Kritik Teknolojiler</a:t>
                      </a:r>
                      <a:endParaRPr lang="tr-TR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i="1"/>
                        <a:t>-    </a:t>
                      </a:r>
                      <a:r>
                        <a:rPr lang="tr-TR" i="1">
                          <a:solidFill>
                            <a:srgbClr val="C00000"/>
                          </a:solidFill>
                        </a:rPr>
                        <a:t>Yapay Zekâ, yenilenebilir enerji, yarı iletkenler ve biyoteknolojileri </a:t>
                      </a:r>
                      <a:r>
                        <a:rPr lang="tr-TR" i="1" err="1"/>
                        <a:t>vb</a:t>
                      </a:r>
                      <a:r>
                        <a:rPr lang="tr-TR" i="1"/>
                        <a:t> kritik Ar-Ge ve yenilik faaliyetlerini önceliklendirmek, Hamle, HIT30, SAYEM </a:t>
                      </a:r>
                      <a:r>
                        <a:rPr lang="tr-TR" i="1" err="1"/>
                        <a:t>vb</a:t>
                      </a:r>
                      <a:r>
                        <a:rPr lang="tr-TR" i="1"/>
                        <a:t> programlar ile desteklemek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52232563"/>
                  </a:ext>
                </a:extLst>
              </a:tr>
              <a:tr h="5327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İşbirlikleri ile Ar-Ge Ekosisteminin Güçlendirilmesi</a:t>
                      </a:r>
                      <a:endParaRPr lang="tr-TR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tr-TR" i="1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Üniversite-Sanayi-Kamu işbirliği</a:t>
                      </a:r>
                      <a:r>
                        <a:rPr lang="tr-TR" i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ni (üçlü sarmal) geliştirmek ve </a:t>
                      </a:r>
                      <a:r>
                        <a:rPr lang="tr-TR" i="1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ortak platformlar </a:t>
                      </a:r>
                      <a:r>
                        <a:rPr lang="tr-TR" i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kurmak.  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tr-TR" i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Sektörel/bölgesel </a:t>
                      </a:r>
                      <a:r>
                        <a:rPr lang="tr-TR" i="1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kümeler</a:t>
                      </a:r>
                      <a:r>
                        <a:rPr lang="tr-TR" i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 ve teknoloji merkezlerini, </a:t>
                      </a:r>
                      <a:r>
                        <a:rPr lang="tr-TR" i="1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girişimcilik ekosistemi</a:t>
                      </a:r>
                      <a:r>
                        <a:rPr lang="tr-TR" i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ni desteklemek.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5790070"/>
                  </a:ext>
                </a:extLst>
              </a:tr>
              <a:tr h="5327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b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Uluslararası İşbirliği ve Entegrasyon</a:t>
                      </a:r>
                      <a:endParaRPr lang="tr-TR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tr-TR" i="1">
                          <a:solidFill>
                            <a:srgbClr val="C00000"/>
                          </a:solidFill>
                        </a:rPr>
                        <a:t>Küresel firmaların Ar-Ge merkezlerini Türkiye’ye çekme</a:t>
                      </a:r>
                      <a:r>
                        <a:rPr lang="tr-TR" i="1"/>
                        <a:t>ye yönelik adımlar 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tr-TR" i="1">
                          <a:solidFill>
                            <a:srgbClr val="C00000"/>
                          </a:solidFill>
                        </a:rPr>
                        <a:t>Ufuk Avrupa, Dijital Avrupa </a:t>
                      </a:r>
                      <a:r>
                        <a:rPr lang="tr-TR" i="1"/>
                        <a:t>gibi uluslararası programlara etkin katılım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61313904"/>
                  </a:ext>
                </a:extLst>
              </a:tr>
              <a:tr h="5327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b="1"/>
                        <a:t>Fikri Mülkiyetin Ekonomiye Kazanımı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tr-TR" i="1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Patent, marka, tasarım</a:t>
                      </a:r>
                      <a:r>
                        <a:rPr lang="tr-TR" i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lara ilişkin değerleme, finansmana erişim ve </a:t>
                      </a:r>
                      <a:r>
                        <a:rPr lang="tr-TR" i="1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ticarileştirme </a:t>
                      </a:r>
                      <a:r>
                        <a:rPr lang="tr-TR" i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mekanizmaları güçlendirilecek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37101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0995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2757EC-104E-A6C2-4B2D-401896D7C6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kdörtgen 4">
            <a:extLst>
              <a:ext uri="{FF2B5EF4-FFF2-40B4-BE49-F238E27FC236}">
                <a16:creationId xmlns:a16="http://schemas.microsoft.com/office/drawing/2014/main" id="{764B8BBF-77D5-2307-06BE-1A0B4011DC48}"/>
              </a:ext>
            </a:extLst>
          </p:cNvPr>
          <p:cNvSpPr/>
          <p:nvPr/>
        </p:nvSpPr>
        <p:spPr>
          <a:xfrm>
            <a:off x="179388" y="195263"/>
            <a:ext cx="215900" cy="4824412"/>
          </a:xfrm>
          <a:prstGeom prst="rect">
            <a:avLst/>
          </a:prstGeom>
          <a:solidFill>
            <a:srgbClr val="000F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000F9F"/>
              </a:solidFill>
            </a:endParaRPr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813D3299-968F-A8AE-A8A2-CF1C355526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300" y="608013"/>
            <a:ext cx="4076700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2">
            <a:extLst>
              <a:ext uri="{FF2B5EF4-FFF2-40B4-BE49-F238E27FC236}">
                <a16:creationId xmlns:a16="http://schemas.microsoft.com/office/drawing/2014/main" id="{284E524C-057C-569E-4564-E352A4E4F791}"/>
              </a:ext>
            </a:extLst>
          </p:cNvPr>
          <p:cNvSpPr>
            <a:spLocks/>
          </p:cNvSpPr>
          <p:nvPr/>
        </p:nvSpPr>
        <p:spPr bwMode="auto">
          <a:xfrm>
            <a:off x="611560" y="771550"/>
            <a:ext cx="4527550" cy="142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/>
            <a:r>
              <a:rPr lang="tr-TR" altLang="tr-TR" sz="3600" b="1">
                <a:solidFill>
                  <a:srgbClr val="000F9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Ar-</a:t>
            </a:r>
            <a:r>
              <a:rPr lang="tr-TR" altLang="tr-TR" sz="3600" b="1" err="1">
                <a:solidFill>
                  <a:srgbClr val="000F9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</a:t>
            </a:r>
            <a:r>
              <a:rPr lang="tr-TR" altLang="tr-TR" sz="3600" b="1">
                <a:solidFill>
                  <a:srgbClr val="000F9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Liderleri Forumu Öneri ve Görüşleri</a:t>
            </a:r>
          </a:p>
        </p:txBody>
      </p:sp>
    </p:spTree>
    <p:extLst>
      <p:ext uri="{BB962C8B-B14F-4D97-AF65-F5344CB8AC3E}">
        <p14:creationId xmlns:p14="http://schemas.microsoft.com/office/powerpoint/2010/main" val="2151760871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24E605-B825-EBFF-396E-74614D64B5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2F65730B-98C5-FA8B-DEE3-D2B014EFE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Yöntem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DCE4E61-FDE9-5598-E509-2C0F1B1437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84792499"/>
              </p:ext>
            </p:extLst>
          </p:nvPr>
        </p:nvGraphicFramePr>
        <p:xfrm>
          <a:off x="874778" y="974807"/>
          <a:ext cx="7632848" cy="3328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Metin kutusu 2">
            <a:extLst>
              <a:ext uri="{FF2B5EF4-FFF2-40B4-BE49-F238E27FC236}">
                <a16:creationId xmlns:a16="http://schemas.microsoft.com/office/drawing/2014/main" id="{03129ACE-2884-6E82-1A61-F260BEB40F4E}"/>
              </a:ext>
            </a:extLst>
          </p:cNvPr>
          <p:cNvSpPr txBox="1"/>
          <p:nvPr/>
        </p:nvSpPr>
        <p:spPr>
          <a:xfrm>
            <a:off x="920469" y="3029455"/>
            <a:ext cx="136755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r-TR" sz="1200" i="1">
                <a:solidFill>
                  <a:srgbClr val="333399"/>
                </a:solidFill>
                <a:latin typeface="Calibri"/>
                <a:ea typeface="ヒラギノ角ゴ ProN W3"/>
              </a:rPr>
              <a:t>83 Ar-</a:t>
            </a:r>
            <a:r>
              <a:rPr lang="tr-TR" sz="1200" i="1" err="1">
                <a:solidFill>
                  <a:srgbClr val="333399"/>
                </a:solidFill>
                <a:latin typeface="Calibri"/>
                <a:ea typeface="ヒラギノ角ゴ ProN W3"/>
              </a:rPr>
              <a:t>Ge</a:t>
            </a:r>
            <a:r>
              <a:rPr lang="tr-TR" sz="1200" i="1">
                <a:solidFill>
                  <a:srgbClr val="333399"/>
                </a:solidFill>
                <a:latin typeface="Calibri"/>
                <a:ea typeface="ヒラギノ角ゴ ProN W3"/>
              </a:rPr>
              <a:t> ve Tasarım Merkezi</a:t>
            </a:r>
            <a:endParaRPr lang="tr-TR" sz="1200" i="1">
              <a:solidFill>
                <a:srgbClr val="333399"/>
              </a:solidFill>
              <a:latin typeface="Calibri"/>
            </a:endParaRPr>
          </a:p>
        </p:txBody>
      </p:sp>
      <p:sp>
        <p:nvSpPr>
          <p:cNvPr id="4" name="Metin kutusu 3">
            <a:extLst>
              <a:ext uri="{FF2B5EF4-FFF2-40B4-BE49-F238E27FC236}">
                <a16:creationId xmlns:a16="http://schemas.microsoft.com/office/drawing/2014/main" id="{12DC195C-A06A-73FF-CF88-E210F0726995}"/>
              </a:ext>
            </a:extLst>
          </p:cNvPr>
          <p:cNvSpPr txBox="1"/>
          <p:nvPr/>
        </p:nvSpPr>
        <p:spPr>
          <a:xfrm>
            <a:off x="2705774" y="1901626"/>
            <a:ext cx="1367554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r-TR" sz="1200" i="1">
                <a:solidFill>
                  <a:srgbClr val="333399"/>
                </a:solidFill>
                <a:latin typeface="Calibri"/>
                <a:ea typeface="ヒラギノ角ゴ ProN W3"/>
              </a:rPr>
              <a:t>109 Katılımcı</a:t>
            </a:r>
            <a:endParaRPr lang="tr-TR" sz="1200" i="1">
              <a:solidFill>
                <a:srgbClr val="333399"/>
              </a:solidFill>
              <a:latin typeface="Calibri"/>
            </a:endParaRPr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F9439789-3A8B-1058-B957-55CADA589E6F}"/>
              </a:ext>
            </a:extLst>
          </p:cNvPr>
          <p:cNvSpPr txBox="1"/>
          <p:nvPr/>
        </p:nvSpPr>
        <p:spPr>
          <a:xfrm>
            <a:off x="4450619" y="3166008"/>
            <a:ext cx="136755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r-TR" sz="1200" i="1">
                <a:solidFill>
                  <a:srgbClr val="333399"/>
                </a:solidFill>
                <a:latin typeface="Calibri"/>
                <a:ea typeface="ヒラギノ角ゴ ProN W3"/>
              </a:rPr>
              <a:t>İstanbul (47)</a:t>
            </a:r>
          </a:p>
          <a:p>
            <a:pPr algn="ctr"/>
            <a:r>
              <a:rPr lang="tr-TR" sz="1200" i="1">
                <a:solidFill>
                  <a:srgbClr val="333399"/>
                </a:solidFill>
                <a:latin typeface="Calibri"/>
                <a:ea typeface="ヒラギノ角ゴ ProN W3"/>
              </a:rPr>
              <a:t>İzmir (26)</a:t>
            </a:r>
            <a:endParaRPr lang="tr-TR" sz="1200" i="1">
              <a:solidFill>
                <a:srgbClr val="333399"/>
              </a:solidFill>
              <a:latin typeface="Calibri"/>
            </a:endParaRPr>
          </a:p>
          <a:p>
            <a:pPr algn="ctr"/>
            <a:r>
              <a:rPr lang="tr-TR" sz="1200" i="1">
                <a:solidFill>
                  <a:srgbClr val="333399"/>
                </a:solidFill>
                <a:latin typeface="Calibri"/>
                <a:ea typeface="ヒラギノ角ゴ ProN W3"/>
              </a:rPr>
              <a:t>Ankara (20)</a:t>
            </a:r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F354EA8D-50B8-9250-4694-62BC7F0CC31B}"/>
              </a:ext>
            </a:extLst>
          </p:cNvPr>
          <p:cNvSpPr txBox="1"/>
          <p:nvPr/>
        </p:nvSpPr>
        <p:spPr>
          <a:xfrm>
            <a:off x="80919" y="2468069"/>
            <a:ext cx="1367554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r-TR" sz="1600" i="1">
                <a:solidFill>
                  <a:srgbClr val="FF0000"/>
                </a:solidFill>
                <a:latin typeface="Calibri"/>
                <a:ea typeface="ヒラギノ角ゴ ProN W3"/>
              </a:rPr>
              <a:t>Eylül 2025</a:t>
            </a:r>
            <a:endParaRPr lang="tr-TR" sz="1600" i="1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7" name="Metin kutusu 6">
            <a:extLst>
              <a:ext uri="{FF2B5EF4-FFF2-40B4-BE49-F238E27FC236}">
                <a16:creationId xmlns:a16="http://schemas.microsoft.com/office/drawing/2014/main" id="{393405F8-3C79-EE52-F171-42922C9B06F3}"/>
              </a:ext>
            </a:extLst>
          </p:cNvPr>
          <p:cNvSpPr txBox="1"/>
          <p:nvPr/>
        </p:nvSpPr>
        <p:spPr>
          <a:xfrm>
            <a:off x="7778467" y="2468068"/>
            <a:ext cx="1367554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r-TR" sz="1600" i="1">
                <a:solidFill>
                  <a:srgbClr val="FF0000"/>
                </a:solidFill>
                <a:latin typeface="Calibri"/>
                <a:ea typeface="ヒラギノ角ゴ ProN W3"/>
              </a:rPr>
              <a:t>Aralık 2025</a:t>
            </a:r>
            <a:endParaRPr lang="tr-TR" sz="1600" i="1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9" name="Metin kutusu 8">
            <a:extLst>
              <a:ext uri="{FF2B5EF4-FFF2-40B4-BE49-F238E27FC236}">
                <a16:creationId xmlns:a16="http://schemas.microsoft.com/office/drawing/2014/main" id="{75B107B4-CAE1-46A8-AB0B-35CD169660BD}"/>
              </a:ext>
            </a:extLst>
          </p:cNvPr>
          <p:cNvSpPr txBox="1"/>
          <p:nvPr/>
        </p:nvSpPr>
        <p:spPr>
          <a:xfrm>
            <a:off x="6301672" y="1810591"/>
            <a:ext cx="136755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r-TR" sz="1200" i="1">
                <a:solidFill>
                  <a:srgbClr val="333399"/>
                </a:solidFill>
                <a:latin typeface="Calibri"/>
                <a:ea typeface="ヒラギノ角ゴ ProN W3"/>
              </a:rPr>
              <a:t>23 Ar-</a:t>
            </a:r>
            <a:r>
              <a:rPr lang="tr-TR" sz="1200" i="1" err="1">
                <a:solidFill>
                  <a:srgbClr val="333399"/>
                </a:solidFill>
                <a:latin typeface="Calibri"/>
                <a:ea typeface="ヒラギノ角ゴ ProN W3"/>
              </a:rPr>
              <a:t>Ge</a:t>
            </a:r>
            <a:r>
              <a:rPr lang="tr-TR" sz="1200" i="1">
                <a:solidFill>
                  <a:srgbClr val="333399"/>
                </a:solidFill>
                <a:latin typeface="Calibri"/>
                <a:ea typeface="ヒラギノ角ゴ ProN W3"/>
              </a:rPr>
              <a:t> ve Tasarım Merkezi</a:t>
            </a:r>
            <a:endParaRPr lang="tr-TR" sz="1200" i="1">
              <a:solidFill>
                <a:srgbClr val="333399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20446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147DA-56E4-55F5-476A-3E672587F4BB}"/>
              </a:ext>
            </a:extLst>
          </p:cNvPr>
          <p:cNvSpPr txBox="1"/>
          <p:nvPr/>
        </p:nvSpPr>
        <p:spPr>
          <a:xfrm>
            <a:off x="6260485" y="952083"/>
            <a:ext cx="1320041" cy="492443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dirty="0">
                <a:latin typeface="GillSans"/>
                <a:ea typeface="ヒラギノ角ゴ ProN W3"/>
              </a:rPr>
              <a:t>QR code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45808EA-621F-7C73-F0CF-CBA5D26DD6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0730"/>
          <a:stretch>
            <a:fillRect/>
          </a:stretch>
        </p:blipFill>
        <p:spPr>
          <a:xfrm>
            <a:off x="0" y="541606"/>
            <a:ext cx="4512554" cy="4601894"/>
          </a:xfrm>
          <a:prstGeom prst="rect">
            <a:avLst/>
          </a:prstGeom>
        </p:spPr>
      </p:pic>
      <p:pic>
        <p:nvPicPr>
          <p:cNvPr id="2" name="Resim 1" descr="kalıp, desen, düzen, dikiş, piksel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EF7CFBF3-8B8C-C279-49D6-CA53206547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7565" y="1533946"/>
            <a:ext cx="276225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317228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5C58F4-30BB-F3A0-553F-C1C11928A5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kdörtgen 4">
            <a:extLst>
              <a:ext uri="{FF2B5EF4-FFF2-40B4-BE49-F238E27FC236}">
                <a16:creationId xmlns:a16="http://schemas.microsoft.com/office/drawing/2014/main" id="{AFA69139-B4C5-5B07-E4FE-86C634355EE0}"/>
              </a:ext>
            </a:extLst>
          </p:cNvPr>
          <p:cNvSpPr/>
          <p:nvPr/>
        </p:nvSpPr>
        <p:spPr>
          <a:xfrm>
            <a:off x="179388" y="195263"/>
            <a:ext cx="215900" cy="4824412"/>
          </a:xfrm>
          <a:prstGeom prst="rect">
            <a:avLst/>
          </a:prstGeom>
          <a:solidFill>
            <a:srgbClr val="000F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000F9F"/>
              </a:solidFill>
            </a:endParaRPr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36592F7D-DEFD-F58B-D992-3C586EF4A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300" y="608013"/>
            <a:ext cx="4076700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2">
            <a:extLst>
              <a:ext uri="{FF2B5EF4-FFF2-40B4-BE49-F238E27FC236}">
                <a16:creationId xmlns:a16="http://schemas.microsoft.com/office/drawing/2014/main" id="{8B027B07-A7E1-28A6-714B-35E942FAA60D}"/>
              </a:ext>
            </a:extLst>
          </p:cNvPr>
          <p:cNvSpPr>
            <a:spLocks/>
          </p:cNvSpPr>
          <p:nvPr/>
        </p:nvSpPr>
        <p:spPr bwMode="auto">
          <a:xfrm>
            <a:off x="611560" y="771550"/>
            <a:ext cx="4527550" cy="142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/>
            <a:r>
              <a:rPr lang="tr-TR" altLang="tr-TR" sz="3600" b="1">
                <a:solidFill>
                  <a:srgbClr val="000F9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Ar-</a:t>
            </a:r>
            <a:r>
              <a:rPr lang="tr-TR" altLang="tr-TR" sz="3600" b="1" err="1">
                <a:solidFill>
                  <a:srgbClr val="000F9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</a:t>
            </a:r>
            <a:r>
              <a:rPr lang="tr-TR" altLang="tr-TR" sz="3600" b="1">
                <a:solidFill>
                  <a:srgbClr val="000F9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Liderleri Forumu Anket Sonuçları</a:t>
            </a:r>
          </a:p>
        </p:txBody>
      </p:sp>
      <p:pic>
        <p:nvPicPr>
          <p:cNvPr id="17414" name="Picture 15">
            <a:extLst>
              <a:ext uri="{FF2B5EF4-FFF2-40B4-BE49-F238E27FC236}">
                <a16:creationId xmlns:a16="http://schemas.microsoft.com/office/drawing/2014/main" id="{32D373DF-C3F7-DEDF-A607-A60919CCE1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195263"/>
            <a:ext cx="145097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5144038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3170E85-1832-0492-B105-2897EA6F858B}"/>
              </a:ext>
            </a:extLst>
          </p:cNvPr>
          <p:cNvSpPr txBox="1">
            <a:spLocks/>
          </p:cNvSpPr>
          <p:nvPr/>
        </p:nvSpPr>
        <p:spPr>
          <a:xfrm>
            <a:off x="323528" y="1435407"/>
            <a:ext cx="5184576" cy="2593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40639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●"/>
              <a:defRPr sz="1867" b="0" i="0" u="none" strike="noStrike" cap="none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1219170" marR="0" lvl="1" indent="-40639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○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828754" marR="0" lvl="2" indent="-40639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■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2438339" marR="0" lvl="3" indent="-40639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●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3047924" marR="0" lvl="4" indent="-40639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○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3657509" marR="0" lvl="5" indent="-40639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■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4267093" marR="0" lvl="6" indent="-40639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●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4876678" marR="0" lvl="7" indent="-40639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○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5486263" marR="0" lvl="8" indent="-406390" algn="l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Clr>
                <a:schemeClr val="dk2"/>
              </a:buClr>
              <a:buSzPts val="1200"/>
              <a:buFont typeface="Montserrat"/>
              <a:buChar char="■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Bankacılık</a:t>
            </a:r>
            <a:r>
              <a:rPr lang="en-US" sz="1800" ker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Finans</a:t>
            </a:r>
          </a:p>
          <a:p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Bilgisayar</a:t>
            </a:r>
            <a:r>
              <a:rPr lang="en-US" sz="1800" ker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İletişim</a:t>
            </a:r>
            <a:r>
              <a:rPr lang="en-US" sz="1800" ker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Teknolojileri</a:t>
            </a:r>
            <a:r>
              <a:rPr lang="en-US" sz="1800" ker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Yazılım</a:t>
            </a:r>
            <a:endParaRPr lang="en-US" sz="1800" ker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Dayanıklı</a:t>
            </a:r>
            <a:r>
              <a:rPr lang="en-US" sz="1800" ker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Tüketim</a:t>
            </a:r>
            <a:r>
              <a:rPr lang="en-US" sz="1800" ker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Malları</a:t>
            </a:r>
            <a:endParaRPr lang="en-US" sz="1800" ker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1800" ker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Demir </a:t>
            </a:r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</a:t>
            </a:r>
            <a:r>
              <a:rPr lang="en-US" sz="1800" ker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Demir </a:t>
            </a:r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Dışı</a:t>
            </a:r>
            <a:r>
              <a:rPr lang="en-US" sz="1800" ker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Metaller</a:t>
            </a:r>
            <a:endParaRPr lang="en-US" sz="1800" ker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Enerji</a:t>
            </a:r>
            <a:endParaRPr lang="en-US" sz="1800" ker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Gıda</a:t>
            </a:r>
            <a:endParaRPr lang="en-US" sz="1800" ker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İklimlendirme</a:t>
            </a:r>
            <a:endParaRPr lang="en-US" sz="1800" ker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1800" kern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İlaç</a:t>
            </a:r>
            <a:endParaRPr lang="en-US" sz="1800" ker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1800" ker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Kimya</a:t>
            </a:r>
          </a:p>
          <a:p>
            <a:endParaRPr lang="en-US" kern="0"/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B10FF031-93F1-902C-96E6-801E7DB099D6}"/>
              </a:ext>
            </a:extLst>
          </p:cNvPr>
          <p:cNvSpPr txBox="1"/>
          <p:nvPr/>
        </p:nvSpPr>
        <p:spPr>
          <a:xfrm>
            <a:off x="4932040" y="1347614"/>
            <a:ext cx="4572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09585" indent="-40639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●"/>
            </a:pPr>
            <a:r>
              <a:rPr lang="en-US" sz="1800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Makine</a:t>
            </a:r>
            <a:r>
              <a:rPr lang="en-US" sz="1800" kern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 </a:t>
            </a:r>
            <a:r>
              <a:rPr lang="en-US" sz="1800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Teçhizat</a:t>
            </a:r>
            <a:endParaRPr lang="en-US" sz="1800" kern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  <a:p>
            <a:pPr marL="609585" indent="-40639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●"/>
            </a:pPr>
            <a:r>
              <a:rPr lang="en-US" sz="1800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Otomotiv</a:t>
            </a:r>
            <a:r>
              <a:rPr lang="en-US" sz="1800" kern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 / </a:t>
            </a:r>
            <a:r>
              <a:rPr lang="en-US" sz="1800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Otomotiv</a:t>
            </a:r>
            <a:r>
              <a:rPr lang="en-US" sz="1800" kern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 Yan </a:t>
            </a:r>
            <a:r>
              <a:rPr lang="en-US" sz="1800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Sanayisi</a:t>
            </a:r>
            <a:endParaRPr lang="en-US" sz="1800" kern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  <a:p>
            <a:pPr marL="609585" indent="-40639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●"/>
            </a:pPr>
            <a:r>
              <a:rPr lang="en-US" sz="1800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Savunma</a:t>
            </a:r>
            <a:r>
              <a:rPr lang="en-US" sz="1800" kern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 Sanayi</a:t>
            </a:r>
          </a:p>
          <a:p>
            <a:pPr marL="609585" indent="-40639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●"/>
            </a:pPr>
            <a:r>
              <a:rPr lang="en-US" sz="1800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Tekstil</a:t>
            </a:r>
            <a:endParaRPr lang="en-US" sz="1800" kern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  <a:p>
            <a:pPr marL="609585" indent="-40639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●"/>
            </a:pPr>
            <a:r>
              <a:rPr lang="en-US" sz="1800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Tarım</a:t>
            </a:r>
            <a:endParaRPr lang="en-US" sz="1800" kern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  <a:p>
            <a:pPr marL="609585" indent="-40639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●"/>
            </a:pPr>
            <a:r>
              <a:rPr lang="en-US" sz="1800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Ulaştırma</a:t>
            </a:r>
            <a:r>
              <a:rPr lang="en-US" sz="1800" kern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 – </a:t>
            </a:r>
            <a:r>
              <a:rPr lang="en-US" sz="1800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Lojistik</a:t>
            </a:r>
            <a:endParaRPr lang="en-US" sz="1800" kern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  <a:p>
            <a:pPr marL="609585" indent="-40639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●"/>
            </a:pPr>
            <a:r>
              <a:rPr lang="en-US" sz="1800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Turizm</a:t>
            </a:r>
            <a:endParaRPr lang="en-US" sz="1800" kern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  <a:p>
            <a:pPr marL="609585" indent="-40639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●"/>
            </a:pPr>
            <a:r>
              <a:rPr lang="en-US" sz="1800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Çimento</a:t>
            </a:r>
            <a:r>
              <a:rPr lang="en-US" sz="1800" kern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 – Beton</a:t>
            </a:r>
          </a:p>
          <a:p>
            <a:pPr marL="609585" indent="-40639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●"/>
            </a:pPr>
            <a:r>
              <a:rPr lang="en-US" sz="1800" kern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Maden</a:t>
            </a:r>
          </a:p>
          <a:p>
            <a:pPr marL="609585" indent="-40639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●"/>
            </a:pPr>
            <a:r>
              <a:rPr lang="en-US" sz="1800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Mobilya</a:t>
            </a:r>
            <a:endParaRPr lang="en-US" sz="1800" kern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B55B9C3-E9D2-1B33-96AC-B69EAC53B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Ar-</a:t>
            </a:r>
            <a:r>
              <a:rPr lang="tr-TR" sz="2400" b="1" i="1" err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Ge</a:t>
            </a:r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 Liderleri Forumu Anket Sonuçları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1FFC81B-535F-3BD8-DDD8-E6DE3C029F4F}"/>
              </a:ext>
            </a:extLst>
          </p:cNvPr>
          <p:cNvSpPr txBox="1">
            <a:spLocks/>
          </p:cNvSpPr>
          <p:nvPr/>
        </p:nvSpPr>
        <p:spPr>
          <a:xfrm>
            <a:off x="467544" y="975974"/>
            <a:ext cx="7886700" cy="459433"/>
          </a:xfr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Sektör Dağılımı</a:t>
            </a:r>
          </a:p>
        </p:txBody>
      </p:sp>
    </p:spTree>
    <p:extLst>
      <p:ext uri="{BB962C8B-B14F-4D97-AF65-F5344CB8AC3E}">
        <p14:creationId xmlns:p14="http://schemas.microsoft.com/office/powerpoint/2010/main" val="7381662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836077-7CC6-4A2F-A497-E14D2698F0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3799F37A-459D-19E3-E082-0E167D47E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Ar-</a:t>
            </a:r>
            <a:r>
              <a:rPr lang="tr-TR" sz="2400" b="1" i="1" err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Ge</a:t>
            </a:r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 Liderleri Forumu Anket Sonuçları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2F8667E-9C5E-B3B3-151E-649C5ECD928F}"/>
              </a:ext>
            </a:extLst>
          </p:cNvPr>
          <p:cNvSpPr txBox="1">
            <a:spLocks/>
          </p:cNvSpPr>
          <p:nvPr/>
        </p:nvSpPr>
        <p:spPr>
          <a:xfrm>
            <a:off x="323528" y="743438"/>
            <a:ext cx="7886700" cy="459433"/>
          </a:xfr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Merkezlerin Deneyimi</a:t>
            </a:r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A40DCFAD-3DEF-3143-7D29-529B13ED18E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3487751"/>
              </p:ext>
            </p:extLst>
          </p:nvPr>
        </p:nvGraphicFramePr>
        <p:xfrm>
          <a:off x="1203326" y="885167"/>
          <a:ext cx="6737350" cy="3371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1">
            <a:extLst>
              <a:ext uri="{FF2B5EF4-FFF2-40B4-BE49-F238E27FC236}">
                <a16:creationId xmlns:a16="http://schemas.microsoft.com/office/drawing/2014/main" id="{0BC67DAF-BD7B-D206-8F80-05D824C88D80}"/>
              </a:ext>
            </a:extLst>
          </p:cNvPr>
          <p:cNvSpPr txBox="1"/>
          <p:nvPr/>
        </p:nvSpPr>
        <p:spPr>
          <a:xfrm>
            <a:off x="2107353" y="4118118"/>
            <a:ext cx="4320480" cy="459433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kern="1200" err="1">
                <a:latin typeface="Calibri" panose="020F0502020204030204" pitchFamily="34" charset="0"/>
                <a:cs typeface="Calibri" panose="020F0502020204030204" pitchFamily="34" charset="0"/>
              </a:rPr>
              <a:t>Ankete</a:t>
            </a:r>
            <a:r>
              <a:rPr lang="en-US" sz="1600" kern="12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kern="1200" err="1">
                <a:latin typeface="Calibri" panose="020F0502020204030204" pitchFamily="34" charset="0"/>
                <a:cs typeface="Calibri" panose="020F0502020204030204" pitchFamily="34" charset="0"/>
              </a:rPr>
              <a:t>yanıt</a:t>
            </a:r>
            <a:r>
              <a:rPr lang="en-US" sz="1600" kern="12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kern="1200" err="1">
                <a:latin typeface="Calibri" panose="020F0502020204030204" pitchFamily="34" charset="0"/>
                <a:cs typeface="Calibri" panose="020F0502020204030204" pitchFamily="34" charset="0"/>
              </a:rPr>
              <a:t>veren</a:t>
            </a:r>
            <a:r>
              <a:rPr lang="en-US" sz="1600" kern="12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kern="1200" err="1">
                <a:latin typeface="Calibri" panose="020F0502020204030204" pitchFamily="34" charset="0"/>
                <a:cs typeface="Calibri" panose="020F0502020204030204" pitchFamily="34" charset="0"/>
              </a:rPr>
              <a:t>şirketlerin</a:t>
            </a:r>
            <a:r>
              <a:rPr lang="en-US" sz="1600" kern="1200">
                <a:latin typeface="Calibri" panose="020F0502020204030204" pitchFamily="34" charset="0"/>
                <a:cs typeface="Calibri" panose="020F0502020204030204" pitchFamily="34" charset="0"/>
              </a:rPr>
              <a:t> %78’inin </a:t>
            </a:r>
            <a:r>
              <a:rPr lang="en-US" sz="1600" kern="1200" err="1">
                <a:latin typeface="Calibri" panose="020F0502020204030204" pitchFamily="34" charset="0"/>
                <a:cs typeface="Calibri" panose="020F0502020204030204" pitchFamily="34" charset="0"/>
              </a:rPr>
              <a:t>ar-ge</a:t>
            </a:r>
            <a:r>
              <a:rPr lang="en-US" sz="1600" kern="12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kern="1200" err="1">
                <a:latin typeface="Calibri" panose="020F0502020204030204" pitchFamily="34" charset="0"/>
                <a:cs typeface="Calibri" panose="020F0502020204030204" pitchFamily="34" charset="0"/>
              </a:rPr>
              <a:t>deneyimi</a:t>
            </a:r>
            <a:r>
              <a:rPr lang="en-US" sz="1600" kern="1200">
                <a:latin typeface="Calibri" panose="020F0502020204030204" pitchFamily="34" charset="0"/>
                <a:cs typeface="Calibri" panose="020F0502020204030204" pitchFamily="34" charset="0"/>
              </a:rPr>
              <a:t> 6+ </a:t>
            </a:r>
            <a:r>
              <a:rPr lang="en-US" sz="1600" kern="1200" err="1">
                <a:latin typeface="Calibri" panose="020F0502020204030204" pitchFamily="34" charset="0"/>
                <a:cs typeface="Calibri" panose="020F0502020204030204" pitchFamily="34" charset="0"/>
              </a:rPr>
              <a:t>yıldır</a:t>
            </a:r>
            <a:r>
              <a:rPr lang="en-US" sz="1600" kern="120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3" name="Dikdörtgen 2">
            <a:extLst>
              <a:ext uri="{FF2B5EF4-FFF2-40B4-BE49-F238E27FC236}">
                <a16:creationId xmlns:a16="http://schemas.microsoft.com/office/drawing/2014/main" id="{24543E39-FEFA-602A-1071-E8F2E92323BE}"/>
              </a:ext>
            </a:extLst>
          </p:cNvPr>
          <p:cNvSpPr/>
          <p:nvPr/>
        </p:nvSpPr>
        <p:spPr bwMode="auto">
          <a:xfrm>
            <a:off x="4114800" y="895687"/>
            <a:ext cx="914400" cy="388418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42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Sans" charset="0"/>
              <a:ea typeface="ヒラギノ角ゴ ProN W3" charset="-128"/>
              <a:cs typeface="ヒラギノ角ゴ ProN W3" charset="-128"/>
              <a:sym typeface="Gill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6427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91CF4384-61B2-5DFB-06E4-13AE402250C6}"/>
              </a:ext>
            </a:extLst>
          </p:cNvPr>
          <p:cNvSpPr txBox="1">
            <a:spLocks/>
          </p:cNvSpPr>
          <p:nvPr/>
        </p:nvSpPr>
        <p:spPr>
          <a:xfrm>
            <a:off x="342421" y="70"/>
            <a:ext cx="7886700" cy="459433"/>
          </a:xfr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Merkezlerin İş Sonuçlarına Etkisi</a:t>
            </a:r>
          </a:p>
        </p:txBody>
      </p:sp>
      <p:graphicFrame>
        <p:nvGraphicFramePr>
          <p:cNvPr id="9" name="Chart 9">
            <a:extLst>
              <a:ext uri="{FF2B5EF4-FFF2-40B4-BE49-F238E27FC236}">
                <a16:creationId xmlns:a16="http://schemas.microsoft.com/office/drawing/2014/main" id="{AF940A68-239A-0FA1-18B3-49954582B6F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4629087"/>
              </p:ext>
            </p:extLst>
          </p:nvPr>
        </p:nvGraphicFramePr>
        <p:xfrm>
          <a:off x="6131401" y="578780"/>
          <a:ext cx="2792361" cy="21315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2ECA6B43-9C74-C818-3225-6234D4928F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0265326"/>
              </p:ext>
            </p:extLst>
          </p:nvPr>
        </p:nvGraphicFramePr>
        <p:xfrm>
          <a:off x="370760" y="578780"/>
          <a:ext cx="2736305" cy="2136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Chart 11">
            <a:extLst>
              <a:ext uri="{FF2B5EF4-FFF2-40B4-BE49-F238E27FC236}">
                <a16:creationId xmlns:a16="http://schemas.microsoft.com/office/drawing/2014/main" id="{5780402C-4B43-BBBE-92DD-547DE7AC45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6588545"/>
              </p:ext>
            </p:extLst>
          </p:nvPr>
        </p:nvGraphicFramePr>
        <p:xfrm>
          <a:off x="3267032" y="578780"/>
          <a:ext cx="2792360" cy="21315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5" name="Chart 5">
            <a:extLst>
              <a:ext uri="{FF2B5EF4-FFF2-40B4-BE49-F238E27FC236}">
                <a16:creationId xmlns:a16="http://schemas.microsoft.com/office/drawing/2014/main" id="{844CB269-A559-29CE-7AE7-7A0DC480B7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415268"/>
              </p:ext>
            </p:extLst>
          </p:nvPr>
        </p:nvGraphicFramePr>
        <p:xfrm>
          <a:off x="2939005" y="2814730"/>
          <a:ext cx="2995811" cy="22081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7" name="Chart 6">
            <a:extLst>
              <a:ext uri="{FF2B5EF4-FFF2-40B4-BE49-F238E27FC236}">
                <a16:creationId xmlns:a16="http://schemas.microsoft.com/office/drawing/2014/main" id="{B473F6AF-7417-3121-0563-8D6E7E9D9CB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0518695"/>
              </p:ext>
            </p:extLst>
          </p:nvPr>
        </p:nvGraphicFramePr>
        <p:xfrm>
          <a:off x="277537" y="2806521"/>
          <a:ext cx="2880320" cy="22288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9" name="Chart 9">
            <a:extLst>
              <a:ext uri="{FF2B5EF4-FFF2-40B4-BE49-F238E27FC236}">
                <a16:creationId xmlns:a16="http://schemas.microsoft.com/office/drawing/2014/main" id="{6F9ECE13-CD31-BA17-3C48-7E49711DB8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2644960"/>
              </p:ext>
            </p:extLst>
          </p:nvPr>
        </p:nvGraphicFramePr>
        <p:xfrm>
          <a:off x="5750145" y="2802202"/>
          <a:ext cx="3483773" cy="22081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351101171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80F5AD-C464-0A8A-CD06-13FC4622F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67D589-F0B4-193F-34ED-35F0D0A8A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Ar-</a:t>
            </a:r>
            <a:r>
              <a:rPr lang="tr-TR" sz="2400" b="1" i="1" err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Ge</a:t>
            </a:r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 Liderleri Forumu Anket Sonuçları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25C9FB44-4FF2-8304-8564-54B158F511EE}"/>
              </a:ext>
            </a:extLst>
          </p:cNvPr>
          <p:cNvSpPr txBox="1">
            <a:spLocks/>
          </p:cNvSpPr>
          <p:nvPr/>
        </p:nvSpPr>
        <p:spPr>
          <a:xfrm>
            <a:off x="304002" y="699364"/>
            <a:ext cx="8839998" cy="459433"/>
          </a:xfrm>
        </p:spPr>
        <p:txBody>
          <a:bodyPr>
            <a:normAutofit fontScale="92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Ar-</a:t>
            </a:r>
            <a:r>
              <a:rPr lang="tr-TR" sz="2400" b="1" i="1" kern="0" err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Ge</a:t>
            </a:r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 / Tasarım Merkezlerinde Yürütülen Projelerin Ticarileşme Oranları</a:t>
            </a:r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7CBCB494-E895-D3F2-6450-62C8273348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1367894"/>
              </p:ext>
            </p:extLst>
          </p:nvPr>
        </p:nvGraphicFramePr>
        <p:xfrm>
          <a:off x="1043608" y="1200150"/>
          <a:ext cx="6480720" cy="317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1">
            <a:extLst>
              <a:ext uri="{FF2B5EF4-FFF2-40B4-BE49-F238E27FC236}">
                <a16:creationId xmlns:a16="http://schemas.microsoft.com/office/drawing/2014/main" id="{FBAEDCBD-5BD3-0027-320D-23BD72730CC4}"/>
              </a:ext>
            </a:extLst>
          </p:cNvPr>
          <p:cNvSpPr txBox="1"/>
          <p:nvPr/>
        </p:nvSpPr>
        <p:spPr>
          <a:xfrm>
            <a:off x="467544" y="4338205"/>
            <a:ext cx="4320480" cy="459433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err="1">
                <a:latin typeface="Calibri" panose="020F0502020204030204" pitchFamily="34" charset="0"/>
                <a:cs typeface="Calibri" panose="020F0502020204030204" pitchFamily="34" charset="0"/>
              </a:rPr>
              <a:t>Ankete</a:t>
            </a:r>
            <a:r>
              <a:rPr lang="en-US" sz="16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err="1">
                <a:latin typeface="Calibri" panose="020F0502020204030204" pitchFamily="34" charset="0"/>
                <a:cs typeface="Calibri" panose="020F0502020204030204" pitchFamily="34" charset="0"/>
              </a:rPr>
              <a:t>katılan</a:t>
            </a:r>
            <a:r>
              <a:rPr lang="en-US" sz="16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err="1">
                <a:latin typeface="Calibri" panose="020F0502020204030204" pitchFamily="34" charset="0"/>
                <a:cs typeface="Calibri" panose="020F0502020204030204" pitchFamily="34" charset="0"/>
              </a:rPr>
              <a:t>şirketlerin</a:t>
            </a:r>
            <a:r>
              <a:rPr lang="en-US" sz="16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err="1">
                <a:latin typeface="Calibri" panose="020F0502020204030204" pitchFamily="34" charset="0"/>
                <a:cs typeface="Calibri" panose="020F0502020204030204" pitchFamily="34" charset="0"/>
              </a:rPr>
              <a:t>yarısı</a:t>
            </a:r>
            <a:r>
              <a:rPr lang="en-US" sz="160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err="1">
                <a:latin typeface="Calibri" panose="020F0502020204030204" pitchFamily="34" charset="0"/>
                <a:cs typeface="Calibri" panose="020F0502020204030204" pitchFamily="34" charset="0"/>
              </a:rPr>
              <a:t>proje</a:t>
            </a:r>
            <a:r>
              <a:rPr lang="en-US" sz="16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err="1">
                <a:latin typeface="Calibri" panose="020F0502020204030204" pitchFamily="34" charset="0"/>
                <a:cs typeface="Calibri" panose="020F0502020204030204" pitchFamily="34" charset="0"/>
              </a:rPr>
              <a:t>sonuçlarının</a:t>
            </a:r>
            <a:r>
              <a:rPr lang="en-US" sz="1600">
                <a:latin typeface="Calibri" panose="020F0502020204030204" pitchFamily="34" charset="0"/>
                <a:cs typeface="Calibri" panose="020F0502020204030204" pitchFamily="34" charset="0"/>
              </a:rPr>
              <a:t> %50sinden </a:t>
            </a:r>
            <a:r>
              <a:rPr lang="en-US" sz="1600" err="1">
                <a:latin typeface="Calibri" panose="020F0502020204030204" pitchFamily="34" charset="0"/>
                <a:cs typeface="Calibri" panose="020F0502020204030204" pitchFamily="34" charset="0"/>
              </a:rPr>
              <a:t>fazlasını</a:t>
            </a:r>
            <a:r>
              <a:rPr lang="en-US" sz="16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err="1">
                <a:latin typeface="Calibri" panose="020F0502020204030204" pitchFamily="34" charset="0"/>
                <a:cs typeface="Calibri" panose="020F0502020204030204" pitchFamily="34" charset="0"/>
              </a:rPr>
              <a:t>ticari</a:t>
            </a:r>
            <a:r>
              <a:rPr lang="en-US" sz="16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err="1">
                <a:latin typeface="Calibri" panose="020F0502020204030204" pitchFamily="34" charset="0"/>
                <a:cs typeface="Calibri" panose="020F0502020204030204" pitchFamily="34" charset="0"/>
              </a:rPr>
              <a:t>adımlara</a:t>
            </a:r>
            <a:r>
              <a:rPr lang="en-US" sz="16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err="1">
                <a:latin typeface="Calibri" panose="020F0502020204030204" pitchFamily="34" charset="0"/>
                <a:cs typeface="Calibri" panose="020F0502020204030204" pitchFamily="34" charset="0"/>
              </a:rPr>
              <a:t>aktarabiliyorlar</a:t>
            </a:r>
            <a:r>
              <a:rPr lang="en-US" sz="1600" kern="120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974678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E6663C-3070-4CD3-6C37-7DD42231F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1B27CDA-09A7-2CEA-7861-7185B2723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Ar-</a:t>
            </a:r>
            <a:r>
              <a:rPr lang="tr-TR" sz="2400" b="1" i="1" err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Ge</a:t>
            </a:r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 Liderleri Forumu Anket Sonuçları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F54B3B3-F78B-3AE2-BCFC-DCCAA57A9810}"/>
              </a:ext>
            </a:extLst>
          </p:cNvPr>
          <p:cNvSpPr txBox="1">
            <a:spLocks/>
          </p:cNvSpPr>
          <p:nvPr/>
        </p:nvSpPr>
        <p:spPr>
          <a:xfrm>
            <a:off x="304002" y="699364"/>
            <a:ext cx="7886700" cy="459433"/>
          </a:xfr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Ar-</a:t>
            </a:r>
            <a:r>
              <a:rPr lang="tr-TR" sz="2400" b="1" i="1" kern="0" err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Ge</a:t>
            </a:r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 Merkezi Süreçleri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DB8453-E82E-0EC4-F346-85D43376E827}"/>
              </a:ext>
            </a:extLst>
          </p:cNvPr>
          <p:cNvSpPr txBox="1"/>
          <p:nvPr/>
        </p:nvSpPr>
        <p:spPr>
          <a:xfrm>
            <a:off x="539552" y="4305636"/>
            <a:ext cx="83495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Dışarıda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geçirilen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zaman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raporlamaları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Komisyon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kararlarındaki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ödevler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Portala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ilişkin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adımlarda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iyileştirme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beklentisi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bulunuyor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D7DB3B5D-3F28-A073-4E80-99AE9396CD1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8300494"/>
              </p:ext>
            </p:extLst>
          </p:nvPr>
        </p:nvGraphicFramePr>
        <p:xfrm>
          <a:off x="2051720" y="132476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558222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075D22-9056-B277-C93E-FD14D99050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C1D99B1-BD0B-F2A3-A16D-E13E1D636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Ar-</a:t>
            </a:r>
            <a:r>
              <a:rPr lang="tr-TR" sz="2400" b="1" i="1" err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Ge</a:t>
            </a:r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 Liderleri Forumu Anket Sonuçları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A26EB13-EA68-D640-E598-84F64F2D965E}"/>
              </a:ext>
            </a:extLst>
          </p:cNvPr>
          <p:cNvSpPr txBox="1">
            <a:spLocks/>
          </p:cNvSpPr>
          <p:nvPr/>
        </p:nvSpPr>
        <p:spPr>
          <a:xfrm>
            <a:off x="304002" y="699364"/>
            <a:ext cx="7886700" cy="459433"/>
          </a:xfr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Uluslararası Fon ve Proje Başvuruları</a:t>
            </a:r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941A3859-0596-BA8E-AF05-51ACDCB9935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1720693"/>
              </p:ext>
            </p:extLst>
          </p:nvPr>
        </p:nvGraphicFramePr>
        <p:xfrm>
          <a:off x="827584" y="1203598"/>
          <a:ext cx="6984776" cy="2955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36C0656-26CE-0333-884D-495DB679E100}"/>
              </a:ext>
            </a:extLst>
          </p:cNvPr>
          <p:cNvSpPr txBox="1"/>
          <p:nvPr/>
        </p:nvSpPr>
        <p:spPr>
          <a:xfrm>
            <a:off x="817023" y="4204175"/>
            <a:ext cx="68997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Ankete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yanıt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veren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firmaların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%45’i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bugüne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kadar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uluslararası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fonlara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ilişkin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bir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proje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başvurusu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yapmamıştır</a:t>
            </a: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36545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97D9AB-736C-676E-576B-440DB49BA5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F4CB5E9B-265B-9CE1-11CC-654FB1887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Ar-</a:t>
            </a:r>
            <a:r>
              <a:rPr lang="tr-TR" sz="2400" b="1" i="1" err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Ge</a:t>
            </a:r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 Liderleri Forumu Anket Sonuçları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2B6C9A6-A108-D295-44B6-AF88A8BA88F0}"/>
              </a:ext>
            </a:extLst>
          </p:cNvPr>
          <p:cNvSpPr txBox="1">
            <a:spLocks/>
          </p:cNvSpPr>
          <p:nvPr/>
        </p:nvSpPr>
        <p:spPr>
          <a:xfrm>
            <a:off x="304002" y="699364"/>
            <a:ext cx="8839998" cy="459433"/>
          </a:xfr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AB Fonlarına Erişim Sürecinde Firmaların Karşılaştığı Zorluklar</a:t>
            </a:r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1413EA2C-125A-B8B8-01AF-46B0C3839CB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1667260"/>
              </p:ext>
            </p:extLst>
          </p:nvPr>
        </p:nvGraphicFramePr>
        <p:xfrm>
          <a:off x="755576" y="1200150"/>
          <a:ext cx="7454652" cy="32439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717389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0EDAAD-A46A-D2D5-B987-D068AB8CD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FDACC15F-A5F6-1F0A-7ED7-ACCCE6BEC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Ar-</a:t>
            </a:r>
            <a:r>
              <a:rPr lang="tr-TR" sz="2400" b="1" i="1" err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Ge</a:t>
            </a:r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 Liderleri Forumu Anket Sonuçları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D5AA4CB-25A3-B112-134D-1E60AFDDF67A}"/>
              </a:ext>
            </a:extLst>
          </p:cNvPr>
          <p:cNvSpPr txBox="1">
            <a:spLocks/>
          </p:cNvSpPr>
          <p:nvPr/>
        </p:nvSpPr>
        <p:spPr>
          <a:xfrm>
            <a:off x="304002" y="699364"/>
            <a:ext cx="8839998" cy="459433"/>
          </a:xfr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Ulusal Fonlar</a:t>
            </a:r>
          </a:p>
        </p:txBody>
      </p:sp>
      <p:sp>
        <p:nvSpPr>
          <p:cNvPr id="10" name="Metin kutusu 9">
            <a:extLst>
              <a:ext uri="{FF2B5EF4-FFF2-40B4-BE49-F238E27FC236}">
                <a16:creationId xmlns:a16="http://schemas.microsoft.com/office/drawing/2014/main" id="{8CFB3274-A53D-2BBB-4587-11E60F7733EA}"/>
              </a:ext>
            </a:extLst>
          </p:cNvPr>
          <p:cNvSpPr txBox="1"/>
          <p:nvPr/>
        </p:nvSpPr>
        <p:spPr>
          <a:xfrm>
            <a:off x="1979712" y="1604403"/>
            <a:ext cx="259228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03195">
              <a:spcAft>
                <a:spcPts val="600"/>
              </a:spcAft>
              <a:buClr>
                <a:schemeClr val="dk2"/>
              </a:buClr>
              <a:buSzPts val="1200"/>
            </a:pPr>
            <a:r>
              <a:rPr lang="en-US" sz="2000" b="0" i="0" u="none" strike="noStrike" kern="0" cap="none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Yan</a:t>
            </a:r>
            <a:r>
              <a:rPr lang="tr-TR" sz="2000" b="0" i="0" u="none" strike="noStrike" kern="0" cap="none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ı</a:t>
            </a:r>
            <a:r>
              <a:rPr lang="en-US" sz="2000" b="0" i="0" u="none" strike="noStrike" kern="0" cap="none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t</a:t>
            </a:r>
            <a:r>
              <a:rPr lang="tr-TR" sz="2000" b="0" i="0" u="none" strike="noStrike" kern="0" cap="none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 veren şirketten</a:t>
            </a:r>
            <a:endParaRPr lang="en-US" sz="2000" b="0" i="0" u="none" strike="noStrike" kern="0" cap="none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</p:txBody>
      </p:sp>
      <p:pic>
        <p:nvPicPr>
          <p:cNvPr id="12" name="Grafik 11" descr="Rozet 1 düz dolguyla">
            <a:extLst>
              <a:ext uri="{FF2B5EF4-FFF2-40B4-BE49-F238E27FC236}">
                <a16:creationId xmlns:a16="http://schemas.microsoft.com/office/drawing/2014/main" id="{512DE1B7-6EE9-FF0D-A622-96E134A08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69768" y="1347258"/>
            <a:ext cx="914400" cy="914400"/>
          </a:xfrm>
          <a:prstGeom prst="rect">
            <a:avLst/>
          </a:prstGeom>
        </p:spPr>
      </p:pic>
      <p:pic>
        <p:nvPicPr>
          <p:cNvPr id="14" name="Grafik 13" descr="Rozet 3 düz dolguyla">
            <a:extLst>
              <a:ext uri="{FF2B5EF4-FFF2-40B4-BE49-F238E27FC236}">
                <a16:creationId xmlns:a16="http://schemas.microsoft.com/office/drawing/2014/main" id="{DF8B70A3-E522-89DD-0A8F-625F475312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27984" y="1347614"/>
            <a:ext cx="914400" cy="914400"/>
          </a:xfrm>
          <a:prstGeom prst="rect">
            <a:avLst/>
          </a:prstGeom>
        </p:spPr>
      </p:pic>
      <p:sp>
        <p:nvSpPr>
          <p:cNvPr id="15" name="Metin kutusu 14">
            <a:extLst>
              <a:ext uri="{FF2B5EF4-FFF2-40B4-BE49-F238E27FC236}">
                <a16:creationId xmlns:a16="http://schemas.microsoft.com/office/drawing/2014/main" id="{6A0B47CB-C169-71B1-0EE0-D7E6AB1C02CF}"/>
              </a:ext>
            </a:extLst>
          </p:cNvPr>
          <p:cNvSpPr txBox="1"/>
          <p:nvPr/>
        </p:nvSpPr>
        <p:spPr>
          <a:xfrm>
            <a:off x="5868144" y="1610505"/>
            <a:ext cx="327585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03195">
              <a:spcAft>
                <a:spcPts val="600"/>
              </a:spcAft>
              <a:buClr>
                <a:schemeClr val="dk2"/>
              </a:buClr>
              <a:buSzPts val="1200"/>
            </a:pPr>
            <a:r>
              <a:rPr lang="tr-TR" sz="2000" ker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tanesi </a:t>
            </a:r>
            <a:r>
              <a:rPr lang="en-US" sz="2000"/>
              <a:t>son </a:t>
            </a:r>
            <a:r>
              <a:rPr lang="en-US" sz="2000" err="1"/>
              <a:t>bir</a:t>
            </a:r>
            <a:r>
              <a:rPr lang="en-US" sz="2000"/>
              <a:t> </a:t>
            </a:r>
            <a:r>
              <a:rPr lang="en-US" sz="2000" err="1"/>
              <a:t>yıl</a:t>
            </a:r>
            <a:r>
              <a:rPr lang="en-US" sz="2000"/>
              <a:t> </a:t>
            </a:r>
            <a:r>
              <a:rPr lang="en-US" sz="2000" err="1"/>
              <a:t>içinde</a:t>
            </a:r>
            <a:endParaRPr lang="en-US" sz="2000" b="0" i="0" u="none" strike="noStrike" kern="0" cap="none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</p:txBody>
      </p:sp>
      <p:sp>
        <p:nvSpPr>
          <p:cNvPr id="17" name="Metin kutusu 16">
            <a:extLst>
              <a:ext uri="{FF2B5EF4-FFF2-40B4-BE49-F238E27FC236}">
                <a16:creationId xmlns:a16="http://schemas.microsoft.com/office/drawing/2014/main" id="{8D72F67D-A710-F6A9-D8ED-E138BF2C0F95}"/>
              </a:ext>
            </a:extLst>
          </p:cNvPr>
          <p:cNvSpPr txBox="1"/>
          <p:nvPr/>
        </p:nvSpPr>
        <p:spPr>
          <a:xfrm>
            <a:off x="597768" y="2261302"/>
            <a:ext cx="64225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ulusal</a:t>
            </a:r>
            <a:r>
              <a:rPr lang="en-US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fonlardan</a:t>
            </a:r>
            <a:r>
              <a:rPr lang="en-US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yararlanmadığını</a:t>
            </a:r>
            <a:r>
              <a:rPr lang="en-US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belirtmiştir</a:t>
            </a:r>
            <a:r>
              <a:rPr lang="en-US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18" name="Metin kutusu 17">
            <a:extLst>
              <a:ext uri="{FF2B5EF4-FFF2-40B4-BE49-F238E27FC236}">
                <a16:creationId xmlns:a16="http://schemas.microsoft.com/office/drawing/2014/main" id="{BE3F207C-4D78-7300-D8D5-F716A447975E}"/>
              </a:ext>
            </a:extLst>
          </p:cNvPr>
          <p:cNvSpPr txBox="1"/>
          <p:nvPr/>
        </p:nvSpPr>
        <p:spPr>
          <a:xfrm>
            <a:off x="288132" y="3282647"/>
            <a:ext cx="113042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03195">
              <a:spcAft>
                <a:spcPts val="600"/>
              </a:spcAft>
              <a:buClr>
                <a:schemeClr val="dk2"/>
              </a:buClr>
              <a:buSzPts val="1200"/>
            </a:pPr>
            <a:r>
              <a:rPr lang="tr-TR" sz="2000" b="0" i="0" u="none" strike="noStrike" kern="0" cap="none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Diğer </a:t>
            </a:r>
            <a:endParaRPr lang="en-US" sz="2000" b="0" i="0" u="none" strike="noStrike" kern="0" cap="none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</p:txBody>
      </p:sp>
      <p:pic>
        <p:nvPicPr>
          <p:cNvPr id="20" name="Grafik 19" descr="Rozet 8 düz dolguyla">
            <a:extLst>
              <a:ext uri="{FF2B5EF4-FFF2-40B4-BE49-F238E27FC236}">
                <a16:creationId xmlns:a16="http://schemas.microsoft.com/office/drawing/2014/main" id="{F30DEB2E-BF0B-332C-B002-58F16CB23E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857400" y="3025502"/>
            <a:ext cx="914400" cy="914400"/>
          </a:xfrm>
          <a:prstGeom prst="rect">
            <a:avLst/>
          </a:prstGeom>
        </p:spPr>
      </p:pic>
      <p:pic>
        <p:nvPicPr>
          <p:cNvPr id="22" name="Grafik 21" descr="Rozet 4 düz dolguyla">
            <a:extLst>
              <a:ext uri="{FF2B5EF4-FFF2-40B4-BE49-F238E27FC236}">
                <a16:creationId xmlns:a16="http://schemas.microsoft.com/office/drawing/2014/main" id="{D295F8EB-231C-4FDF-E2B5-6399ED0035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37320" y="3025502"/>
            <a:ext cx="914400" cy="914400"/>
          </a:xfrm>
          <a:prstGeom prst="rect">
            <a:avLst/>
          </a:prstGeom>
        </p:spPr>
      </p:pic>
      <p:sp>
        <p:nvSpPr>
          <p:cNvPr id="23" name="Metin kutusu 22">
            <a:extLst>
              <a:ext uri="{FF2B5EF4-FFF2-40B4-BE49-F238E27FC236}">
                <a16:creationId xmlns:a16="http://schemas.microsoft.com/office/drawing/2014/main" id="{D43DF53D-89B5-408F-7FB6-3AF71F9276AE}"/>
              </a:ext>
            </a:extLst>
          </p:cNvPr>
          <p:cNvSpPr txBox="1"/>
          <p:nvPr/>
        </p:nvSpPr>
        <p:spPr>
          <a:xfrm>
            <a:off x="2458616" y="3282647"/>
            <a:ext cx="68190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03195">
              <a:spcAft>
                <a:spcPts val="600"/>
              </a:spcAft>
              <a:buClr>
                <a:schemeClr val="dk2"/>
              </a:buClr>
              <a:buSzPts val="1200"/>
            </a:pPr>
            <a:r>
              <a:rPr lang="tr-TR" sz="2000" ker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ş</a:t>
            </a:r>
            <a:r>
              <a:rPr lang="tr-TR" sz="2000" b="0" i="0" u="none" strike="noStrike" kern="0" cap="none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irket, en yoğun </a:t>
            </a:r>
            <a:r>
              <a:rPr lang="tr-TR" sz="2000" b="1" i="0" u="none" strike="noStrike" kern="0" cap="none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TÜBİTAK </a:t>
            </a:r>
            <a:r>
              <a:rPr lang="tr-TR" sz="2000" b="0" i="0" u="none" strike="noStrike" kern="0" cap="none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ve </a:t>
            </a:r>
            <a:r>
              <a:rPr lang="tr-TR" sz="2000" b="1" i="0" u="none" strike="noStrike" kern="0" cap="none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diğer bakanlık desteklerine </a:t>
            </a:r>
            <a:r>
              <a:rPr lang="tr-TR" sz="2000" i="0" u="none" strike="noStrike" kern="0" cap="none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başvurmuştur.</a:t>
            </a:r>
            <a:endParaRPr lang="en-US" sz="2000" i="0" u="none" strike="noStrike" kern="0" cap="none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</p:txBody>
      </p:sp>
      <p:pic>
        <p:nvPicPr>
          <p:cNvPr id="2" name="Grafik 19" descr="Rozet 8 düz dolguyla">
            <a:extLst>
              <a:ext uri="{FF2B5EF4-FFF2-40B4-BE49-F238E27FC236}">
                <a16:creationId xmlns:a16="http://schemas.microsoft.com/office/drawing/2014/main" id="{523B6004-D162-72B8-2949-30B9975CD2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39552" y="1347258"/>
            <a:ext cx="914400" cy="914400"/>
          </a:xfrm>
          <a:prstGeom prst="rect">
            <a:avLst/>
          </a:prstGeom>
        </p:spPr>
      </p:pic>
      <p:pic>
        <p:nvPicPr>
          <p:cNvPr id="3" name="Grafik 13" descr="Rozet 3 düz dolguyla">
            <a:extLst>
              <a:ext uri="{FF2B5EF4-FFF2-40B4-BE49-F238E27FC236}">
                <a16:creationId xmlns:a16="http://schemas.microsoft.com/office/drawing/2014/main" id="{07DA9583-ECE3-C0C4-A5E1-A2023373DC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59632" y="1343285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3196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F6D529-B2DA-0DBF-D007-8688144D6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ACD79B3B-8ACC-622A-C0D8-EDC121250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Mentimeter Sonuçları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AC7E8A-B996-1D13-2ED7-8D5CCEE48036}"/>
              </a:ext>
            </a:extLst>
          </p:cNvPr>
          <p:cNvSpPr txBox="1">
            <a:spLocks/>
          </p:cNvSpPr>
          <p:nvPr/>
        </p:nvSpPr>
        <p:spPr>
          <a:xfrm>
            <a:off x="304002" y="699364"/>
            <a:ext cx="8839998" cy="459433"/>
          </a:xfr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İşbirliği Yapılan Kuruluşlar</a:t>
            </a:r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6256251F-DAD2-91FE-75E2-54B277CAF0A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3219836"/>
              </p:ext>
            </p:extLst>
          </p:nvPr>
        </p:nvGraphicFramePr>
        <p:xfrm>
          <a:off x="607937" y="134725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ubtitle 2">
            <a:extLst>
              <a:ext uri="{FF2B5EF4-FFF2-40B4-BE49-F238E27FC236}">
                <a16:creationId xmlns:a16="http://schemas.microsoft.com/office/drawing/2014/main" id="{63341952-525F-3CDD-5E87-12EA21EBC410}"/>
              </a:ext>
            </a:extLst>
          </p:cNvPr>
          <p:cNvSpPr txBox="1">
            <a:spLocks/>
          </p:cNvSpPr>
          <p:nvPr/>
        </p:nvSpPr>
        <p:spPr>
          <a:xfrm>
            <a:off x="5179937" y="1653034"/>
            <a:ext cx="3636912" cy="26257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 sz="18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Clr>
                <a:schemeClr val="dk2"/>
              </a:buClr>
              <a:buSzPts val="1400"/>
              <a:buFont typeface="Montserrat"/>
              <a:buChar char="■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eaLnBrk="1" fontAlgn="auto" hangingPunct="1">
              <a:buClrTx/>
              <a:buAutoNum type="arabicPeriod"/>
            </a:pPr>
            <a:r>
              <a:rPr kumimoji="0" lang="en-US" sz="1400" b="0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İşbirliklerinde</a:t>
            </a: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ilk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tercih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:</a:t>
            </a: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YURTİÇİNDEKİ ÜNİVERSİTE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ve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AKADEMİSYENLER</a:t>
            </a:r>
            <a:endParaRPr lang="tr-TR"/>
          </a:p>
          <a:p>
            <a:pPr eaLnBrk="1" fontAlgn="auto" hangingPunct="1">
              <a:buClrTx/>
              <a:buAutoNum type="arabicPeriod"/>
            </a:pPr>
            <a:endParaRPr lang="en-US" sz="1400" kern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eaLnBrk="1" fontAlgn="auto" hangingPunct="1">
              <a:buClrTx/>
              <a:buAutoNum type="arabicPeriod"/>
            </a:pP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Ürün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geliştirme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faaliyetlerinde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: TEST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ve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TASARIM MERKEZLERİ</a:t>
            </a:r>
            <a:endParaRPr lang="en-US" sz="1400"/>
          </a:p>
          <a:p>
            <a:pPr eaLnBrk="1" fontAlgn="auto" hangingPunct="1">
              <a:buClrTx/>
              <a:buAutoNum type="arabicPeriod"/>
            </a:pPr>
            <a:endParaRPr lang="en-US" sz="1400" kern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eaLnBrk="1" fontAlgn="auto" hangingPunct="1">
              <a:buClrTx/>
              <a:buAutoNum type="arabicPeriod"/>
            </a:pP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YURTDIŞI ARAŞTIRMA KURUMLARI , AKADEMİSYEN ve YURTİÇİNDE KURULU DİĞER MERKEZLER </a:t>
            </a:r>
            <a:endParaRPr lang="en-US" sz="1400" kern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025895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836A8-6612-E031-0049-B395BDA642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B7EA82CC-87F5-2E29-D3BD-FABFF3BDE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Ar-</a:t>
            </a:r>
            <a:r>
              <a:rPr lang="tr-TR" sz="2400" b="1" i="1" err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Ge</a:t>
            </a:r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 Liderleri Forumu Anket Sonuçları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25E34AE-E2DF-64C0-922E-C4135EAB545C}"/>
              </a:ext>
            </a:extLst>
          </p:cNvPr>
          <p:cNvSpPr txBox="1">
            <a:spLocks/>
          </p:cNvSpPr>
          <p:nvPr/>
        </p:nvSpPr>
        <p:spPr>
          <a:xfrm>
            <a:off x="304002" y="699364"/>
            <a:ext cx="8839998" cy="459433"/>
          </a:xfr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İşbirliği Yapılan Projelerde Yaşanan Sorunlar</a:t>
            </a:r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576FC123-B385-D848-7326-754A8E68493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1664821"/>
              </p:ext>
            </p:extLst>
          </p:nvPr>
        </p:nvGraphicFramePr>
        <p:xfrm>
          <a:off x="1546955" y="1448408"/>
          <a:ext cx="6015051" cy="317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0476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69EAFB-3FDA-FDC1-56A7-81C764AED8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A2B38753-6533-2D6D-B082-DA4A9A30A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 err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Mentimeter</a:t>
            </a:r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 Sonuçları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B518A0-1BF4-22D9-10AE-E56407283480}"/>
              </a:ext>
            </a:extLst>
          </p:cNvPr>
          <p:cNvSpPr txBox="1">
            <a:spLocks/>
          </p:cNvSpPr>
          <p:nvPr/>
        </p:nvSpPr>
        <p:spPr>
          <a:xfrm>
            <a:off x="304002" y="699364"/>
            <a:ext cx="8839998" cy="459433"/>
          </a:xfr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Teknoloji Girişimleri ile İşbirliği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AECA4075-2698-A9DA-0946-1871042EAA8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35452344"/>
              </p:ext>
            </p:extLst>
          </p:nvPr>
        </p:nvGraphicFramePr>
        <p:xfrm>
          <a:off x="322757" y="1527056"/>
          <a:ext cx="2757642" cy="19717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F3849AAD-96DA-DE9F-11A6-63DE9D2AA5E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054624"/>
              </p:ext>
            </p:extLst>
          </p:nvPr>
        </p:nvGraphicFramePr>
        <p:xfrm>
          <a:off x="5817587" y="1532752"/>
          <a:ext cx="3150096" cy="22167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FAD8211A-F096-CE6B-990F-B726C6469E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2598319"/>
              </p:ext>
            </p:extLst>
          </p:nvPr>
        </p:nvGraphicFramePr>
        <p:xfrm>
          <a:off x="2699792" y="1532753"/>
          <a:ext cx="3599271" cy="19729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Subtitle 2">
            <a:extLst>
              <a:ext uri="{FF2B5EF4-FFF2-40B4-BE49-F238E27FC236}">
                <a16:creationId xmlns:a16="http://schemas.microsoft.com/office/drawing/2014/main" id="{159BCF5F-523A-F00D-5276-B3B2881FE7DA}"/>
              </a:ext>
            </a:extLst>
          </p:cNvPr>
          <p:cNvSpPr txBox="1">
            <a:spLocks/>
          </p:cNvSpPr>
          <p:nvPr/>
        </p:nvSpPr>
        <p:spPr>
          <a:xfrm>
            <a:off x="322985" y="3717319"/>
            <a:ext cx="8651618" cy="10373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 sz="18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Clr>
                <a:schemeClr val="dk2"/>
              </a:buClr>
              <a:buSzPts val="1400"/>
              <a:buFont typeface="Montserrat"/>
              <a:buChar char="■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eaLnBrk="1" fontAlgn="auto" hangingPunct="1">
              <a:buClrTx/>
            </a:pPr>
            <a:endParaRPr lang="en-US" sz="1400" kern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eaLnBrk="1" fontAlgn="auto" hangingPunct="1">
              <a:buClrTx/>
            </a:pP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Ar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-Ge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ve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inovasyon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çalışmalarını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hızlandıracak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çözümler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için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teknoloji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girişimleri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ile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 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Ar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-Ge /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Tasarım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Merkezlerinin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 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çalışma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tecrübesi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sınırlıdır</a:t>
            </a:r>
            <a:r>
              <a:rPr lang="en-US" sz="14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pPr eaLnBrk="1" fontAlgn="auto" hangingPunct="1">
              <a:buClrTx/>
            </a:pPr>
            <a:r>
              <a:rPr lang="en-US" sz="1400" kern="0" err="1">
                <a:latin typeface="Calibri"/>
                <a:ea typeface="Calibri"/>
                <a:cs typeface="Calibri"/>
              </a:rPr>
              <a:t>Girişimleri</a:t>
            </a:r>
            <a:r>
              <a:rPr lang="en-US" sz="1400" kern="0"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latin typeface="Calibri"/>
                <a:ea typeface="Calibri"/>
                <a:cs typeface="Calibri"/>
              </a:rPr>
              <a:t>izleme</a:t>
            </a:r>
            <a:r>
              <a:rPr lang="en-US" sz="1400" kern="0">
                <a:latin typeface="Calibri"/>
                <a:ea typeface="Calibri"/>
                <a:cs typeface="Calibri"/>
              </a:rPr>
              <a:t> - </a:t>
            </a:r>
            <a:r>
              <a:rPr lang="en-US" sz="1400" kern="0" err="1">
                <a:latin typeface="Calibri"/>
                <a:ea typeface="Calibri"/>
                <a:cs typeface="Calibri"/>
              </a:rPr>
              <a:t>değerlendirme</a:t>
            </a:r>
            <a:r>
              <a:rPr lang="en-US" sz="1400" kern="0">
                <a:latin typeface="Calibri"/>
                <a:ea typeface="Calibri"/>
                <a:cs typeface="Calibri"/>
              </a:rPr>
              <a:t> - </a:t>
            </a:r>
            <a:r>
              <a:rPr lang="en-US" sz="1400" kern="0" err="1">
                <a:latin typeface="Calibri"/>
                <a:ea typeface="Calibri"/>
                <a:cs typeface="Calibri"/>
              </a:rPr>
              <a:t>birlikte</a:t>
            </a:r>
            <a:r>
              <a:rPr lang="en-US" sz="1400" kern="0"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latin typeface="Calibri"/>
                <a:ea typeface="Calibri"/>
                <a:cs typeface="Calibri"/>
              </a:rPr>
              <a:t>çalışma</a:t>
            </a:r>
            <a:r>
              <a:rPr lang="en-US" sz="1400" kern="0"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latin typeface="Calibri"/>
                <a:ea typeface="Calibri"/>
                <a:cs typeface="Calibri"/>
              </a:rPr>
              <a:t>konularında</a:t>
            </a:r>
            <a:r>
              <a:rPr lang="en-US" sz="1400" kern="0"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latin typeface="Calibri"/>
                <a:ea typeface="Calibri"/>
                <a:cs typeface="Calibri"/>
              </a:rPr>
              <a:t>çözümlere</a:t>
            </a:r>
            <a:r>
              <a:rPr lang="en-US" sz="1400" kern="0"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latin typeface="Calibri"/>
                <a:ea typeface="Calibri"/>
                <a:cs typeface="Calibri"/>
              </a:rPr>
              <a:t>ihtiyaç</a:t>
            </a:r>
            <a:r>
              <a:rPr lang="en-US" sz="1400" kern="0">
                <a:latin typeface="Calibri"/>
                <a:ea typeface="Calibri"/>
                <a:cs typeface="Calibri"/>
              </a:rPr>
              <a:t> </a:t>
            </a:r>
            <a:r>
              <a:rPr lang="en-US" sz="1400" kern="0" err="1">
                <a:latin typeface="Calibri"/>
                <a:ea typeface="Calibri"/>
                <a:cs typeface="Calibri"/>
              </a:rPr>
              <a:t>vardır</a:t>
            </a:r>
            <a:r>
              <a:rPr lang="en-US" sz="1400" kern="0">
                <a:latin typeface="Calibri"/>
                <a:ea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06653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47FCD9-35D3-8BD7-E31D-929F32AB9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296D8D88-0284-85BC-B1DA-EF5FF5529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Ar-</a:t>
            </a:r>
            <a:r>
              <a:rPr lang="tr-TR" sz="2400" b="1" i="1" err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Ge</a:t>
            </a:r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 Liderleri Forumu Anket Sonuçları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8159A4B-0967-A606-9EE6-9913BFDF2CBA}"/>
              </a:ext>
            </a:extLst>
          </p:cNvPr>
          <p:cNvSpPr txBox="1">
            <a:spLocks/>
          </p:cNvSpPr>
          <p:nvPr/>
        </p:nvSpPr>
        <p:spPr>
          <a:xfrm>
            <a:off x="304002" y="699364"/>
            <a:ext cx="8839998" cy="459433"/>
          </a:xfr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Yetenek Yönetimi</a:t>
            </a:r>
          </a:p>
        </p:txBody>
      </p:sp>
      <p:pic>
        <p:nvPicPr>
          <p:cNvPr id="3" name="Resim 2" descr="metin, ekran görüntüsü, çizgi, sayı, numara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987A1688-A2E6-046E-B33E-BC99BB49CB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7211" y="1158762"/>
            <a:ext cx="6029578" cy="3721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9987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7EBE7C-B6E4-6A51-0B74-B428FC63F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CC6A640-6823-1F14-6B2F-FBE391E85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 err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Mentimeter</a:t>
            </a:r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 Sonuçları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A65823-F318-76B9-81FB-73AE1D739A8E}"/>
              </a:ext>
            </a:extLst>
          </p:cNvPr>
          <p:cNvSpPr txBox="1">
            <a:spLocks/>
          </p:cNvSpPr>
          <p:nvPr/>
        </p:nvSpPr>
        <p:spPr>
          <a:xfrm>
            <a:off x="304002" y="699364"/>
            <a:ext cx="8839998" cy="459433"/>
          </a:xfr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+mj-lt"/>
                <a:ea typeface="+mj-ea"/>
                <a:cs typeface="+mj-cs"/>
                <a:sym typeface="Gill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5pPr>
            <a:lvl6pPr marL="286984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6pPr>
            <a:lvl7pPr marL="573969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7pPr>
            <a:lvl8pPr marL="860953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8pPr>
            <a:lvl9pPr marL="1147938" algn="ctr" rtl="0" fontAlgn="base">
              <a:spcBef>
                <a:spcPct val="0"/>
              </a:spcBef>
              <a:spcAft>
                <a:spcPct val="0"/>
              </a:spcAft>
              <a:defRPr sz="5300">
                <a:solidFill>
                  <a:schemeClr val="tx1"/>
                </a:solidFill>
                <a:latin typeface="GillSans" charset="0"/>
                <a:ea typeface="ヒラギノ角ゴ ProN W3" charset="-128"/>
                <a:cs typeface="ヒラギノ角ゴ ProN W3" charset="-128"/>
                <a:sym typeface="GillSans" charset="0"/>
              </a:defRPr>
            </a:lvl9pPr>
          </a:lstStyle>
          <a:p>
            <a:pPr algn="l" eaLnBrk="1" fontAlgn="t" hangingPunct="1"/>
            <a:r>
              <a:rPr lang="tr-TR" sz="2400" b="1" i="1" kern="0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Yetenek Yönetimi</a:t>
            </a:r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A2195939-7C7F-A6BC-2187-2D09D098F3E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3626069"/>
              </p:ext>
            </p:extLst>
          </p:nvPr>
        </p:nvGraphicFramePr>
        <p:xfrm>
          <a:off x="325933" y="1531350"/>
          <a:ext cx="4556434" cy="2633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ubtitle 2">
            <a:extLst>
              <a:ext uri="{FF2B5EF4-FFF2-40B4-BE49-F238E27FC236}">
                <a16:creationId xmlns:a16="http://schemas.microsoft.com/office/drawing/2014/main" id="{34FE05E3-2BC5-2E7C-7AAA-FBFE798C798E}"/>
              </a:ext>
            </a:extLst>
          </p:cNvPr>
          <p:cNvSpPr txBox="1">
            <a:spLocks/>
          </p:cNvSpPr>
          <p:nvPr/>
        </p:nvSpPr>
        <p:spPr>
          <a:xfrm>
            <a:off x="4572000" y="1419622"/>
            <a:ext cx="4176464" cy="3035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 sz="18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Clr>
                <a:schemeClr val="dk2"/>
              </a:buClr>
              <a:buSzPts val="1400"/>
              <a:buFont typeface="Montserrat"/>
              <a:buChar char="■"/>
              <a:defRPr sz="1867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114300" indent="0" eaLnBrk="1" fontAlgn="auto" hangingPunct="1">
              <a:buClrTx/>
              <a:buNone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Yüksek </a:t>
            </a:r>
            <a:r>
              <a:rPr kumimoji="0" lang="en-US" sz="1800" b="1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Lisans</a:t>
            </a: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– </a:t>
            </a:r>
            <a:r>
              <a:rPr kumimoji="0" lang="en-US" sz="1800" b="1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Doktora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</a:t>
            </a:r>
            <a:r>
              <a:rPr kumimoji="0" lang="en-US" sz="1800" b="1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Gelişim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</a:t>
            </a:r>
            <a:r>
              <a:rPr kumimoji="0" lang="en-US" sz="1800" b="1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Desteği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:</a:t>
            </a:r>
          </a:p>
          <a:p>
            <a:pPr eaLnBrk="1" fontAlgn="auto" hangingPunct="1">
              <a:buClrTx/>
            </a:pPr>
            <a:endParaRPr lang="en-US" sz="1600" kern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eaLnBrk="1" fontAlgn="auto" hangingPunct="1">
              <a:buClrTx/>
            </a:pPr>
            <a:r>
              <a:rPr kumimoji="0" lang="en-US" sz="1600" b="0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Katılımcıların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%94ü </a:t>
            </a:r>
            <a:r>
              <a:rPr kumimoji="0" lang="en-US" sz="1600" b="0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çalışanların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</a:t>
            </a:r>
            <a:r>
              <a:rPr kumimoji="0" lang="en-US" sz="1600" b="0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yüksek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</a:t>
            </a:r>
            <a:r>
              <a:rPr kumimoji="0" lang="en-US" sz="1600" b="0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lisans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</a:t>
            </a:r>
            <a:r>
              <a:rPr kumimoji="0" lang="en-US" sz="1600" b="0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ve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</a:t>
            </a:r>
            <a:r>
              <a:rPr kumimoji="0" lang="en-US" sz="1600" b="0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doktora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</a:t>
            </a:r>
            <a:r>
              <a:rPr kumimoji="0" lang="en-US" sz="1600" b="0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eğitimi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için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</a:t>
            </a:r>
            <a:r>
              <a:rPr kumimoji="0" lang="en-US" sz="1600" b="0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destek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</a:t>
            </a:r>
            <a:r>
              <a:rPr kumimoji="0" lang="en-US" sz="1600" b="0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programları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</a:t>
            </a:r>
            <a:r>
              <a:rPr kumimoji="0" lang="en-US" sz="1600" b="0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uyguladıklarını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 </a:t>
            </a:r>
            <a:r>
              <a:rPr kumimoji="0" lang="en-US" sz="1600" b="0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belirttiler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.</a:t>
            </a:r>
            <a:endParaRPr lang="en-US"/>
          </a:p>
          <a:p>
            <a:pPr eaLnBrk="1" fontAlgn="auto" hangingPunct="1">
              <a:buClrTx/>
            </a:pPr>
            <a:endParaRPr lang="en-US" sz="1600" kern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eaLnBrk="1" fontAlgn="auto" hangingPunct="1">
              <a:buClrTx/>
            </a:pPr>
            <a:r>
              <a:rPr lang="en-US" sz="16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Bu </a:t>
            </a:r>
            <a:r>
              <a:rPr lang="en-US" sz="16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uygulamalar</a:t>
            </a:r>
            <a:r>
              <a:rPr lang="en-US" sz="1600" kern="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6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genellikle,</a:t>
            </a:r>
            <a:endParaRPr lang="en-US" sz="1850">
              <a:solidFill>
                <a:schemeClr val="tx1"/>
              </a:solidFill>
              <a:ea typeface="Calibri"/>
              <a:cs typeface="Calibri"/>
            </a:endParaRPr>
          </a:p>
          <a:p>
            <a:pPr lvl="1" eaLnBrk="1" fontAlgn="auto" hangingPunct="1">
              <a:buClrTx/>
            </a:pPr>
            <a:r>
              <a:rPr lang="en-US" sz="16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derse </a:t>
            </a:r>
            <a:r>
              <a:rPr lang="en-US" sz="16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devam</a:t>
            </a:r>
            <a:r>
              <a:rPr lang="en-US" sz="1600" kern="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6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konusunda</a:t>
            </a:r>
            <a:r>
              <a:rPr lang="en-US" sz="1600" kern="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6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esnek</a:t>
            </a:r>
            <a:r>
              <a:rPr lang="en-US" sz="1600" kern="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6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çalışma</a:t>
            </a:r>
            <a:endParaRPr lang="en-US" sz="1850">
              <a:solidFill>
                <a:schemeClr val="tx1"/>
              </a:solidFill>
              <a:ea typeface="Calibri"/>
              <a:cs typeface="Calibri"/>
            </a:endParaRPr>
          </a:p>
          <a:p>
            <a:pPr lvl="1" eaLnBrk="1" fontAlgn="auto" hangingPunct="1">
              <a:buClrTx/>
            </a:pPr>
            <a:r>
              <a:rPr lang="en-US" sz="16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tez</a:t>
            </a:r>
            <a:r>
              <a:rPr lang="en-US" sz="1600" kern="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6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konularının</a:t>
            </a:r>
            <a:r>
              <a:rPr lang="en-US" sz="1600" kern="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6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şirket</a:t>
            </a:r>
            <a:r>
              <a:rPr lang="en-US" sz="1600" kern="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6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olanakları</a:t>
            </a:r>
            <a:r>
              <a:rPr lang="en-US" sz="1600" kern="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6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ile</a:t>
            </a:r>
            <a:r>
              <a:rPr lang="en-US" sz="1600" kern="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6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geliştirilmesi</a:t>
            </a:r>
            <a:r>
              <a:rPr lang="en-US" sz="1600" kern="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600" kern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şeklindedir</a:t>
            </a:r>
            <a:r>
              <a:rPr lang="en-US" sz="1600" kern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 </a:t>
            </a:r>
            <a:endParaRPr lang="en-US" sz="1850"/>
          </a:p>
        </p:txBody>
      </p:sp>
    </p:spTree>
    <p:extLst>
      <p:ext uri="{BB962C8B-B14F-4D97-AF65-F5344CB8AC3E}">
        <p14:creationId xmlns:p14="http://schemas.microsoft.com/office/powerpoint/2010/main" val="29481115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ECBC51-374F-AB4F-DCC8-3202AC3690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9801DCD-6A9C-0763-7AF0-F4ECA2ABF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Öneriler</a:t>
            </a:r>
          </a:p>
        </p:txBody>
      </p:sp>
      <p:sp>
        <p:nvSpPr>
          <p:cNvPr id="5" name="Google Shape;198;p32">
            <a:extLst>
              <a:ext uri="{FF2B5EF4-FFF2-40B4-BE49-F238E27FC236}">
                <a16:creationId xmlns:a16="http://schemas.microsoft.com/office/drawing/2014/main" id="{EE7F8BB8-35AB-A7B7-209A-1B27ED261B81}"/>
              </a:ext>
            </a:extLst>
          </p:cNvPr>
          <p:cNvSpPr txBox="1">
            <a:spLocks/>
          </p:cNvSpPr>
          <p:nvPr/>
        </p:nvSpPr>
        <p:spPr>
          <a:xfrm>
            <a:off x="1686376" y="1105225"/>
            <a:ext cx="2981451" cy="870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400" b="1" i="0" u="none" strike="noStrike" cap="none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Montserrat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err="1">
                <a:ln>
                  <a:noFill/>
                </a:ln>
                <a:solidFill>
                  <a:srgbClr val="690B0B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Ar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690B0B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-Ge ve </a:t>
            </a:r>
            <a:r>
              <a:rPr kumimoji="0" lang="en-US" sz="2400" b="1" i="0" u="none" strike="noStrike" kern="0" cap="none" spc="0" normalizeH="0" baseline="0" noProof="0" err="1">
                <a:ln>
                  <a:noFill/>
                </a:ln>
                <a:solidFill>
                  <a:srgbClr val="690B0B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Tasarım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690B0B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 </a:t>
            </a:r>
            <a:r>
              <a:rPr kumimoji="0" lang="en-US" sz="2400" b="1" i="0" u="none" strike="noStrike" kern="0" cap="none" spc="0" normalizeH="0" baseline="0" noProof="0" err="1">
                <a:ln>
                  <a:noFill/>
                </a:ln>
                <a:solidFill>
                  <a:srgbClr val="690B0B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Merkezleri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690B0B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 </a:t>
            </a:r>
            <a:r>
              <a:rPr kumimoji="0" lang="en-US" sz="2400" b="1" i="0" u="none" strike="noStrike" kern="0" cap="none" spc="0" normalizeH="0" baseline="0" noProof="0" err="1">
                <a:ln>
                  <a:noFill/>
                </a:ln>
                <a:solidFill>
                  <a:srgbClr val="690B0B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Süreçleri</a:t>
            </a:r>
            <a:endParaRPr kumimoji="0" lang="en-US" sz="2400" b="1" i="0" u="none" strike="noStrike" kern="0" cap="none" spc="0" normalizeH="0" baseline="0" noProof="0">
              <a:ln>
                <a:noFill/>
              </a:ln>
              <a:solidFill>
                <a:srgbClr val="690B0B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</p:txBody>
      </p:sp>
      <p:sp>
        <p:nvSpPr>
          <p:cNvPr id="6" name="Google Shape;201;p32">
            <a:extLst>
              <a:ext uri="{FF2B5EF4-FFF2-40B4-BE49-F238E27FC236}">
                <a16:creationId xmlns:a16="http://schemas.microsoft.com/office/drawing/2014/main" id="{968EACB5-2313-CB4E-3C13-C11C57150828}"/>
              </a:ext>
            </a:extLst>
          </p:cNvPr>
          <p:cNvSpPr txBox="1">
            <a:spLocks/>
          </p:cNvSpPr>
          <p:nvPr/>
        </p:nvSpPr>
        <p:spPr>
          <a:xfrm>
            <a:off x="1681504" y="2376667"/>
            <a:ext cx="2863146" cy="30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400" b="1" i="0" u="none" strike="noStrike" cap="none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Montserrat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690B0B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AB </a:t>
            </a:r>
            <a:r>
              <a:rPr kumimoji="0" lang="en-US" sz="2400" b="1" i="0" u="none" strike="noStrike" kern="0" cap="none" spc="0" normalizeH="0" baseline="0" noProof="0" err="1">
                <a:ln>
                  <a:noFill/>
                </a:ln>
                <a:solidFill>
                  <a:srgbClr val="690B0B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Fonları</a:t>
            </a:r>
            <a:endParaRPr kumimoji="0" lang="en-US" sz="2400" b="1" i="0" u="none" strike="noStrike" kern="0" cap="none" spc="0" normalizeH="0" baseline="0" noProof="0">
              <a:ln>
                <a:noFill/>
              </a:ln>
              <a:solidFill>
                <a:srgbClr val="690B0B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</p:txBody>
      </p:sp>
      <p:sp>
        <p:nvSpPr>
          <p:cNvPr id="7" name="Google Shape;202;p32">
            <a:extLst>
              <a:ext uri="{FF2B5EF4-FFF2-40B4-BE49-F238E27FC236}">
                <a16:creationId xmlns:a16="http://schemas.microsoft.com/office/drawing/2014/main" id="{D53F39E0-1B90-F8AB-F347-8CEE50273B60}"/>
              </a:ext>
            </a:extLst>
          </p:cNvPr>
          <p:cNvSpPr txBox="1">
            <a:spLocks/>
          </p:cNvSpPr>
          <p:nvPr/>
        </p:nvSpPr>
        <p:spPr>
          <a:xfrm>
            <a:off x="-130254" y="2306993"/>
            <a:ext cx="1988384" cy="755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Montserrat"/>
              <a:buNone/>
              <a:defRPr sz="9333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20E0E"/>
              </a:buClr>
              <a:buSzPts val="8000"/>
              <a:buFont typeface="Montserrat"/>
              <a:buNone/>
              <a:tabLst/>
              <a:defRPr/>
            </a:pPr>
            <a:r>
              <a:rPr kumimoji="0" lang="en" sz="9333" b="1" i="0" u="none" strike="noStrike" kern="0" cap="none" spc="0" normalizeH="0" baseline="0" noProof="0">
                <a:ln>
                  <a:noFill/>
                </a:ln>
                <a:solidFill>
                  <a:srgbClr val="C20E0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02</a:t>
            </a:r>
          </a:p>
        </p:txBody>
      </p:sp>
      <p:sp>
        <p:nvSpPr>
          <p:cNvPr id="9" name="Google Shape;204;p32">
            <a:extLst>
              <a:ext uri="{FF2B5EF4-FFF2-40B4-BE49-F238E27FC236}">
                <a16:creationId xmlns:a16="http://schemas.microsoft.com/office/drawing/2014/main" id="{A6EC7936-2146-128D-072D-FC81692D0AFD}"/>
              </a:ext>
            </a:extLst>
          </p:cNvPr>
          <p:cNvSpPr txBox="1">
            <a:spLocks/>
          </p:cNvSpPr>
          <p:nvPr/>
        </p:nvSpPr>
        <p:spPr>
          <a:xfrm>
            <a:off x="1681504" y="3552336"/>
            <a:ext cx="2863146" cy="30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400" b="1" i="0" u="none" strike="noStrike" cap="none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Montserrat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err="1">
                <a:ln>
                  <a:noFill/>
                </a:ln>
                <a:solidFill>
                  <a:srgbClr val="690B0B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Ulusal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690B0B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 </a:t>
            </a:r>
            <a:r>
              <a:rPr kumimoji="0" lang="en-US" sz="2400" b="1" i="0" u="none" strike="noStrike" kern="0" cap="none" spc="0" normalizeH="0" baseline="0" noProof="0" err="1">
                <a:ln>
                  <a:noFill/>
                </a:ln>
                <a:solidFill>
                  <a:srgbClr val="690B0B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Fonlar</a:t>
            </a:r>
            <a:endParaRPr kumimoji="0" lang="en-US" sz="2400" b="1" i="0" u="none" strike="noStrike" kern="0" cap="none" spc="0" normalizeH="0" baseline="0" noProof="0">
              <a:ln>
                <a:noFill/>
              </a:ln>
              <a:solidFill>
                <a:srgbClr val="690B0B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</p:txBody>
      </p:sp>
      <p:sp>
        <p:nvSpPr>
          <p:cNvPr id="10" name="Google Shape;205;p32">
            <a:extLst>
              <a:ext uri="{FF2B5EF4-FFF2-40B4-BE49-F238E27FC236}">
                <a16:creationId xmlns:a16="http://schemas.microsoft.com/office/drawing/2014/main" id="{8F435E3C-C9CF-D08D-84F5-8DDB2182622B}"/>
              </a:ext>
            </a:extLst>
          </p:cNvPr>
          <p:cNvSpPr txBox="1">
            <a:spLocks/>
          </p:cNvSpPr>
          <p:nvPr/>
        </p:nvSpPr>
        <p:spPr>
          <a:xfrm>
            <a:off x="-154192" y="3488442"/>
            <a:ext cx="1988384" cy="755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Montserrat"/>
              <a:buNone/>
              <a:defRPr sz="9333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20E0E"/>
              </a:buClr>
              <a:buSzPts val="8000"/>
              <a:buFont typeface="Montserrat"/>
              <a:buNone/>
              <a:tabLst/>
              <a:defRPr/>
            </a:pPr>
            <a:r>
              <a:rPr kumimoji="0" lang="en" sz="9333" b="1" i="0" u="none" strike="noStrike" kern="0" cap="none" spc="0" normalizeH="0" baseline="0" noProof="0">
                <a:ln>
                  <a:noFill/>
                </a:ln>
                <a:solidFill>
                  <a:srgbClr val="C20E0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03</a:t>
            </a:r>
          </a:p>
        </p:txBody>
      </p:sp>
      <p:sp>
        <p:nvSpPr>
          <p:cNvPr id="11" name="Google Shape;207;p32">
            <a:extLst>
              <a:ext uri="{FF2B5EF4-FFF2-40B4-BE49-F238E27FC236}">
                <a16:creationId xmlns:a16="http://schemas.microsoft.com/office/drawing/2014/main" id="{5B0B59AB-1B54-1A48-F284-D6DB4FBC2A09}"/>
              </a:ext>
            </a:extLst>
          </p:cNvPr>
          <p:cNvSpPr txBox="1">
            <a:spLocks/>
          </p:cNvSpPr>
          <p:nvPr/>
        </p:nvSpPr>
        <p:spPr>
          <a:xfrm>
            <a:off x="6238678" y="667035"/>
            <a:ext cx="2984526" cy="454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400" b="1" i="0" u="none" strike="noStrike" cap="none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eaLnBrk="1" fontAlgn="auto" hangingPunct="1">
              <a:buClr>
                <a:srgbClr val="000000"/>
              </a:buClr>
              <a:defRPr/>
            </a:pPr>
            <a:r>
              <a:rPr lang="en-US" kern="0" err="1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Üniversite</a:t>
            </a:r>
            <a:r>
              <a:rPr lang="en-US" kern="0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kern="0" err="1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ve</a:t>
            </a:r>
            <a:r>
              <a:rPr lang="en-US" kern="0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kern="0" err="1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Araştırma</a:t>
            </a:r>
            <a:r>
              <a:rPr lang="en-US" kern="0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kern="0" err="1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Merkezleri</a:t>
            </a:r>
            <a:r>
              <a:rPr lang="en-US" kern="0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kern="0" err="1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ile</a:t>
            </a:r>
            <a:r>
              <a:rPr lang="en-US" kern="0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kern="0" err="1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İşbirliği</a:t>
            </a:r>
            <a:endParaRPr lang="en-US" sz="2400" b="1" i="0" u="none" strike="noStrike" kern="0" cap="none" spc="0" baseline="0" noProof="0" err="1">
              <a:solidFill>
                <a:srgbClr val="690B0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Google Shape;208;p32">
            <a:extLst>
              <a:ext uri="{FF2B5EF4-FFF2-40B4-BE49-F238E27FC236}">
                <a16:creationId xmlns:a16="http://schemas.microsoft.com/office/drawing/2014/main" id="{1B4D5A18-7649-95D8-9686-41A5F5BD94DD}"/>
              </a:ext>
            </a:extLst>
          </p:cNvPr>
          <p:cNvSpPr txBox="1">
            <a:spLocks/>
          </p:cNvSpPr>
          <p:nvPr/>
        </p:nvSpPr>
        <p:spPr>
          <a:xfrm>
            <a:off x="4391071" y="1119298"/>
            <a:ext cx="1988384" cy="755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Montserrat"/>
              <a:buNone/>
              <a:defRPr sz="9333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20E0E"/>
              </a:buClr>
              <a:buSzPts val="8000"/>
              <a:buFont typeface="Montserrat"/>
              <a:buNone/>
              <a:tabLst/>
              <a:defRPr/>
            </a:pPr>
            <a:r>
              <a:rPr kumimoji="0" lang="en" sz="9333" b="1" i="0" u="none" strike="noStrike" kern="0" cap="none" spc="0" normalizeH="0" baseline="0" noProof="0">
                <a:ln>
                  <a:noFill/>
                </a:ln>
                <a:solidFill>
                  <a:srgbClr val="C20E0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04</a:t>
            </a:r>
          </a:p>
        </p:txBody>
      </p:sp>
      <p:sp>
        <p:nvSpPr>
          <p:cNvPr id="13" name="Google Shape;207;p32">
            <a:extLst>
              <a:ext uri="{FF2B5EF4-FFF2-40B4-BE49-F238E27FC236}">
                <a16:creationId xmlns:a16="http://schemas.microsoft.com/office/drawing/2014/main" id="{43E0CA7E-16F5-B464-3CB8-28D589A06E8A}"/>
              </a:ext>
            </a:extLst>
          </p:cNvPr>
          <p:cNvSpPr txBox="1">
            <a:spLocks/>
          </p:cNvSpPr>
          <p:nvPr/>
        </p:nvSpPr>
        <p:spPr>
          <a:xfrm>
            <a:off x="6371587" y="2067790"/>
            <a:ext cx="2863146" cy="30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400" b="1" i="0" u="none" strike="noStrike" cap="none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eaLnBrk="1" fontAlgn="auto" hangingPunct="1">
              <a:defRPr/>
            </a:pPr>
            <a:r>
              <a:rPr lang="en-GB" kern="0" err="1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Girişimcilik</a:t>
            </a:r>
            <a:r>
              <a:rPr lang="en-GB" kern="0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GB" kern="0" err="1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Ekosistemi</a:t>
            </a:r>
            <a:r>
              <a:rPr lang="en-GB" kern="0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GB" kern="0" err="1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ile</a:t>
            </a:r>
            <a:r>
              <a:rPr lang="en-GB" kern="0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GB" kern="0" err="1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İşbirliği</a:t>
            </a:r>
            <a:endParaRPr lang="en-GB" kern="0">
              <a:solidFill>
                <a:srgbClr val="690B0B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4" name="Google Shape;208;p32">
            <a:extLst>
              <a:ext uri="{FF2B5EF4-FFF2-40B4-BE49-F238E27FC236}">
                <a16:creationId xmlns:a16="http://schemas.microsoft.com/office/drawing/2014/main" id="{32542901-084B-A61D-6039-8F4695DD4C45}"/>
              </a:ext>
            </a:extLst>
          </p:cNvPr>
          <p:cNvSpPr txBox="1">
            <a:spLocks/>
          </p:cNvSpPr>
          <p:nvPr/>
        </p:nvSpPr>
        <p:spPr>
          <a:xfrm>
            <a:off x="4385818" y="2313985"/>
            <a:ext cx="1988384" cy="755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Montserrat"/>
              <a:buNone/>
              <a:defRPr sz="9333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20E0E"/>
              </a:buClr>
              <a:buSzPts val="8000"/>
              <a:buFont typeface="Montserrat"/>
              <a:buNone/>
              <a:tabLst/>
              <a:defRPr/>
            </a:pPr>
            <a:r>
              <a:rPr kumimoji="0" lang="en" sz="9333" b="1" i="0" u="none" strike="noStrike" kern="0" cap="none" spc="0" normalizeH="0" baseline="0" noProof="0">
                <a:ln>
                  <a:noFill/>
                </a:ln>
                <a:solidFill>
                  <a:srgbClr val="C20E0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05</a:t>
            </a:r>
          </a:p>
        </p:txBody>
      </p:sp>
      <p:sp>
        <p:nvSpPr>
          <p:cNvPr id="15" name="Google Shape;207;p32">
            <a:extLst>
              <a:ext uri="{FF2B5EF4-FFF2-40B4-BE49-F238E27FC236}">
                <a16:creationId xmlns:a16="http://schemas.microsoft.com/office/drawing/2014/main" id="{16C09F04-5907-3D07-99E4-2E7536387C35}"/>
              </a:ext>
            </a:extLst>
          </p:cNvPr>
          <p:cNvSpPr txBox="1">
            <a:spLocks/>
          </p:cNvSpPr>
          <p:nvPr/>
        </p:nvSpPr>
        <p:spPr>
          <a:xfrm>
            <a:off x="6381702" y="3578345"/>
            <a:ext cx="2863146" cy="30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400" b="1" i="0" u="none" strike="noStrike" cap="none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eaLnBrk="1" fontAlgn="auto" hangingPunct="1">
              <a:defRPr/>
            </a:pPr>
            <a:r>
              <a:rPr lang="en-GB" kern="0" err="1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Yetenek</a:t>
            </a:r>
            <a:r>
              <a:rPr lang="en-GB" kern="0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GB" kern="0" err="1">
                <a:solidFill>
                  <a:srgbClr val="690B0B"/>
                </a:solidFill>
                <a:latin typeface="Calibri"/>
                <a:ea typeface="Calibri"/>
                <a:cs typeface="Calibri"/>
              </a:rPr>
              <a:t>Yönetimi</a:t>
            </a:r>
            <a:endParaRPr lang="tr-TR" err="1"/>
          </a:p>
        </p:txBody>
      </p:sp>
      <p:sp>
        <p:nvSpPr>
          <p:cNvPr id="16" name="Google Shape;208;p32">
            <a:extLst>
              <a:ext uri="{FF2B5EF4-FFF2-40B4-BE49-F238E27FC236}">
                <a16:creationId xmlns:a16="http://schemas.microsoft.com/office/drawing/2014/main" id="{D2DD8890-AC53-B8B8-6BA0-33BAE7E4FEBC}"/>
              </a:ext>
            </a:extLst>
          </p:cNvPr>
          <p:cNvSpPr txBox="1">
            <a:spLocks/>
          </p:cNvSpPr>
          <p:nvPr/>
        </p:nvSpPr>
        <p:spPr>
          <a:xfrm>
            <a:off x="4385818" y="3508672"/>
            <a:ext cx="1988384" cy="755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Montserrat"/>
              <a:buNone/>
              <a:defRPr sz="9333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20E0E"/>
              </a:buClr>
              <a:buSzPts val="8000"/>
              <a:buFont typeface="Montserrat"/>
              <a:buNone/>
              <a:tabLst/>
              <a:defRPr/>
            </a:pPr>
            <a:r>
              <a:rPr kumimoji="0" lang="en" sz="9333" b="1" i="0" u="none" strike="noStrike" kern="0" cap="none" spc="0" normalizeH="0" baseline="0" noProof="0">
                <a:ln>
                  <a:noFill/>
                </a:ln>
                <a:solidFill>
                  <a:srgbClr val="C20E0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06</a:t>
            </a:r>
          </a:p>
        </p:txBody>
      </p:sp>
      <p:sp>
        <p:nvSpPr>
          <p:cNvPr id="18" name="Google Shape;199;p32">
            <a:extLst>
              <a:ext uri="{FF2B5EF4-FFF2-40B4-BE49-F238E27FC236}">
                <a16:creationId xmlns:a16="http://schemas.microsoft.com/office/drawing/2014/main" id="{C26C22AA-48EF-D7D4-FDC6-9EBD93ADF0E5}"/>
              </a:ext>
            </a:extLst>
          </p:cNvPr>
          <p:cNvSpPr txBox="1">
            <a:spLocks/>
          </p:cNvSpPr>
          <p:nvPr/>
        </p:nvSpPr>
        <p:spPr>
          <a:xfrm>
            <a:off x="-184309" y="953801"/>
            <a:ext cx="1991200" cy="12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Montserrat"/>
              <a:buNone/>
              <a:defRPr sz="9333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20E0E"/>
              </a:buClr>
              <a:buSzPts val="8000"/>
              <a:buFont typeface="Montserrat"/>
              <a:buNone/>
              <a:tabLst/>
              <a:defRPr/>
            </a:pPr>
            <a:r>
              <a:rPr kumimoji="0" lang="en" sz="9333" b="1" i="0" u="none" strike="noStrike" kern="0" cap="none" spc="0" normalizeH="0" baseline="0" noProof="0">
                <a:ln>
                  <a:noFill/>
                </a:ln>
                <a:solidFill>
                  <a:srgbClr val="C20E0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6141101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DB3C25-84C6-2D7D-6C09-C5DD3F3399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E9AAB-B10F-AFF4-2F58-A56FB2B0CBAE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685800" y="2020887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tr-TR" sz="5400" b="1" kern="1200">
                <a:solidFill>
                  <a:srgbClr val="000F9F"/>
                </a:solidFill>
                <a:latin typeface="Calibri" panose="020F0502020204030204" pitchFamily="34" charset="0"/>
                <a:ea typeface="ヒラギノ角ゴ ProN W3" charset="-128"/>
                <a:cs typeface="Calibri" panose="020F0502020204030204" pitchFamily="34" charset="0"/>
              </a:rPr>
              <a:t>Öne Çıkan Başlıklar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26872127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7E8679-E525-13DB-081D-6C2458646F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2A89A58E-8D12-178A-BCB9-48970B05F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Öne Çıkan Sonuçlar - Öneriler</a:t>
            </a:r>
          </a:p>
        </p:txBody>
      </p:sp>
      <p:sp>
        <p:nvSpPr>
          <p:cNvPr id="2" name="Google Shape;198;p32">
            <a:extLst>
              <a:ext uri="{FF2B5EF4-FFF2-40B4-BE49-F238E27FC236}">
                <a16:creationId xmlns:a16="http://schemas.microsoft.com/office/drawing/2014/main" id="{D6499431-07D1-2887-A23C-66178E8D58CA}"/>
              </a:ext>
            </a:extLst>
          </p:cNvPr>
          <p:cNvSpPr txBox="1">
            <a:spLocks/>
          </p:cNvSpPr>
          <p:nvPr/>
        </p:nvSpPr>
        <p:spPr>
          <a:xfrm>
            <a:off x="1895457" y="843558"/>
            <a:ext cx="6230516" cy="870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400" b="1" i="0" u="none" strike="noStrike" cap="none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Montserrat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err="1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Ar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-Ge ve </a:t>
            </a:r>
            <a:r>
              <a:rPr kumimoji="0" lang="en-US" sz="2400" b="1" i="0" u="none" strike="noStrike" kern="0" cap="none" spc="0" normalizeH="0" baseline="0" noProof="0" err="1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Tasarım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 </a:t>
            </a:r>
            <a:r>
              <a:rPr kumimoji="0" lang="en-US" sz="2400" b="1" i="0" u="none" strike="noStrike" kern="0" cap="none" spc="0" normalizeH="0" baseline="0" noProof="0" err="1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Merkezleri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 </a:t>
            </a:r>
            <a:r>
              <a:rPr kumimoji="0" lang="en-US" sz="2400" b="1" i="0" u="none" strike="noStrike" kern="0" cap="none" spc="0" normalizeH="0" baseline="0" noProof="0" err="1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Süreçleri</a:t>
            </a:r>
            <a:endParaRPr kumimoji="0" lang="en-US" sz="2400" b="1" i="0" u="none" strike="noStrike" kern="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</p:txBody>
      </p:sp>
      <p:sp>
        <p:nvSpPr>
          <p:cNvPr id="5" name="Google Shape;199;p32">
            <a:extLst>
              <a:ext uri="{FF2B5EF4-FFF2-40B4-BE49-F238E27FC236}">
                <a16:creationId xmlns:a16="http://schemas.microsoft.com/office/drawing/2014/main" id="{B5D83276-B573-E7C8-35B8-B3F6D4FFF4DD}"/>
              </a:ext>
            </a:extLst>
          </p:cNvPr>
          <p:cNvSpPr txBox="1">
            <a:spLocks/>
          </p:cNvSpPr>
          <p:nvPr/>
        </p:nvSpPr>
        <p:spPr>
          <a:xfrm>
            <a:off x="-61828" y="545691"/>
            <a:ext cx="1991200" cy="12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Montserrat"/>
              <a:buNone/>
              <a:defRPr sz="9333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20E0E"/>
              </a:buClr>
              <a:buSzPts val="8000"/>
              <a:buFont typeface="Montserrat"/>
              <a:buNone/>
              <a:tabLst/>
              <a:defRPr/>
            </a:pPr>
            <a:r>
              <a:rPr kumimoji="0" lang="en" sz="9333" b="1" i="0" u="none" strike="noStrike" kern="0" cap="none" spc="0" normalizeH="0" baseline="0" noProof="0">
                <a:ln>
                  <a:noFill/>
                </a:ln>
                <a:solidFill>
                  <a:srgbClr val="C20E0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01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8CEC9E-B770-95D1-E96E-17E9D77AEFA4}"/>
              </a:ext>
            </a:extLst>
          </p:cNvPr>
          <p:cNvSpPr txBox="1"/>
          <p:nvPr/>
        </p:nvSpPr>
        <p:spPr>
          <a:xfrm>
            <a:off x="467544" y="1682190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1400" b="1" dirty="0">
                <a:latin typeface="Calibri" panose="020F0502020204030204" pitchFamily="34" charset="0"/>
                <a:cs typeface="Calibri" panose="020F0502020204030204" pitchFamily="34" charset="0"/>
              </a:rPr>
              <a:t>Değerlendirme Kriterlerinde Farklılaşma İhtiyacı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F5386D-D496-2860-FFEF-8ADC23478158}"/>
              </a:ext>
            </a:extLst>
          </p:cNvPr>
          <p:cNvSpPr txBox="1"/>
          <p:nvPr/>
        </p:nvSpPr>
        <p:spPr>
          <a:xfrm>
            <a:off x="474752" y="2046444"/>
            <a:ext cx="3953232" cy="83099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71450" lvl="0" indent="-171450">
              <a:buFont typeface="Wingdings" panose="05000000000000000000" pitchFamily="2" charset="2"/>
              <a:buChar char="ü"/>
            </a:pPr>
            <a:r>
              <a:rPr lang="tr-TR" sz="1200">
                <a:latin typeface="Calibri" panose="020F0502020204030204" pitchFamily="34" charset="0"/>
                <a:cs typeface="Calibri" panose="020F0502020204030204" pitchFamily="34" charset="0"/>
              </a:rPr>
              <a:t>Ar-Ge / Tasarım Merkezi farkı</a:t>
            </a:r>
          </a:p>
          <a:p>
            <a:pPr marL="171450" lvl="0" indent="-171450">
              <a:buFont typeface="Wingdings" panose="05000000000000000000" pitchFamily="2" charset="2"/>
              <a:buChar char="ü"/>
            </a:pPr>
            <a:r>
              <a:rPr lang="tr-TR" sz="1200">
                <a:latin typeface="Calibri" panose="020F0502020204030204" pitchFamily="34" charset="0"/>
                <a:cs typeface="Calibri" panose="020F0502020204030204" pitchFamily="34" charset="0"/>
              </a:rPr>
              <a:t>Büyük Şirket / KOBİ ölçek farkı</a:t>
            </a:r>
          </a:p>
          <a:p>
            <a:pPr marL="171450" lvl="0" indent="-171450">
              <a:buFont typeface="Wingdings" panose="05000000000000000000" pitchFamily="2" charset="2"/>
              <a:buChar char="ü"/>
            </a:pPr>
            <a:r>
              <a:rPr lang="tr-TR" sz="1200">
                <a:latin typeface="Calibri" panose="020F0502020204030204" pitchFamily="34" charset="0"/>
                <a:cs typeface="Calibri" panose="020F0502020204030204" pitchFamily="34" charset="0"/>
              </a:rPr>
              <a:t>Sektörel farklılıklar</a:t>
            </a:r>
          </a:p>
          <a:p>
            <a:pPr marL="171450" lvl="0" indent="-171450">
              <a:buFont typeface="Wingdings" panose="05000000000000000000" pitchFamily="2" charset="2"/>
              <a:buChar char="ü"/>
            </a:pPr>
            <a:endParaRPr lang="tr-TR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98CFFB-03B0-CFDA-3591-6D83CA2C8A35}"/>
              </a:ext>
            </a:extLst>
          </p:cNvPr>
          <p:cNvSpPr txBox="1"/>
          <p:nvPr/>
        </p:nvSpPr>
        <p:spPr>
          <a:xfrm>
            <a:off x="474752" y="3137876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Değerlendirme Süreçlerinde Tutarlılık ve Şeffaflık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A2A7D45-2335-FD30-5DE3-6962E24B1FCA}"/>
              </a:ext>
            </a:extLst>
          </p:cNvPr>
          <p:cNvSpPr txBox="1"/>
          <p:nvPr/>
        </p:nvSpPr>
        <p:spPr>
          <a:xfrm>
            <a:off x="474753" y="3502130"/>
            <a:ext cx="3953232" cy="1200329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Değerlendirme kriter setinin uluslararası Ar-Ge ve inovasyon tanımları ile yeniden oluşturulması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Sanayi Ar-Ge tecrübesine sahip, denetim eğitimi alan akademisyenler ile değerlendirme yapılması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Denetim notlarının komisyon toplantısı öncesi merkezler ile paylaşılması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B4B297-B299-40DD-BC97-2DBDD45A6DC5}"/>
              </a:ext>
            </a:extLst>
          </p:cNvPr>
          <p:cNvSpPr txBox="1"/>
          <p:nvPr/>
        </p:nvSpPr>
        <p:spPr>
          <a:xfrm>
            <a:off x="4716016" y="1697990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Komisyon Kararları – Merkezlere Verilen Ödevler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E37151-D5BB-E597-737D-0E85AA4D2165}"/>
              </a:ext>
            </a:extLst>
          </p:cNvPr>
          <p:cNvSpPr txBox="1"/>
          <p:nvPr/>
        </p:nvSpPr>
        <p:spPr>
          <a:xfrm>
            <a:off x="4723225" y="2078043"/>
            <a:ext cx="3946024" cy="83099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Ödev konularının merkezler ile istişare edilmesi 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Öncelikli alan ödevinin seçiminde merkez ile mutabakat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Ulusal çağrılara başvuru içeren ödevlerde çağrıların zaman planına dikkat edilmesi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D0806DB-CC3F-A273-0964-A43C2A979AF0}"/>
              </a:ext>
            </a:extLst>
          </p:cNvPr>
          <p:cNvSpPr txBox="1"/>
          <p:nvPr/>
        </p:nvSpPr>
        <p:spPr>
          <a:xfrm>
            <a:off x="4723224" y="3142822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Bakanlık ve Merkezler Arası İletişim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C4D48BF-FE8C-C4D6-F8EB-C96227AE1913}"/>
              </a:ext>
            </a:extLst>
          </p:cNvPr>
          <p:cNvSpPr txBox="1"/>
          <p:nvPr/>
        </p:nvSpPr>
        <p:spPr>
          <a:xfrm>
            <a:off x="4723223" y="3507076"/>
            <a:ext cx="3960441" cy="1200329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Bakanlık ile merkezler arasında bir hızlı iletişim kanalı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Performans kıyaslama raporlarının yılda bir paylaşılması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Değerlendiriciler ile ilgili  geri bildirim kanalı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İyi uygulamalar için dijital paylaşım platformu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Merkezler ve teknokent firmalarının teknolojik yetkinliklerinin yer aldığı web sitesi</a:t>
            </a:r>
          </a:p>
        </p:txBody>
      </p:sp>
    </p:spTree>
    <p:extLst>
      <p:ext uri="{BB962C8B-B14F-4D97-AF65-F5344CB8AC3E}">
        <p14:creationId xmlns:p14="http://schemas.microsoft.com/office/powerpoint/2010/main" val="16570945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45BAF-9776-76B7-4762-DCD9A60B14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E96356D-B9EF-33FC-E6A7-CCDBA5FA0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Öne Çıkan Sonuçlar - Öneriler</a:t>
            </a:r>
          </a:p>
        </p:txBody>
      </p:sp>
      <p:sp>
        <p:nvSpPr>
          <p:cNvPr id="3" name="Google Shape;202;p32">
            <a:extLst>
              <a:ext uri="{FF2B5EF4-FFF2-40B4-BE49-F238E27FC236}">
                <a16:creationId xmlns:a16="http://schemas.microsoft.com/office/drawing/2014/main" id="{7243D72D-1981-E463-F7DA-2B1FA1ACAF26}"/>
              </a:ext>
            </a:extLst>
          </p:cNvPr>
          <p:cNvSpPr txBox="1">
            <a:spLocks/>
          </p:cNvSpPr>
          <p:nvPr/>
        </p:nvSpPr>
        <p:spPr>
          <a:xfrm>
            <a:off x="-180528" y="627534"/>
            <a:ext cx="1988384" cy="755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Montserrat"/>
              <a:buNone/>
              <a:defRPr sz="9333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20E0E"/>
              </a:buClr>
              <a:buSzPts val="8000"/>
              <a:buFont typeface="Montserrat"/>
              <a:buNone/>
              <a:tabLst/>
              <a:defRPr/>
            </a:pPr>
            <a:r>
              <a:rPr kumimoji="0" lang="en" sz="9333" b="1" i="0" u="none" strike="noStrike" kern="0" cap="none" spc="0" normalizeH="0" baseline="0" noProof="0">
                <a:ln>
                  <a:noFill/>
                </a:ln>
                <a:solidFill>
                  <a:srgbClr val="C20E0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02</a:t>
            </a:r>
          </a:p>
        </p:txBody>
      </p:sp>
      <p:sp>
        <p:nvSpPr>
          <p:cNvPr id="4" name="Google Shape;198;p32">
            <a:extLst>
              <a:ext uri="{FF2B5EF4-FFF2-40B4-BE49-F238E27FC236}">
                <a16:creationId xmlns:a16="http://schemas.microsoft.com/office/drawing/2014/main" id="{F0B02665-024B-94F4-4304-1EF3709C4A4A}"/>
              </a:ext>
            </a:extLst>
          </p:cNvPr>
          <p:cNvSpPr txBox="1">
            <a:spLocks/>
          </p:cNvSpPr>
          <p:nvPr/>
        </p:nvSpPr>
        <p:spPr>
          <a:xfrm>
            <a:off x="1895457" y="843558"/>
            <a:ext cx="6230516" cy="870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400" b="1" i="0" u="none" strike="noStrike" cap="none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Montserrat"/>
              <a:buNone/>
              <a:tabLst/>
              <a:defRPr/>
            </a:pPr>
            <a:r>
              <a:rPr kumimoji="0" lang="tr-TR" sz="2400" b="1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Avrupa Birliği Programlarına Katılım</a:t>
            </a:r>
            <a:endParaRPr kumimoji="0" lang="en-US" sz="2400" b="1" i="0" u="none" strike="noStrike" kern="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B8FD78-AF10-60BA-BFC4-07A41B93307A}"/>
              </a:ext>
            </a:extLst>
          </p:cNvPr>
          <p:cNvSpPr txBox="1"/>
          <p:nvPr/>
        </p:nvSpPr>
        <p:spPr>
          <a:xfrm>
            <a:off x="467544" y="1682190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Uluslararası İşbirliği Ortaklarına Erişim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6C6546-E25B-0B86-9C53-43D4C59DCB91}"/>
              </a:ext>
            </a:extLst>
          </p:cNvPr>
          <p:cNvSpPr txBox="1"/>
          <p:nvPr/>
        </p:nvSpPr>
        <p:spPr>
          <a:xfrm>
            <a:off x="460337" y="2046444"/>
            <a:ext cx="3974856" cy="1015663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Merkezlerin ilgi alanlarında ortak bulma ve proje eşleştirme platformları oluşturulması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EEN, ADİM gibi ağ yapılarının sanayi ile entegrasyonu gerekli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Başarı hikayelerinin paylaşılacağı bir platformun kurulması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4B083F-8A4E-81E3-529B-90917C3D27D3}"/>
              </a:ext>
            </a:extLst>
          </p:cNvPr>
          <p:cNvSpPr txBox="1"/>
          <p:nvPr/>
        </p:nvSpPr>
        <p:spPr>
          <a:xfrm>
            <a:off x="489971" y="3192854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Kapasite Geliştirilmesi ve Koordinasyon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F3A931-CB21-BCD7-5DD7-982D9DCD1263}"/>
              </a:ext>
            </a:extLst>
          </p:cNvPr>
          <p:cNvSpPr txBox="1"/>
          <p:nvPr/>
        </p:nvSpPr>
        <p:spPr>
          <a:xfrm>
            <a:off x="460337" y="3599779"/>
            <a:ext cx="4019709" cy="138499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Koordinatör adayları mentorluk ve eğitimler ile desteklenmeli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Ar-Ge merkezlerinin Stratejik Uzun Vadeli Yol Haritası yapmalarını teşvik edilmesi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Akredite danışman firma havuzunun oluşturulması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KOBİ’lerde kritik personel için İngilizce eğitimlerin desteklenmesi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D09D86-802D-6AAB-E501-0AC2C560A986}"/>
              </a:ext>
            </a:extLst>
          </p:cNvPr>
          <p:cNvSpPr txBox="1"/>
          <p:nvPr/>
        </p:nvSpPr>
        <p:spPr>
          <a:xfrm>
            <a:off x="4716016" y="1697990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Bürokratik Konular ve Ödüllendirmeler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143BC1-69E0-1153-3DF6-3F84ABB999C7}"/>
              </a:ext>
            </a:extLst>
          </p:cNvPr>
          <p:cNvSpPr txBox="1"/>
          <p:nvPr/>
        </p:nvSpPr>
        <p:spPr>
          <a:xfrm>
            <a:off x="4708808" y="2078043"/>
            <a:ext cx="3974855" cy="1015663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AB projeleri için önceliklendirilmiş ve hızlı vize mekanizması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Yurtdışı proje etkinliklerine katılım desteği artırılmalı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Başarılı projelere yönelik ödüllendirme mekanizmasının tekrar devreye alınması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39E183-92E8-B890-9054-059BFB3B6D9B}"/>
              </a:ext>
            </a:extLst>
          </p:cNvPr>
          <p:cNvSpPr txBox="1"/>
          <p:nvPr/>
        </p:nvSpPr>
        <p:spPr>
          <a:xfrm>
            <a:off x="4723223" y="3192854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Stratejik Girişimler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849A94D-1B68-B866-CE9A-08B442ABEE5F}"/>
              </a:ext>
            </a:extLst>
          </p:cNvPr>
          <p:cNvSpPr txBox="1"/>
          <p:nvPr/>
        </p:nvSpPr>
        <p:spPr>
          <a:xfrm>
            <a:off x="4725083" y="3599779"/>
            <a:ext cx="3974855" cy="1015663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Brüksel merkezli çağrı takip ve bilgilendirme ekibinin kurulması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Yurtdışındaki başarılı Türk akademisyenler ile daha sıkı iletişim kurulabilecek ağların kurulması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EDF (EU </a:t>
            </a:r>
            <a:r>
              <a:rPr lang="tr-TR" err="1">
                <a:latin typeface="Calibri" panose="020F0502020204030204" pitchFamily="34" charset="0"/>
                <a:cs typeface="Calibri" panose="020F0502020204030204" pitchFamily="34" charset="0"/>
              </a:rPr>
              <a:t>Defence</a:t>
            </a:r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tr-TR" err="1">
                <a:latin typeface="Calibri" panose="020F0502020204030204" pitchFamily="34" charset="0"/>
                <a:cs typeface="Calibri" panose="020F0502020204030204" pitchFamily="34" charset="0"/>
              </a:rPr>
              <a:t>Fund</a:t>
            </a:r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tr-TR" err="1">
                <a:latin typeface="Calibri" panose="020F0502020204030204" pitchFamily="34" charset="0"/>
                <a:cs typeface="Calibri" panose="020F0502020204030204" pitchFamily="34" charset="0"/>
              </a:rPr>
              <a:t>asosiye</a:t>
            </a:r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 üyeliğin aktive edilmesi</a:t>
            </a:r>
          </a:p>
        </p:txBody>
      </p:sp>
    </p:spTree>
    <p:extLst>
      <p:ext uri="{BB962C8B-B14F-4D97-AF65-F5344CB8AC3E}">
        <p14:creationId xmlns:p14="http://schemas.microsoft.com/office/powerpoint/2010/main" val="17446685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B8FF13-92AB-221D-9984-0B079C78E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EAB8C276-8959-D918-BFB1-DA97EFC43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Öne Çıkan Sonuçlar - Öneriler</a:t>
            </a:r>
          </a:p>
        </p:txBody>
      </p:sp>
      <p:sp>
        <p:nvSpPr>
          <p:cNvPr id="4" name="Google Shape;204;p32">
            <a:extLst>
              <a:ext uri="{FF2B5EF4-FFF2-40B4-BE49-F238E27FC236}">
                <a16:creationId xmlns:a16="http://schemas.microsoft.com/office/drawing/2014/main" id="{44CA1778-40F6-45C7-2204-B4F89DCCE1B4}"/>
              </a:ext>
            </a:extLst>
          </p:cNvPr>
          <p:cNvSpPr txBox="1">
            <a:spLocks/>
          </p:cNvSpPr>
          <p:nvPr/>
        </p:nvSpPr>
        <p:spPr>
          <a:xfrm>
            <a:off x="1583160" y="691428"/>
            <a:ext cx="2863146" cy="30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400" b="1" i="0" u="none" strike="noStrike" cap="none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eaLnBrk="1" fontAlgn="auto" hangingPunct="1">
              <a:buClr>
                <a:srgbClr val="000000"/>
              </a:buClr>
              <a:defRPr/>
            </a:pPr>
            <a:r>
              <a:rPr lang="en-US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Ulusal</a:t>
            </a:r>
            <a:r>
              <a:rPr lang="en-US" kern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kern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Fonlar</a:t>
            </a:r>
            <a:endParaRPr lang="en-US" kern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Google Shape;205;p32">
            <a:extLst>
              <a:ext uri="{FF2B5EF4-FFF2-40B4-BE49-F238E27FC236}">
                <a16:creationId xmlns:a16="http://schemas.microsoft.com/office/drawing/2014/main" id="{0D56724D-AC7F-BE1F-CE16-066C7A700E82}"/>
              </a:ext>
            </a:extLst>
          </p:cNvPr>
          <p:cNvSpPr txBox="1">
            <a:spLocks/>
          </p:cNvSpPr>
          <p:nvPr/>
        </p:nvSpPr>
        <p:spPr>
          <a:xfrm>
            <a:off x="-252536" y="627534"/>
            <a:ext cx="1988384" cy="755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Montserrat"/>
              <a:buNone/>
              <a:defRPr sz="9333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20E0E"/>
              </a:buClr>
              <a:buSzPts val="8000"/>
              <a:buFont typeface="Montserrat"/>
              <a:buNone/>
              <a:tabLst/>
              <a:defRPr/>
            </a:pPr>
            <a:r>
              <a:rPr kumimoji="0" lang="en" sz="9333" b="1" i="0" u="none" strike="noStrike" kern="0" cap="none" spc="0" normalizeH="0" baseline="0" noProof="0">
                <a:ln>
                  <a:noFill/>
                </a:ln>
                <a:solidFill>
                  <a:srgbClr val="C20E0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Montserrat"/>
              </a:rPr>
              <a:t>03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E31509-99C2-3AE8-582C-7F044AFD28FD}"/>
              </a:ext>
            </a:extLst>
          </p:cNvPr>
          <p:cNvSpPr txBox="1"/>
          <p:nvPr/>
        </p:nvSpPr>
        <p:spPr>
          <a:xfrm>
            <a:off x="467544" y="1682190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Hızlı ve Daha Basit Süreçler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75426E-31FE-E8AE-44B2-9C08059796E3}"/>
              </a:ext>
            </a:extLst>
          </p:cNvPr>
          <p:cNvSpPr txBox="1"/>
          <p:nvPr/>
        </p:nvSpPr>
        <p:spPr>
          <a:xfrm>
            <a:off x="474750" y="2063162"/>
            <a:ext cx="3960440" cy="1200329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TÜBİTAK projelerinde ön başvuru aşaması ile hızlı ön değerlendirme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Ar-Ge Merkezlerinin erken aşama projeleri için hızlı sonuçlanan fonlama (can suyu) mekanizmaları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Fon çağrıları için öngörülebilir yıllık takvim oluşturulması</a:t>
            </a:r>
          </a:p>
          <a:p>
            <a:endParaRPr lang="tr-TR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9985C8-BA4F-FEE3-F235-1B377F56DE80}"/>
              </a:ext>
            </a:extLst>
          </p:cNvPr>
          <p:cNvSpPr txBox="1"/>
          <p:nvPr/>
        </p:nvSpPr>
        <p:spPr>
          <a:xfrm>
            <a:off x="467544" y="3374000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Odak ve Etki Alanı İyileştirmesi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1F3261-EAB8-0C2C-4E11-B776E1EC5760}"/>
              </a:ext>
            </a:extLst>
          </p:cNvPr>
          <p:cNvSpPr txBox="1"/>
          <p:nvPr/>
        </p:nvSpPr>
        <p:spPr>
          <a:xfrm>
            <a:off x="474750" y="3727006"/>
            <a:ext cx="3953234" cy="1200329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Ticarileşme süreçlerini hızlandırmak için sektör bazlı yerlilik hedefleri belirlensin 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Projelerde net döviz etkisi (ihracat artışı/ithal ikame) ve geri dönüş süresini merkeze alan değerlendirme modeli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Tüm ulusal destekler konusunda (TÜBİTAK, HAMLE vb.) KOBİ'lere yönelik merkezi bir yardım masası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2931AD-E482-D447-0E2D-25B204DA182F}"/>
              </a:ext>
            </a:extLst>
          </p:cNvPr>
          <p:cNvSpPr txBox="1"/>
          <p:nvPr/>
        </p:nvSpPr>
        <p:spPr>
          <a:xfrm>
            <a:off x="4716016" y="1697990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Kapsam ve Esneklik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636F25-BD1A-5F90-220E-15F64C794D7F}"/>
              </a:ext>
            </a:extLst>
          </p:cNvPr>
          <p:cNvSpPr txBox="1"/>
          <p:nvPr/>
        </p:nvSpPr>
        <p:spPr>
          <a:xfrm>
            <a:off x="4708812" y="2091673"/>
            <a:ext cx="3960440" cy="1200329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Ar-Ge/Tasarım Merkezi olan büyük şirketlere belirli destek programlarına sınırlı erişim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Öncelikli alanlarda küçük ölçekli (2-3 şirketli) esnek ulusal konsorsiyum programları</a:t>
            </a:r>
          </a:p>
          <a:p>
            <a:r>
              <a:rPr lang="tr-TR">
                <a:latin typeface="Calibri" panose="020F0502020204030204" pitchFamily="34" charset="0"/>
                <a:cs typeface="Calibri" panose="020F0502020204030204" pitchFamily="34" charset="0"/>
              </a:rPr>
              <a:t>GTİP kodu esaslı programlara, teknoloji/fonksiyon bazlı tamamlayıcı destek mekanizmaları eklenmesi</a:t>
            </a:r>
          </a:p>
        </p:txBody>
      </p:sp>
    </p:spTree>
    <p:extLst>
      <p:ext uri="{BB962C8B-B14F-4D97-AF65-F5344CB8AC3E}">
        <p14:creationId xmlns:p14="http://schemas.microsoft.com/office/powerpoint/2010/main" val="38588090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126890-64D9-113E-EDF0-37A24977FB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911B7013-6F71-7B18-10B8-9F3474ABD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Öne Çıkan Sonuçlar - Öneriler</a:t>
            </a:r>
          </a:p>
        </p:txBody>
      </p:sp>
      <p:sp>
        <p:nvSpPr>
          <p:cNvPr id="2" name="Google Shape;198;p32">
            <a:extLst>
              <a:ext uri="{FF2B5EF4-FFF2-40B4-BE49-F238E27FC236}">
                <a16:creationId xmlns:a16="http://schemas.microsoft.com/office/drawing/2014/main" id="{D57B0BEE-9EB7-93E2-27A5-F84490D3B365}"/>
              </a:ext>
            </a:extLst>
          </p:cNvPr>
          <p:cNvSpPr txBox="1">
            <a:spLocks/>
          </p:cNvSpPr>
          <p:nvPr/>
        </p:nvSpPr>
        <p:spPr>
          <a:xfrm>
            <a:off x="1895457" y="843558"/>
            <a:ext cx="6230516" cy="870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400" b="1" i="0" u="none" strike="noStrike" cap="none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eaLnBrk="1" fontAlgn="auto" hangingPunct="1">
              <a:defRPr/>
            </a:pPr>
            <a:r>
              <a:rPr lang="en-US" kern="0">
                <a:solidFill>
                  <a:srgbClr val="333399"/>
                </a:solidFill>
                <a:latin typeface="Calibri"/>
                <a:ea typeface="Calibri"/>
                <a:cs typeface="Calibri"/>
              </a:rPr>
              <a:t>Üniversite 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ve </a:t>
            </a:r>
            <a:r>
              <a:rPr lang="en-US" kern="0">
                <a:solidFill>
                  <a:srgbClr val="333399"/>
                </a:solidFill>
                <a:latin typeface="Calibri"/>
                <a:ea typeface="Calibri"/>
                <a:cs typeface="Calibri"/>
              </a:rPr>
              <a:t>Araştırma 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Montserrat"/>
              </a:rPr>
              <a:t>Merkezleri </a:t>
            </a:r>
            <a:r>
              <a:rPr lang="en-US" kern="0">
                <a:solidFill>
                  <a:srgbClr val="333399"/>
                </a:solidFill>
                <a:latin typeface="Calibri"/>
                <a:ea typeface="Calibri"/>
                <a:cs typeface="Calibri"/>
              </a:rPr>
              <a:t>ile İşbirliği</a:t>
            </a:r>
          </a:p>
        </p:txBody>
      </p:sp>
      <p:sp>
        <p:nvSpPr>
          <p:cNvPr id="5" name="Google Shape;199;p32">
            <a:extLst>
              <a:ext uri="{FF2B5EF4-FFF2-40B4-BE49-F238E27FC236}">
                <a16:creationId xmlns:a16="http://schemas.microsoft.com/office/drawing/2014/main" id="{444DEE52-FFCD-11BD-8F60-E703D4C7FF44}"/>
              </a:ext>
            </a:extLst>
          </p:cNvPr>
          <p:cNvSpPr txBox="1">
            <a:spLocks/>
          </p:cNvSpPr>
          <p:nvPr/>
        </p:nvSpPr>
        <p:spPr>
          <a:xfrm>
            <a:off x="-61828" y="545691"/>
            <a:ext cx="1991200" cy="12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Montserrat"/>
              <a:buNone/>
              <a:defRPr sz="9333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20E0E"/>
              </a:buClr>
              <a:buSzPts val="8000"/>
              <a:buFont typeface="Montserrat"/>
              <a:buNone/>
              <a:tabLst/>
              <a:defRPr/>
            </a:pPr>
            <a:r>
              <a:rPr lang="en" sz="9300" kern="0">
                <a:solidFill>
                  <a:srgbClr val="C20E0E"/>
                </a:solidFill>
                <a:latin typeface="Calibri"/>
                <a:ea typeface="Calibri"/>
                <a:cs typeface="Calibri"/>
              </a:rPr>
              <a:t>04</a:t>
            </a:r>
            <a:endParaRPr kumimoji="0" lang="en" sz="9333" b="1" i="0" u="none" strike="noStrike" kern="0" cap="none" spc="0" normalizeH="0" baseline="0" noProof="0">
              <a:ln>
                <a:noFill/>
              </a:ln>
              <a:solidFill>
                <a:srgbClr val="C20E0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F2F025-F6F8-2226-4F3B-3C4261C89D38}"/>
              </a:ext>
            </a:extLst>
          </p:cNvPr>
          <p:cNvSpPr txBox="1"/>
          <p:nvPr/>
        </p:nvSpPr>
        <p:spPr>
          <a:xfrm>
            <a:off x="467544" y="1682190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/>
          <a:p>
            <a:r>
              <a:rPr lang="tr-TR" sz="1400" b="1" dirty="0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Yurtiçi Araştırma Merkezleri ile İşbirliği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F39A49-71D9-5B15-1317-F4C1854D7255}"/>
              </a:ext>
            </a:extLst>
          </p:cNvPr>
          <p:cNvSpPr txBox="1"/>
          <p:nvPr/>
        </p:nvSpPr>
        <p:spPr>
          <a:xfrm>
            <a:off x="474752" y="2046444"/>
            <a:ext cx="3953232" cy="1200329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tr-TR" sz="1200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Özellikle IPA Projeleri ile kurulmuş Türkiye'deki araştırma merkezleri ile ortak çalışmalarda ek destek sağlanması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tr-TR" sz="1200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Merkezlerin AB projeleri geliştirmede rol alması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tr-TR" sz="1200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Girişimler ile biraraya getirme rolü üstlenebilirler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tr-TR" sz="1200">
                <a:latin typeface="Calibri" panose="020F0502020204030204" pitchFamily="34" charset="0"/>
                <a:cs typeface="Calibri" panose="020F0502020204030204" pitchFamily="34" charset="0"/>
              </a:rPr>
              <a:t>Illinois ACRC benzeri "</a:t>
            </a:r>
            <a:r>
              <a:rPr lang="tr-TR" sz="1200" err="1">
                <a:latin typeface="Calibri" panose="020F0502020204030204" pitchFamily="34" charset="0"/>
                <a:cs typeface="Calibri" panose="020F0502020204030204" pitchFamily="34" charset="0"/>
              </a:rPr>
              <a:t>Pre-competitive</a:t>
            </a:r>
            <a:r>
              <a:rPr lang="tr-TR" sz="1200">
                <a:latin typeface="Calibri" panose="020F0502020204030204" pitchFamily="34" charset="0"/>
                <a:cs typeface="Calibri" panose="020F0502020204030204" pitchFamily="34" charset="0"/>
              </a:rPr>
              <a:t>" araştırma merkezleri ve modelleri yaygınlaştırılsın.</a:t>
            </a:r>
            <a:endParaRPr lang="tr-TR" sz="1200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40C2CC-E27B-2E29-5FCC-9BCE30B948BF}"/>
              </a:ext>
            </a:extLst>
          </p:cNvPr>
          <p:cNvSpPr txBox="1"/>
          <p:nvPr/>
        </p:nvSpPr>
        <p:spPr>
          <a:xfrm>
            <a:off x="464185" y="3507076"/>
            <a:ext cx="3969886" cy="27699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 sz="1200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Akademisyenlerin Performans Göstergeleri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CB1577D-8631-3157-C06C-9E3F7F8344E7}"/>
              </a:ext>
            </a:extLst>
          </p:cNvPr>
          <p:cNvSpPr txBox="1"/>
          <p:nvPr/>
        </p:nvSpPr>
        <p:spPr>
          <a:xfrm>
            <a:off x="468909" y="3871330"/>
            <a:ext cx="3953232" cy="1015663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Akademisyenlerin sanayi ar-ge birimleri ile gerçekleştirdiği ortak projeler, akademisyenlerin yükseltme kriterlerinde yer alması</a:t>
            </a:r>
          </a:p>
          <a:p>
            <a:endParaRPr lang="tr-TR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endParaRPr lang="tr-TR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446D3D-DDF6-44F5-268E-3B63B14CA2DD}"/>
              </a:ext>
            </a:extLst>
          </p:cNvPr>
          <p:cNvSpPr txBox="1"/>
          <p:nvPr/>
        </p:nvSpPr>
        <p:spPr>
          <a:xfrm>
            <a:off x="4716016" y="1697990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Ortak Dil Oluşturma ve Sözleşmeler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0213AA-D088-1642-467D-D2D9DFE2CF26}"/>
              </a:ext>
            </a:extLst>
          </p:cNvPr>
          <p:cNvSpPr txBox="1"/>
          <p:nvPr/>
        </p:nvSpPr>
        <p:spPr>
          <a:xfrm>
            <a:off x="4723225" y="2078043"/>
            <a:ext cx="3946024" cy="1015663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Projelerin zamanlaması, sanayide </a:t>
            </a:r>
            <a:r>
              <a:rPr lang="tr-TR" err="1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ar-ge</a:t>
            </a:r>
            <a:r>
              <a:rPr lang="tr-TR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 çalışmalarının hedefleri gibi konularda aynı anlayışa gelmek</a:t>
            </a:r>
          </a:p>
          <a:p>
            <a:r>
              <a:rPr lang="tr-TR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Fikri hakların paylaşımı konusunda üniversite ve </a:t>
            </a:r>
            <a:r>
              <a:rPr lang="tr-TR" err="1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TTO'ların</a:t>
            </a:r>
            <a:r>
              <a:rPr lang="tr-TR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 daha kolaylaştırıcı olması</a:t>
            </a:r>
          </a:p>
          <a:p>
            <a:r>
              <a:rPr lang="tr-TR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Proje sözleşmeleri için bir rehber hazırlanması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82A856E-1B8D-4DFA-4A69-85AF35DBABCE}"/>
              </a:ext>
            </a:extLst>
          </p:cNvPr>
          <p:cNvSpPr txBox="1"/>
          <p:nvPr/>
        </p:nvSpPr>
        <p:spPr>
          <a:xfrm>
            <a:off x="4721862" y="3507076"/>
            <a:ext cx="3960440" cy="27699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 sz="1200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Akademisyenlerin Sanayide Görevlendirmeleri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D5B0AD-817F-B398-06E0-16F5CD717ABA}"/>
              </a:ext>
            </a:extLst>
          </p:cNvPr>
          <p:cNvSpPr txBox="1"/>
          <p:nvPr/>
        </p:nvSpPr>
        <p:spPr>
          <a:xfrm>
            <a:off x="4721861" y="3871330"/>
            <a:ext cx="3960441" cy="1015663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Akademisyenlerin "sabbatical" çalışmalarını sanayi ar-ge birimlerinde geçirmesi desteklenmeli</a:t>
            </a:r>
          </a:p>
          <a:p>
            <a:r>
              <a:rPr lang="tr-TR">
                <a:latin typeface="Calibri" panose="020F0502020204030204" pitchFamily="34" charset="0"/>
                <a:ea typeface="Calibri"/>
                <a:cs typeface="Calibri" panose="020F0502020204030204" pitchFamily="34" charset="0"/>
              </a:rPr>
              <a:t>Benzer şekilde sanayideki araştırmacıların üniversitelerde proje bazlı olarak kısmi - tam zamanlı ama süreli çalışmalar yapılmasının teşvik edilmesi</a:t>
            </a:r>
          </a:p>
        </p:txBody>
      </p:sp>
    </p:spTree>
    <p:extLst>
      <p:ext uri="{BB962C8B-B14F-4D97-AF65-F5344CB8AC3E}">
        <p14:creationId xmlns:p14="http://schemas.microsoft.com/office/powerpoint/2010/main" val="30902203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FB218F-3882-AC25-854C-CD1622A35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357EAE6-3B08-9E9C-DDA4-6C5657E53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Öne Çıkan Sonuçlar - Öneriler</a:t>
            </a:r>
          </a:p>
        </p:txBody>
      </p:sp>
      <p:sp>
        <p:nvSpPr>
          <p:cNvPr id="2" name="Google Shape;198;p32">
            <a:extLst>
              <a:ext uri="{FF2B5EF4-FFF2-40B4-BE49-F238E27FC236}">
                <a16:creationId xmlns:a16="http://schemas.microsoft.com/office/drawing/2014/main" id="{CA1AD67F-3C36-8DFB-A889-E151E3406FF0}"/>
              </a:ext>
            </a:extLst>
          </p:cNvPr>
          <p:cNvSpPr txBox="1">
            <a:spLocks/>
          </p:cNvSpPr>
          <p:nvPr/>
        </p:nvSpPr>
        <p:spPr>
          <a:xfrm>
            <a:off x="1895457" y="843558"/>
            <a:ext cx="6230516" cy="870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400" b="1" i="0" u="none" strike="noStrike" cap="none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eaLnBrk="1" fontAlgn="auto" hangingPunct="1">
              <a:defRPr/>
            </a:pPr>
            <a:r>
              <a:rPr lang="en-US" kern="0">
                <a:solidFill>
                  <a:srgbClr val="333399"/>
                </a:solidFill>
                <a:latin typeface="Calibri"/>
                <a:ea typeface="Calibri"/>
                <a:cs typeface="Calibri"/>
              </a:rPr>
              <a:t>Girişimler ile İşbirliği</a:t>
            </a:r>
          </a:p>
        </p:txBody>
      </p:sp>
      <p:sp>
        <p:nvSpPr>
          <p:cNvPr id="5" name="Google Shape;199;p32">
            <a:extLst>
              <a:ext uri="{FF2B5EF4-FFF2-40B4-BE49-F238E27FC236}">
                <a16:creationId xmlns:a16="http://schemas.microsoft.com/office/drawing/2014/main" id="{93C77767-4F78-F91E-03C5-C5F5135BA079}"/>
              </a:ext>
            </a:extLst>
          </p:cNvPr>
          <p:cNvSpPr txBox="1">
            <a:spLocks/>
          </p:cNvSpPr>
          <p:nvPr/>
        </p:nvSpPr>
        <p:spPr>
          <a:xfrm>
            <a:off x="-61828" y="545691"/>
            <a:ext cx="1991200" cy="12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Montserrat"/>
              <a:buNone/>
              <a:defRPr sz="9333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20E0E"/>
              </a:buClr>
              <a:buSzPts val="8000"/>
              <a:buFont typeface="Montserrat"/>
              <a:buNone/>
              <a:tabLst/>
              <a:defRPr/>
            </a:pPr>
            <a:r>
              <a:rPr lang="en" sz="9300" kern="0">
                <a:solidFill>
                  <a:srgbClr val="C20E0E"/>
                </a:solidFill>
                <a:latin typeface="Calibri"/>
                <a:ea typeface="Calibri"/>
                <a:cs typeface="Calibri"/>
              </a:rPr>
              <a:t>05</a:t>
            </a:r>
            <a:endParaRPr kumimoji="0" lang="en" sz="9333" b="1" i="0" u="none" strike="noStrike" kern="0" cap="none" spc="0" normalizeH="0" baseline="0" noProof="0">
              <a:ln>
                <a:noFill/>
              </a:ln>
              <a:solidFill>
                <a:srgbClr val="C20E0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C69D9D-43E5-D8A2-DAC9-1174146361C0}"/>
              </a:ext>
            </a:extLst>
          </p:cNvPr>
          <p:cNvSpPr txBox="1"/>
          <p:nvPr/>
        </p:nvSpPr>
        <p:spPr>
          <a:xfrm>
            <a:off x="467544" y="1682190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/>
          <a:p>
            <a:r>
              <a:rPr lang="tr-TR" sz="1400" b="1">
                <a:latin typeface="Calibri"/>
                <a:ea typeface="Calibri"/>
                <a:cs typeface="Calibri"/>
              </a:rPr>
              <a:t>Arayüz Geliştirilmesi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44E04E-F1A3-B847-FEED-5DA22878FB19}"/>
              </a:ext>
            </a:extLst>
          </p:cNvPr>
          <p:cNvSpPr txBox="1"/>
          <p:nvPr/>
        </p:nvSpPr>
        <p:spPr>
          <a:xfrm>
            <a:off x="474752" y="2046444"/>
            <a:ext cx="3953232" cy="83099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tr-TR" sz="1200">
                <a:latin typeface="Calibri"/>
                <a:ea typeface="Calibri"/>
                <a:cs typeface="Calibri"/>
              </a:rPr>
              <a:t>Sanayi kuruluşları ile teknoloji girişimleri arasında köprü görevi görebilecek aracılık ve kolaylaştırıcılık fonksiyonuna sahip kurumsal yapıların oluşturulması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tr-TR" sz="1200">
                <a:latin typeface="Calibri"/>
                <a:ea typeface="Calibri"/>
                <a:cs typeface="Calibri"/>
              </a:rPr>
              <a:t>Ar-Ge öncelikleri ile uyumlu yatırımlara yönlendirilmesi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FE19CB-BD6B-4B92-64F7-C1184752F97B}"/>
              </a:ext>
            </a:extLst>
          </p:cNvPr>
          <p:cNvSpPr txBox="1"/>
          <p:nvPr/>
        </p:nvSpPr>
        <p:spPr>
          <a:xfrm>
            <a:off x="470029" y="3137876"/>
            <a:ext cx="3969886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/>
                <a:ea typeface="Calibri"/>
                <a:cs typeface="Calibri"/>
              </a:rPr>
              <a:t>Veritabanı Oluşturma</a:t>
            </a:r>
            <a:endParaRPr lang="tr-TR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27CCC7-D9BD-1DA5-4C9A-D3809B11A034}"/>
              </a:ext>
            </a:extLst>
          </p:cNvPr>
          <p:cNvSpPr txBox="1"/>
          <p:nvPr/>
        </p:nvSpPr>
        <p:spPr>
          <a:xfrm>
            <a:off x="474753" y="3502130"/>
            <a:ext cx="3953232" cy="1015663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/>
                <a:ea typeface="Calibri"/>
                <a:cs typeface="Calibri"/>
              </a:rPr>
              <a:t>Teknokentlerde faaliyet gösteren teknoloji girişimlerinin alanlarını da içeren taranabilir bir liste oluşturulması işbirliğini hızlandıracaktır</a:t>
            </a:r>
            <a:endParaRPr lang="tr-TR"/>
          </a:p>
          <a:p>
            <a:endParaRPr lang="tr-TR">
              <a:latin typeface="Calibri"/>
              <a:ea typeface="Calibri"/>
              <a:cs typeface="Calibri"/>
            </a:endParaRPr>
          </a:p>
          <a:p>
            <a:endParaRPr lang="tr-TR">
              <a:latin typeface="Calibri"/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EA9178-F7A2-59F9-9490-A1C2207BA9B1}"/>
              </a:ext>
            </a:extLst>
          </p:cNvPr>
          <p:cNvSpPr txBox="1"/>
          <p:nvPr/>
        </p:nvSpPr>
        <p:spPr>
          <a:xfrm>
            <a:off x="4716016" y="1697990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/>
                <a:ea typeface="Calibri"/>
                <a:cs typeface="Calibri"/>
              </a:rPr>
              <a:t>Mevcut Destek Programları Revizyonu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AFD7B9-08BD-6375-C527-EE10C2D8BC8B}"/>
              </a:ext>
            </a:extLst>
          </p:cNvPr>
          <p:cNvSpPr txBox="1"/>
          <p:nvPr/>
        </p:nvSpPr>
        <p:spPr>
          <a:xfrm>
            <a:off x="4723225" y="2078043"/>
            <a:ext cx="3946024" cy="83099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/>
                <a:ea typeface="Calibri"/>
                <a:cs typeface="Calibri"/>
              </a:rPr>
              <a:t>Girişimler ile sanayi şirketlerinin birlikte çalışması isteğini arttıracak ve teknik riskleri daha yüksek projelere özendirecek proje destek fonlarının geliştirilmesi ve/veya yeniden yapılandırılması (TÜBİTAK 1707 gibi)</a:t>
            </a:r>
            <a:endParaRPr lang="tr-TR">
              <a:latin typeface="Calibri"/>
              <a:ea typeface="ヒラギノ角ゴ ProN W3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617FE35-7859-562E-AFC5-C8F7865D09E2}"/>
              </a:ext>
            </a:extLst>
          </p:cNvPr>
          <p:cNvSpPr txBox="1"/>
          <p:nvPr/>
        </p:nvSpPr>
        <p:spPr>
          <a:xfrm>
            <a:off x="4723224" y="3142822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/>
                <a:ea typeface="Calibri"/>
                <a:cs typeface="Calibri"/>
              </a:rPr>
              <a:t>Mentörlük Mekanizması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D3075F2-CF84-2FBA-C32C-26768EFA1C4C}"/>
              </a:ext>
            </a:extLst>
          </p:cNvPr>
          <p:cNvSpPr txBox="1"/>
          <p:nvPr/>
        </p:nvSpPr>
        <p:spPr>
          <a:xfrm>
            <a:off x="4723223" y="3507076"/>
            <a:ext cx="3960441" cy="1015663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/>
                <a:ea typeface="Calibri"/>
                <a:cs typeface="Calibri"/>
              </a:rPr>
              <a:t>Mentorluk havuzunun kapsamı genişletilerek daha fazla teknoloji girişimci şirketinin erişimine açılması </a:t>
            </a:r>
          </a:p>
          <a:p>
            <a:r>
              <a:rPr lang="tr-TR">
                <a:latin typeface="Calibri"/>
                <a:ea typeface="Calibri"/>
                <a:cs typeface="Calibri"/>
              </a:rPr>
              <a:t>Ar-Ge / Tasarım merkezlerinden araştırmacıların mentör olarak yönlendirilmesi</a:t>
            </a:r>
          </a:p>
          <a:p>
            <a:endParaRPr lang="tr-TR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481844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AC5654-8870-8499-38D1-A246B56890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F3395FAF-9E71-47E5-A947-31E302AEF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1470"/>
            <a:ext cx="7886700" cy="459433"/>
          </a:xfrm>
        </p:spPr>
        <p:txBody>
          <a:bodyPr>
            <a:normAutofit/>
          </a:bodyPr>
          <a:lstStyle/>
          <a:p>
            <a:pPr algn="l" eaLnBrk="1" fontAlgn="t" hangingPunct="1"/>
            <a:r>
              <a:rPr lang="tr-TR" sz="2400" b="1" i="1">
                <a:solidFill>
                  <a:srgbClr val="2F5597"/>
                </a:solidFill>
                <a:latin typeface="Calibri"/>
                <a:ea typeface="Calibri"/>
                <a:cs typeface="Calibri"/>
              </a:rPr>
              <a:t>Öne Çıkan Sonuçlar - Öneriler</a:t>
            </a:r>
          </a:p>
        </p:txBody>
      </p:sp>
      <p:sp>
        <p:nvSpPr>
          <p:cNvPr id="5" name="Google Shape;208;p32">
            <a:extLst>
              <a:ext uri="{FF2B5EF4-FFF2-40B4-BE49-F238E27FC236}">
                <a16:creationId xmlns:a16="http://schemas.microsoft.com/office/drawing/2014/main" id="{25C16B04-0829-77E6-8857-253CF314F2E6}"/>
              </a:ext>
            </a:extLst>
          </p:cNvPr>
          <p:cNvSpPr txBox="1">
            <a:spLocks/>
          </p:cNvSpPr>
          <p:nvPr/>
        </p:nvSpPr>
        <p:spPr>
          <a:xfrm>
            <a:off x="-168672" y="636338"/>
            <a:ext cx="1988384" cy="755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Montserrat"/>
              <a:buNone/>
              <a:defRPr sz="9333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Fira Sans Extra Condensed Medium"/>
              <a:buNone/>
              <a:defRPr sz="10666" b="1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20E0E"/>
              </a:buClr>
              <a:buSzPts val="8000"/>
              <a:buFont typeface="Montserrat"/>
              <a:buNone/>
              <a:tabLst/>
              <a:defRPr/>
            </a:pPr>
            <a:r>
              <a:rPr lang="en" sz="9300" kern="0">
                <a:solidFill>
                  <a:srgbClr val="C20E0E"/>
                </a:solidFill>
                <a:latin typeface="Calibri"/>
                <a:ea typeface="Calibri"/>
                <a:cs typeface="Calibri"/>
              </a:rPr>
              <a:t>06</a:t>
            </a:r>
            <a:endParaRPr kumimoji="0" lang="en" sz="9333" b="1" i="0" u="none" strike="noStrike" kern="0" cap="none" spc="0" normalizeH="0" baseline="0" noProof="0">
              <a:ln>
                <a:noFill/>
              </a:ln>
              <a:solidFill>
                <a:srgbClr val="C20E0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Montserrat"/>
            </a:endParaRPr>
          </a:p>
        </p:txBody>
      </p:sp>
      <p:sp>
        <p:nvSpPr>
          <p:cNvPr id="2" name="Google Shape;198;p32">
            <a:extLst>
              <a:ext uri="{FF2B5EF4-FFF2-40B4-BE49-F238E27FC236}">
                <a16:creationId xmlns:a16="http://schemas.microsoft.com/office/drawing/2014/main" id="{C695BD98-9C88-B062-1E67-EF48029FAEEC}"/>
              </a:ext>
            </a:extLst>
          </p:cNvPr>
          <p:cNvSpPr txBox="1">
            <a:spLocks/>
          </p:cNvSpPr>
          <p:nvPr/>
        </p:nvSpPr>
        <p:spPr>
          <a:xfrm>
            <a:off x="1895457" y="843558"/>
            <a:ext cx="6230516" cy="870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400" b="1" i="0" u="none" strike="noStrike" cap="none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"/>
              <a:buNone/>
              <a:defRPr sz="2667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eaLnBrk="1" fontAlgn="auto" hangingPunct="1">
              <a:defRPr/>
            </a:pPr>
            <a:r>
              <a:rPr lang="tr-TR" kern="0">
                <a:solidFill>
                  <a:srgbClr val="333399"/>
                </a:solidFill>
                <a:latin typeface="Calibri"/>
                <a:ea typeface="Calibri"/>
                <a:cs typeface="Calibri"/>
              </a:rPr>
              <a:t>Yetenek Yönetimi</a:t>
            </a:r>
            <a:endParaRPr lang="en-US" kern="0">
              <a:solidFill>
                <a:srgbClr val="333399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EDEAE9-33C4-96DA-230C-87ADE3E9A4B4}"/>
              </a:ext>
            </a:extLst>
          </p:cNvPr>
          <p:cNvSpPr txBox="1"/>
          <p:nvPr/>
        </p:nvSpPr>
        <p:spPr>
          <a:xfrm>
            <a:off x="467544" y="1682190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/>
          <a:p>
            <a:r>
              <a:rPr lang="tr-TR" sz="1400" b="1">
                <a:latin typeface="Calibri"/>
                <a:ea typeface="Calibri"/>
                <a:cs typeface="Calibri"/>
              </a:rPr>
              <a:t>Lisansüstü Araştırmaların Desteklenmesi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1E58C4-A4D4-07E0-BD1B-8A08DA0E0E0F}"/>
              </a:ext>
            </a:extLst>
          </p:cNvPr>
          <p:cNvSpPr txBox="1"/>
          <p:nvPr/>
        </p:nvSpPr>
        <p:spPr>
          <a:xfrm>
            <a:off x="474752" y="2078043"/>
            <a:ext cx="3953232" cy="193899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tr-TR" sz="1200">
                <a:latin typeface="Calibri"/>
                <a:ea typeface="Calibri"/>
                <a:cs typeface="Calibri"/>
              </a:rPr>
              <a:t>SANTEZ Programının güncellenerek hayata geçirilmesi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tr-TR" sz="1200">
                <a:latin typeface="Calibri"/>
                <a:ea typeface="Calibri"/>
                <a:cs typeface="Calibri"/>
              </a:rPr>
              <a:t>TÜBİTAK 2244 Sanayi Doktora Programı, uluslararası iyi örnekler (Alman modeli) incelenerek daha cazip hale getirilmesi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tr-TR" sz="1200">
                <a:latin typeface="Calibri"/>
                <a:ea typeface="Calibri"/>
                <a:cs typeface="Calibri"/>
              </a:rPr>
              <a:t>Personelin yurtdışı üniversitelerde lisansüstü eğitim (</a:t>
            </a:r>
            <a:r>
              <a:rPr lang="tr-TR" sz="1200" err="1">
                <a:latin typeface="Calibri"/>
                <a:ea typeface="Calibri"/>
                <a:cs typeface="Calibri"/>
              </a:rPr>
              <a:t>sabbatical</a:t>
            </a:r>
            <a:r>
              <a:rPr lang="tr-TR" sz="1200">
                <a:latin typeface="Calibri"/>
                <a:ea typeface="Calibri"/>
                <a:cs typeface="Calibri"/>
              </a:rPr>
              <a:t> benzeri) yapması özel burs/destek mekanizmasıyla teşvik edilmesi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tr-TR" sz="1200">
                <a:latin typeface="Calibri"/>
                <a:ea typeface="Calibri"/>
                <a:cs typeface="Calibri"/>
              </a:rPr>
              <a:t>Lisansüstü süreçleri kapsamında üniversitede geçirilen zamanların tamamının, 5746 sayılı Kanun kapsamında destek kapsamına alınması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9EEB7C-32C0-CCA0-81D6-ABAC95F873AC}"/>
              </a:ext>
            </a:extLst>
          </p:cNvPr>
          <p:cNvSpPr txBox="1"/>
          <p:nvPr/>
        </p:nvSpPr>
        <p:spPr>
          <a:xfrm>
            <a:off x="4723225" y="3365779"/>
            <a:ext cx="3969886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/>
                <a:ea typeface="Calibri"/>
                <a:cs typeface="Calibri"/>
              </a:rPr>
              <a:t>Nitelikli İş Gücünü Elde Tutma</a:t>
            </a:r>
            <a:endParaRPr lang="tr-TR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CF2AF3C-DAB8-43CD-2064-461B525F7979}"/>
              </a:ext>
            </a:extLst>
          </p:cNvPr>
          <p:cNvSpPr txBox="1"/>
          <p:nvPr/>
        </p:nvSpPr>
        <p:spPr>
          <a:xfrm>
            <a:off x="4716016" y="3760963"/>
            <a:ext cx="3953232" cy="1200329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Yurtdışı araştırmacıların kısmi zamanlı merkezlerde çalışmasının teşvik kapsamı içerisine alınması</a:t>
            </a:r>
          </a:p>
          <a:p>
            <a:r>
              <a:rPr lang="tr-TR">
                <a:latin typeface="Calibri"/>
                <a:ea typeface="Calibri"/>
                <a:cs typeface="Calibri"/>
              </a:rPr>
              <a:t>Özellikle yazılım sektörü için uzaktan çalışma uygulamasının devam edilmesi kritik öneme sahip</a:t>
            </a:r>
          </a:p>
          <a:p>
            <a:r>
              <a:rPr lang="tr-TR">
                <a:latin typeface="Calibri"/>
                <a:ea typeface="Calibri"/>
                <a:cs typeface="Calibri"/>
              </a:rPr>
              <a:t>Merkezlerde çalışacak yabancı personel için hızlandırılmış/kolaylaştırılmış denklik mekanizmaları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F054B4-3A21-45C3-8859-CF32560078E1}"/>
              </a:ext>
            </a:extLst>
          </p:cNvPr>
          <p:cNvSpPr txBox="1"/>
          <p:nvPr/>
        </p:nvSpPr>
        <p:spPr>
          <a:xfrm>
            <a:off x="4716016" y="1697990"/>
            <a:ext cx="396044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tr-TR">
                <a:latin typeface="Calibri"/>
                <a:ea typeface="Calibri"/>
                <a:cs typeface="Calibri"/>
              </a:rPr>
              <a:t>Genç Yetenek Kazanımı ve İstihdamı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25DA7D-B75A-928C-55D1-67A5E37F321C}"/>
              </a:ext>
            </a:extLst>
          </p:cNvPr>
          <p:cNvSpPr txBox="1"/>
          <p:nvPr/>
        </p:nvSpPr>
        <p:spPr>
          <a:xfrm>
            <a:off x="4723225" y="2078043"/>
            <a:ext cx="3946024" cy="1200329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171450" lvl="0" indent="-171450">
              <a:buFont typeface="Wingdings" panose="05000000000000000000" pitchFamily="2" charset="2"/>
              <a:buChar char="ü"/>
              <a:defRPr sz="12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tr-TR">
                <a:latin typeface="Calibri"/>
                <a:ea typeface="Calibri"/>
                <a:cs typeface="Calibri"/>
              </a:rPr>
              <a:t>Lisans ve lisansüstü bitirme tezlerinin üniversite – Ar-Ge merkezi işbirliği kapsamında yapılmasının teşvik edilmesi</a:t>
            </a:r>
          </a:p>
          <a:p>
            <a:r>
              <a:rPr lang="tr-TR">
                <a:latin typeface="Calibri"/>
                <a:ea typeface="ヒラギノ角ゴ ProN W3"/>
                <a:cs typeface="Calibri"/>
              </a:rPr>
              <a:t>Uzun dönemli proje bazlı sanayi stajlarının yaygınlaştırılması</a:t>
            </a:r>
          </a:p>
          <a:p>
            <a:r>
              <a:rPr lang="tr-TR">
                <a:latin typeface="Calibri"/>
                <a:ea typeface="ヒラギノ角ゴ ProN W3"/>
                <a:cs typeface="Calibri"/>
              </a:rPr>
              <a:t>Merkezlerde kalıcı istihdama dönüşen stajyerler için istihdam desteği</a:t>
            </a:r>
          </a:p>
        </p:txBody>
      </p:sp>
    </p:spTree>
    <p:extLst>
      <p:ext uri="{BB962C8B-B14F-4D97-AF65-F5344CB8AC3E}">
        <p14:creationId xmlns:p14="http://schemas.microsoft.com/office/powerpoint/2010/main" val="18849130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F5746F-CBF9-1C94-4495-ADD144903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EA152-1848-AE19-5201-E6EFDFB375F0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685800" y="2020887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tr-TR" sz="5400" b="1" kern="1200">
                <a:solidFill>
                  <a:srgbClr val="000F9F"/>
                </a:solidFill>
                <a:latin typeface="Calibri" panose="020F0502020204030204" pitchFamily="34" charset="0"/>
                <a:ea typeface="ヒラギノ角ゴ ProN W3" charset="-128"/>
                <a:cs typeface="Calibri" panose="020F0502020204030204" pitchFamily="34" charset="0"/>
              </a:rPr>
              <a:t>Soru Cevap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70795310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A857E-AD0A-4137-8E40-D37E81FB2BD6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685800" y="2020887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tr-TR" sz="5400" b="1" kern="1200">
                <a:solidFill>
                  <a:srgbClr val="000F9F"/>
                </a:solidFill>
                <a:latin typeface="Calibri" panose="020F0502020204030204" pitchFamily="34" charset="0"/>
                <a:ea typeface="ヒラギノ角ゴ ProN W3" charset="-128"/>
                <a:cs typeface="Calibri" panose="020F0502020204030204" pitchFamily="34" charset="0"/>
              </a:rPr>
              <a:t>Teşekkürler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00343825"/>
      </p:ext>
    </p:extLst>
  </p:cSld>
  <p:clrMapOvr>
    <a:masterClrMapping/>
  </p:clrMapOvr>
  <p:transition/>
</p:sld>
</file>

<file path=ppt/theme/_rels/theme1.xml.rels>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itle &amp; Subtitl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242A76"/>
      </a:accent1>
      <a:accent2>
        <a:srgbClr val="333399"/>
      </a:accent2>
      <a:accent3>
        <a:srgbClr val="FFFFFF"/>
      </a:accent3>
      <a:accent4>
        <a:srgbClr val="000000"/>
      </a:accent4>
      <a:accent5>
        <a:srgbClr val="ACACBD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GillSans"/>
        <a:ea typeface="ヒラギノ角ゴ ProN W3"/>
        <a:cs typeface="ヒラギノ角ゴ ProN W3"/>
      </a:majorFont>
      <a:minorFont>
        <a:latin typeface="Gill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Sans" charset="0"/>
            <a:ea typeface="ヒラギノ角ゴ ProN W3" charset="-128"/>
            <a:cs typeface="ヒラギノ角ゴ ProN W3" charset="-128"/>
            <a:sym typeface="Gill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Sans" charset="0"/>
            <a:ea typeface="ヒラギノ角ゴ ProN W3" charset="-128"/>
            <a:cs typeface="ヒラギノ角ゴ ProN W3" charset="-128"/>
            <a:sym typeface="GillSans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itle &amp; Subtitl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242A76"/>
      </a:accent1>
      <a:accent2>
        <a:srgbClr val="333399"/>
      </a:accent2>
      <a:accent3>
        <a:srgbClr val="FFFFFF"/>
      </a:accent3>
      <a:accent4>
        <a:srgbClr val="000000"/>
      </a:accent4>
      <a:accent5>
        <a:srgbClr val="ACACBD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GillSans"/>
        <a:ea typeface="ヒラギノ角ゴ ProN W3"/>
        <a:cs typeface="ヒラギノ角ゴ ProN W3"/>
      </a:majorFont>
      <a:minorFont>
        <a:latin typeface="Gill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Sans" charset="0"/>
            <a:ea typeface="ヒラギノ角ゴ ProN W3" charset="-128"/>
            <a:cs typeface="ヒラギノ角ゴ ProN W3" charset="-128"/>
            <a:sym typeface="Gill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Sans" charset="0"/>
            <a:ea typeface="ヒラギノ角ゴ ProN W3" charset="-128"/>
            <a:cs typeface="ヒラギノ角ゴ ProN W3" charset="-128"/>
            <a:sym typeface="GillSans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GTBClassification>
  <attrValue>Cok Gizli</attrValue>
  <customPropName>Classification</customPropName>
  <timestamp>12.12.2025 17:21:08</timestamp>
  <userName>System</userName>
  <computerName>GULRU-KAYALIER.TUSIAD.LOCAL</computerName>
  <guid>{57E29369-605F-4EE9-8438-48CE7588FC1D}</guid>
</GTBClassification>
</file>

<file path=customXml/itemProps1.xml><?xml version="1.0" encoding="utf-8"?>
<ds:datastoreItem xmlns:ds="http://schemas.openxmlformats.org/officeDocument/2006/customXml" ds:itemID="{28A0D959-BBE5-44EB-9D50-0B23BC5D2E06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1823</Words>
  <Application>Microsoft Macintosh PowerPoint</Application>
  <PresentationFormat>On-screen Show (16:9)</PresentationFormat>
  <Paragraphs>361</Paragraphs>
  <Slides>38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GillSans</vt:lpstr>
      <vt:lpstr>Montserrat</vt:lpstr>
      <vt:lpstr>Wingdings</vt:lpstr>
      <vt:lpstr>Title &amp; Subtitle</vt:lpstr>
      <vt:lpstr>1_Title &amp; Subtitle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Ulusal Bilim, Teknoloji ve Yenilik Politikalarının  Ortak Odak Alanları</vt:lpstr>
      <vt:lpstr>PowerPoint Presentation</vt:lpstr>
      <vt:lpstr>Yöntem</vt:lpstr>
      <vt:lpstr>PowerPoint Presentation</vt:lpstr>
      <vt:lpstr>PowerPoint Presentation</vt:lpstr>
      <vt:lpstr>Ar-Ge Liderleri Forumu Anket Sonuçları</vt:lpstr>
      <vt:lpstr>Ar-Ge Liderleri Forumu Anket Sonuçları</vt:lpstr>
      <vt:lpstr>PowerPoint Presentation</vt:lpstr>
      <vt:lpstr>Ar-Ge Liderleri Forumu Anket Sonuçları</vt:lpstr>
      <vt:lpstr>Ar-Ge Liderleri Forumu Anket Sonuçları</vt:lpstr>
      <vt:lpstr>Ar-Ge Liderleri Forumu Anket Sonuçları</vt:lpstr>
      <vt:lpstr>Ar-Ge Liderleri Forumu Anket Sonuçları</vt:lpstr>
      <vt:lpstr>Ar-Ge Liderleri Forumu Anket Sonuçları</vt:lpstr>
      <vt:lpstr>Mentimeter Sonuçları</vt:lpstr>
      <vt:lpstr>Ar-Ge Liderleri Forumu Anket Sonuçları</vt:lpstr>
      <vt:lpstr>Mentimeter Sonuçları</vt:lpstr>
      <vt:lpstr>Ar-Ge Liderleri Forumu Anket Sonuçları</vt:lpstr>
      <vt:lpstr>Mentimeter Sonuçları</vt:lpstr>
      <vt:lpstr>Öneriler</vt:lpstr>
      <vt:lpstr>Öne Çıkan Başlıklar</vt:lpstr>
      <vt:lpstr>Öne Çıkan Sonuçlar - Öneriler</vt:lpstr>
      <vt:lpstr>Öne Çıkan Sonuçlar - Öneriler</vt:lpstr>
      <vt:lpstr>Öne Çıkan Sonuçlar - Öneriler</vt:lpstr>
      <vt:lpstr>Öne Çıkan Sonuçlar - Öneriler</vt:lpstr>
      <vt:lpstr>Öne Çıkan Sonuçlar - Öneriler</vt:lpstr>
      <vt:lpstr>Öne Çıkan Sonuçlar - Öneriler</vt:lpstr>
      <vt:lpstr>Soru Cevap</vt:lpstr>
      <vt:lpstr>Teşekkürler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Evrim Özgül</dc:creator>
  <cp:lastModifiedBy>İFFET İYİGÜN MEYDANLI</cp:lastModifiedBy>
  <cp:revision>25</cp:revision>
  <dcterms:created xsi:type="dcterms:W3CDTF">2020-11-05T10:09:11Z</dcterms:created>
  <dcterms:modified xsi:type="dcterms:W3CDTF">2025-12-12T10:18:48Z</dcterms:modified>
  <cp:keywords>ClassificationData:&lt;Classification:Cok Gizli&gt;</cp:keyword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067fe22-5eac-47ec-8e7b-0d161ebb91ad_Enabled">
    <vt:lpwstr>true</vt:lpwstr>
  </property>
  <property fmtid="{D5CDD505-2E9C-101B-9397-08002B2CF9AE}" pid="3" name="MSIP_Label_0067fe22-5eac-47ec-8e7b-0d161ebb91ad_SetDate">
    <vt:lpwstr>2024-02-16T13:53:47Z</vt:lpwstr>
  </property>
  <property fmtid="{D5CDD505-2E9C-101B-9397-08002B2CF9AE}" pid="4" name="MSIP_Label_0067fe22-5eac-47ec-8e7b-0d161ebb91ad_Method">
    <vt:lpwstr>Standard</vt:lpwstr>
  </property>
  <property fmtid="{D5CDD505-2E9C-101B-9397-08002B2CF9AE}" pid="5" name="MSIP_Label_0067fe22-5eac-47ec-8e7b-0d161ebb91ad_Name">
    <vt:lpwstr>Internal_NonPerData</vt:lpwstr>
  </property>
  <property fmtid="{D5CDD505-2E9C-101B-9397-08002B2CF9AE}" pid="6" name="MSIP_Label_0067fe22-5eac-47ec-8e7b-0d161ebb91ad_SiteId">
    <vt:lpwstr>ef5926db-9bdf-4f9f-9066-d8e7f03943f7</vt:lpwstr>
  </property>
  <property fmtid="{D5CDD505-2E9C-101B-9397-08002B2CF9AE}" pid="7" name="MSIP_Label_0067fe22-5eac-47ec-8e7b-0d161ebb91ad_ActionId">
    <vt:lpwstr>f5c3808a-50d4-4923-8e6a-29c348d35084</vt:lpwstr>
  </property>
  <property fmtid="{D5CDD505-2E9C-101B-9397-08002B2CF9AE}" pid="8" name="MSIP_Label_0067fe22-5eac-47ec-8e7b-0d161ebb91ad_ContentBits">
    <vt:lpwstr>2</vt:lpwstr>
  </property>
  <property fmtid="{D5CDD505-2E9C-101B-9397-08002B2CF9AE}" pid="9" name="Classification">
    <vt:lpwstr>Cok Gizli</vt:lpwstr>
  </property>
  <property fmtid="{D5CDD505-2E9C-101B-9397-08002B2CF9AE}" pid="10" name="ClassifiedBy">
    <vt:lpwstr>System</vt:lpwstr>
  </property>
  <property fmtid="{D5CDD505-2E9C-101B-9397-08002B2CF9AE}" pid="11" name="ClassificationDate">
    <vt:lpwstr>12.12.2025 17:21:08</vt:lpwstr>
  </property>
  <property fmtid="{D5CDD505-2E9C-101B-9397-08002B2CF9AE}" pid="12" name="ClassificationHost">
    <vt:lpwstr>GULRU-KAYALIER.TUSIAD.LOCAL</vt:lpwstr>
  </property>
  <property fmtid="{D5CDD505-2E9C-101B-9397-08002B2CF9AE}" pid="13" name="ClassificationGUID">
    <vt:lpwstr>{57E29369-605F-4EE9-8438-48CE7588FC1D}</vt:lpwstr>
  </property>
</Properties>
</file>